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stro.b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stro.b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02: Aplicações sobre TCP/IP</a:t>
            </a:r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</a:t>
            </a:r>
            <a:r>
              <a:rPr lang="pt-BR" sz="2400" b="1" dirty="0" smtClean="0">
                <a:solidFill>
                  <a:prstClr val="black"/>
                </a:solidFill>
              </a:rPr>
              <a:t>Transporte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Na verdade, ocorre o conceito de </a:t>
            </a:r>
            <a:r>
              <a:rPr lang="pt-BR" sz="2400" dirty="0" err="1" smtClean="0">
                <a:solidFill>
                  <a:prstClr val="black"/>
                </a:solidFill>
              </a:rPr>
              <a:t>intercalamento</a:t>
            </a:r>
            <a:r>
              <a:rPr lang="pt-BR" sz="2400" dirty="0" smtClean="0">
                <a:solidFill>
                  <a:prstClr val="black"/>
                </a:solidFill>
              </a:rPr>
              <a:t> de pacotes; vários programas poderão estar comunicando-se com a rede ao mesmo tempo, mas os pacotes gerados serão enviados à rede de forma intercalada, não sendo preciso terminar um tipo de aplicação de rede para então começar outra. Isso é possível graças ao uso do conceito de portas, já que dentro do pacote há a informação da porta de origem e de destino do dado. Ao receber três pacotes, por exemplo, o primeiro pode ser de e-mail, o segundo de </a:t>
            </a:r>
            <a:r>
              <a:rPr lang="pt-BR" sz="2400" dirty="0" err="1" smtClean="0">
                <a:solidFill>
                  <a:prstClr val="black"/>
                </a:solidFill>
              </a:rPr>
              <a:t>www</a:t>
            </a:r>
            <a:r>
              <a:rPr lang="pt-BR" sz="2400" dirty="0" smtClean="0">
                <a:solidFill>
                  <a:prstClr val="black"/>
                </a:solidFill>
              </a:rPr>
              <a:t> e o terceiro de FTP.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</a:t>
            </a:r>
            <a:r>
              <a:rPr lang="pt-BR" sz="2400" b="1" dirty="0" smtClean="0">
                <a:solidFill>
                  <a:prstClr val="black"/>
                </a:solidFill>
              </a:rPr>
              <a:t>Transporte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Nesta camada operam dois protocolos: o </a:t>
            </a:r>
            <a:r>
              <a:rPr lang="pt-BR" sz="2000" dirty="0" smtClean="0">
                <a:solidFill>
                  <a:prstClr val="black"/>
                </a:solidFill>
              </a:rPr>
              <a:t>TCP </a:t>
            </a:r>
            <a:r>
              <a:rPr lang="pt-BR" sz="2000" dirty="0" smtClean="0">
                <a:solidFill>
                  <a:prstClr val="black"/>
                </a:solidFill>
              </a:rPr>
              <a:t>e o UDP. Ao contrário do TCP, este segundo protocolo não verifica se o dado chegou ou não ao destino. Por este motivo, o protocolo mais usado na transmissão  de dados é o TCP, enquanto o UDP é tipicamente usado na transmissão de informações de </a:t>
            </a:r>
            <a:r>
              <a:rPr lang="pt-BR" sz="2000" dirty="0" smtClean="0">
                <a:solidFill>
                  <a:prstClr val="black"/>
                </a:solidFill>
              </a:rPr>
              <a:t>controle e dados em streaming . </a:t>
            </a: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Na </a:t>
            </a:r>
            <a:r>
              <a:rPr lang="pt-BR" sz="2000" dirty="0" smtClean="0">
                <a:solidFill>
                  <a:prstClr val="black"/>
                </a:solidFill>
              </a:rPr>
              <a:t>recepção de dados, a camada de transporte pega os pacotes passados pela camada Internet e trata de colocá-los em ordem e verifica se todos chegaram corretamente.</a:t>
            </a: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Internet</a:t>
            </a:r>
            <a:endParaRPr lang="pt-BR" sz="2400" b="1" dirty="0">
              <a:solidFill>
                <a:prstClr val="black"/>
              </a:solidFill>
            </a:endParaRPr>
          </a:p>
          <a:p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Essa </a:t>
            </a:r>
            <a:r>
              <a:rPr lang="pt-BR" sz="2000" dirty="0" smtClean="0">
                <a:solidFill>
                  <a:prstClr val="black"/>
                </a:solidFill>
              </a:rPr>
              <a:t>camada é equivalente à camada de rede (camada 3) do modelo OSI. Na transmissão de um dado, o pacote de dados recebido da camada TCP é dividido em pacotes chamados de </a:t>
            </a:r>
            <a:r>
              <a:rPr lang="pt-BR" sz="2000" dirty="0" err="1" smtClean="0">
                <a:solidFill>
                  <a:prstClr val="black"/>
                </a:solidFill>
              </a:rPr>
              <a:t>datagramas</a:t>
            </a:r>
            <a:r>
              <a:rPr lang="pt-BR" sz="2000" dirty="0" smtClean="0">
                <a:solidFill>
                  <a:prstClr val="black"/>
                </a:solidFill>
              </a:rPr>
              <a:t>. </a:t>
            </a:r>
            <a:endParaRPr lang="pt-BR" sz="2000" dirty="0" smtClean="0">
              <a:solidFill>
                <a:prstClr val="black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Os </a:t>
            </a:r>
            <a:r>
              <a:rPr lang="pt-BR" sz="2000" dirty="0" err="1" smtClean="0">
                <a:solidFill>
                  <a:prstClr val="black"/>
                </a:solidFill>
              </a:rPr>
              <a:t>datagramas</a:t>
            </a:r>
            <a:r>
              <a:rPr lang="pt-BR" sz="2000" dirty="0" smtClean="0">
                <a:solidFill>
                  <a:prstClr val="black"/>
                </a:solidFill>
              </a:rPr>
              <a:t> são enviados para a camada de interface com a rede, onde são transmitidos pelo cabeamento da rede através de quadros. Essa camada não verifica se os </a:t>
            </a:r>
            <a:r>
              <a:rPr lang="pt-BR" sz="2000" dirty="0" err="1" smtClean="0">
                <a:solidFill>
                  <a:prstClr val="black"/>
                </a:solidFill>
              </a:rPr>
              <a:t>datagramas</a:t>
            </a:r>
            <a:r>
              <a:rPr lang="pt-BR" sz="2000" dirty="0" smtClean="0">
                <a:solidFill>
                  <a:prstClr val="black"/>
                </a:solidFill>
              </a:rPr>
              <a:t>  chegaram ao destino, isso fica a cargo do TCP</a:t>
            </a:r>
            <a:r>
              <a:rPr lang="pt-BR" sz="20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>
                <a:solidFill>
                  <a:prstClr val="black"/>
                </a:solidFill>
              </a:rPr>
              <a:t>Ainda nessa camada é realizado o roteamento de pacotes, isto é, adiciona-se ao </a:t>
            </a:r>
            <a:r>
              <a:rPr lang="pt-BR" sz="2000" dirty="0" err="1">
                <a:solidFill>
                  <a:prstClr val="black"/>
                </a:solidFill>
              </a:rPr>
              <a:t>datagrama</a:t>
            </a:r>
            <a:r>
              <a:rPr lang="pt-BR" sz="2000" dirty="0">
                <a:solidFill>
                  <a:prstClr val="black"/>
                </a:solidFill>
              </a:rPr>
              <a:t> informações sobre o cainho que ele deverá percorrer. 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456145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</a:t>
            </a:r>
            <a:r>
              <a:rPr lang="pt-BR" sz="2400" b="1" dirty="0" smtClean="0">
                <a:solidFill>
                  <a:prstClr val="black"/>
                </a:solidFill>
              </a:rPr>
              <a:t>de Interface de </a:t>
            </a:r>
            <a:r>
              <a:rPr lang="pt-BR" sz="2400" b="1" dirty="0" smtClean="0">
                <a:solidFill>
                  <a:prstClr val="black"/>
                </a:solidFill>
              </a:rPr>
              <a:t>Rede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000" dirty="0" smtClean="0">
                <a:solidFill>
                  <a:prstClr val="black"/>
                </a:solidFill>
              </a:rPr>
              <a:t>Esta camada, é equivalente as camadas 1 e 2 do modelo OSI, ela é responsável por enviar o </a:t>
            </a:r>
            <a:r>
              <a:rPr lang="pt-BR" sz="2000" dirty="0" err="1" smtClean="0">
                <a:solidFill>
                  <a:prstClr val="black"/>
                </a:solidFill>
              </a:rPr>
              <a:t>datagrama</a:t>
            </a:r>
            <a:r>
              <a:rPr lang="pt-BR" sz="2000" dirty="0" smtClean="0">
                <a:solidFill>
                  <a:prstClr val="black"/>
                </a:solidFill>
              </a:rPr>
              <a:t> recebido pela camada de internet em forma de um quadro através da rede. </a:t>
            </a:r>
            <a:endParaRPr lang="pt-BR" sz="2000" dirty="0">
              <a:solidFill>
                <a:prstClr val="black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960439" cy="394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aplicativo PING é uma ferramenta de diagnóstico para verificar conectividade entre dois hosts em uma rede</a:t>
            </a:r>
            <a:r>
              <a:rPr lang="pt-BR" dirty="0" smtClean="0"/>
              <a:t>, o </a:t>
            </a:r>
            <a:r>
              <a:rPr lang="pt-BR" dirty="0" err="1"/>
              <a:t>ping</a:t>
            </a:r>
            <a:r>
              <a:rPr lang="pt-BR" dirty="0"/>
              <a:t> mede o tempo de atraso entre o pacote ICMP enviado e o recebido, nos dando uma </a:t>
            </a:r>
            <a:r>
              <a:rPr lang="pt-BR" dirty="0" err="1"/>
              <a:t>idéia</a:t>
            </a:r>
            <a:r>
              <a:rPr lang="pt-BR" dirty="0"/>
              <a:t> de como a velocidade da rede está entre o computador local e o remoto.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PING se utiliza do protocolo ICMP (Internet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Messages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 de camada de aplicação.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53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ICMP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ICMP é similar ao UDP pois utiliza mensagens que cabem num só </a:t>
            </a:r>
            <a:r>
              <a:rPr lang="pt-BR" dirty="0" err="1"/>
              <a:t>datagrama</a:t>
            </a:r>
            <a:r>
              <a:rPr lang="pt-BR" dirty="0"/>
              <a:t>, sendo no entanto ainda mais simples uma vez que não possui a indicação, no seu cabeçalho, das portas.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protocolo de mensagem de controle da Internet (ICMP), é obrigatório em implementações da camada IP. Na sua maioria indicam a ocorrência de problemas no transporte de algum </a:t>
            </a:r>
            <a:r>
              <a:rPr lang="pt-BR" dirty="0" err="1"/>
              <a:t>datagrama</a:t>
            </a:r>
            <a:r>
              <a:rPr lang="pt-BR" dirty="0"/>
              <a:t> ou servem para operações de controle. Esses problemas podem ser causados, quando a máquina de destino não está conectada na rede, quando o campo do </a:t>
            </a:r>
            <a:r>
              <a:rPr lang="pt-BR" dirty="0" err="1"/>
              <a:t>datagrama</a:t>
            </a:r>
            <a:r>
              <a:rPr lang="pt-BR" dirty="0"/>
              <a:t> TTL expira ou quando os roteadores ficam muito congestionados, não conseguindo processar o tráfego de entrada. Desta forma o ICMP envia mensagens de erro ou controle para os hosts, que fizeram a requisição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93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ICMP</a:t>
            </a:r>
          </a:p>
          <a:p>
            <a:pPr algn="just"/>
            <a:endParaRPr lang="pt-BR" dirty="0" smtClean="0"/>
          </a:p>
          <a:p>
            <a:pPr algn="just"/>
            <a:r>
              <a:rPr lang="pt-BR" sz="2000" dirty="0" smtClean="0"/>
              <a:t>O ICMP utiliza o IP para o transporte de mensagem, não oferecendo, portanto, garantia de entrega. A figura a seguir apresenta como uma mensagem ICMP é encapsulada em um </a:t>
            </a:r>
            <a:r>
              <a:rPr lang="pt-BR" sz="2000" dirty="0" err="1" smtClean="0"/>
              <a:t>datagrama</a:t>
            </a:r>
            <a:r>
              <a:rPr lang="pt-BR" sz="2000" dirty="0" smtClean="0"/>
              <a:t> IP. </a:t>
            </a:r>
            <a:endParaRPr lang="pt-B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6120680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495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ICMP</a:t>
            </a:r>
          </a:p>
          <a:p>
            <a:pPr algn="just"/>
            <a:endParaRPr lang="pt-BR" dirty="0"/>
          </a:p>
          <a:p>
            <a:pPr algn="just"/>
            <a:r>
              <a:rPr lang="pt-BR" sz="1800" dirty="0"/>
              <a:t>O formato geral de uma mensagem ICMP é apresentado na figura abaixo. O campo TIPO identifica a mensagem ICMP particular, o campo CÓDIGO é usado na especificação dos parâmetros da mensagem e o campo CHECKSUM corresponde ao código verificador de erro, calculado a partir da mensagem ICMP completa. </a:t>
            </a:r>
            <a:endParaRPr lang="pt-BR" sz="1800" dirty="0" smtClean="0"/>
          </a:p>
          <a:p>
            <a:pPr algn="just"/>
            <a:endParaRPr lang="pt-B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5029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51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O PING se utiliza do protocolo  ICMP  e envia </a:t>
            </a:r>
            <a:r>
              <a:rPr lang="pt-BR" sz="2000" dirty="0" err="1" smtClean="0"/>
              <a:t>requisi.ões</a:t>
            </a:r>
            <a:r>
              <a:rPr lang="pt-BR" sz="2000" dirty="0" smtClean="0"/>
              <a:t> (</a:t>
            </a:r>
            <a:r>
              <a:rPr lang="pt-BR" sz="2000" dirty="0" err="1" smtClean="0"/>
              <a:t>echo</a:t>
            </a:r>
            <a:r>
              <a:rPr lang="pt-BR" sz="2000" dirty="0" smtClean="0"/>
              <a:t> </a:t>
            </a:r>
            <a:r>
              <a:rPr lang="pt-BR" sz="2000" dirty="0" err="1"/>
              <a:t>request</a:t>
            </a:r>
            <a:r>
              <a:rPr lang="pt-BR" sz="2000" dirty="0"/>
              <a:t>) para uma determinada máquina e aguarda uma mensagem ICMP de resposta (</a:t>
            </a:r>
            <a:r>
              <a:rPr lang="pt-BR" sz="2000" dirty="0" err="1"/>
              <a:t>echo</a:t>
            </a:r>
            <a:r>
              <a:rPr lang="pt-BR" sz="2000" dirty="0"/>
              <a:t> </a:t>
            </a:r>
            <a:r>
              <a:rPr lang="pt-BR" sz="2000" dirty="0" err="1"/>
              <a:t>reply</a:t>
            </a:r>
            <a:r>
              <a:rPr lang="pt-BR" sz="2000" dirty="0"/>
              <a:t>). O formato da mensagem ICMP, utilizada no </a:t>
            </a:r>
            <a:r>
              <a:rPr lang="pt-BR" sz="2000" dirty="0" err="1"/>
              <a:t>ping</a:t>
            </a:r>
            <a:r>
              <a:rPr lang="pt-BR" sz="2000" dirty="0"/>
              <a:t>, é apresentado na figura a seguir. </a:t>
            </a:r>
            <a:endParaRPr lang="pt-BR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12435"/>
            <a:ext cx="555307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41647" y="5517232"/>
            <a:ext cx="8280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Quando o destino recebe a mensagem ICMP de </a:t>
            </a:r>
            <a:r>
              <a:rPr lang="pt-BR" sz="2000" dirty="0" err="1"/>
              <a:t>echo</a:t>
            </a:r>
            <a:r>
              <a:rPr lang="pt-BR" sz="2000" dirty="0"/>
              <a:t> </a:t>
            </a:r>
            <a:r>
              <a:rPr lang="pt-BR" sz="2000" dirty="0" err="1"/>
              <a:t>request</a:t>
            </a:r>
            <a:r>
              <a:rPr lang="pt-BR" sz="2000" dirty="0"/>
              <a:t> da fonte, ele retorna com uma mensagem ICMP </a:t>
            </a:r>
            <a:r>
              <a:rPr lang="pt-BR" sz="2000" dirty="0" err="1"/>
              <a:t>echo</a:t>
            </a:r>
            <a:r>
              <a:rPr lang="pt-BR" sz="2000" dirty="0"/>
              <a:t> </a:t>
            </a:r>
            <a:r>
              <a:rPr lang="pt-BR" sz="2000" dirty="0" err="1"/>
              <a:t>reply</a:t>
            </a:r>
            <a:r>
              <a:rPr lang="pt-BR" sz="2000" dirty="0"/>
              <a:t>, não modificando os campos: identificador, número de </a:t>
            </a:r>
            <a:r>
              <a:rPr lang="pt-BR" sz="2000" dirty="0" err="1"/>
              <a:t>seqüência</a:t>
            </a:r>
            <a:r>
              <a:rPr lang="pt-BR" sz="2000" dirty="0"/>
              <a:t> e dados opcionais. </a:t>
            </a:r>
          </a:p>
        </p:txBody>
      </p:sp>
    </p:spTree>
    <p:extLst>
      <p:ext uri="{BB962C8B-B14F-4D97-AF65-F5344CB8AC3E}">
        <p14:creationId xmlns:p14="http://schemas.microsoft.com/office/powerpoint/2010/main" val="218085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/>
              <a:t>campo de dados opcionais é usado para armazenar o momento que a mensagem ICMP de </a:t>
            </a:r>
            <a:r>
              <a:rPr lang="pt-BR" sz="2000" dirty="0" err="1"/>
              <a:t>echo</a:t>
            </a:r>
            <a:r>
              <a:rPr lang="pt-BR" sz="2000" dirty="0"/>
              <a:t> </a:t>
            </a:r>
            <a:r>
              <a:rPr lang="pt-BR" sz="2000" dirty="0" err="1"/>
              <a:t>request</a:t>
            </a:r>
            <a:r>
              <a:rPr lang="pt-BR" sz="2000" dirty="0"/>
              <a:t> foi enviada.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Quando </a:t>
            </a:r>
            <a:r>
              <a:rPr lang="pt-BR" sz="2000" dirty="0"/>
              <a:t>a fonte receber a mensagem de retorno (</a:t>
            </a:r>
            <a:r>
              <a:rPr lang="pt-BR" sz="2000" dirty="0" err="1"/>
              <a:t>echo</a:t>
            </a:r>
            <a:r>
              <a:rPr lang="pt-BR" sz="2000" dirty="0"/>
              <a:t> </a:t>
            </a:r>
            <a:r>
              <a:rPr lang="pt-BR" sz="2000" dirty="0" err="1"/>
              <a:t>reply</a:t>
            </a:r>
            <a:r>
              <a:rPr lang="pt-BR" sz="2000" dirty="0"/>
              <a:t>), esta pode determinar o tempo necessário para o pacote ir e voltar do seu destino.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Este </a:t>
            </a:r>
            <a:r>
              <a:rPr lang="pt-BR" sz="2000" dirty="0"/>
              <a:t>tempo é conhecido como RTT (Round </a:t>
            </a:r>
            <a:r>
              <a:rPr lang="pt-BR" sz="2000" dirty="0" err="1"/>
              <a:t>Trip</a:t>
            </a:r>
            <a:r>
              <a:rPr lang="pt-BR" sz="2000" dirty="0"/>
              <a:t> Time). O RTT deve ser usado como comparação, pois o comando </a:t>
            </a:r>
            <a:r>
              <a:rPr lang="pt-BR" sz="2000" dirty="0" err="1"/>
              <a:t>ping</a:t>
            </a:r>
            <a:r>
              <a:rPr lang="pt-BR" sz="2000" dirty="0"/>
              <a:t> não possui prioridade, ou seja, se tiver outra tarefa a ser realizada, esta será feita antes do </a:t>
            </a:r>
            <a:r>
              <a:rPr lang="pt-BR" sz="2000" dirty="0" err="1"/>
              <a:t>ping</a:t>
            </a:r>
            <a:r>
              <a:rPr lang="pt-BR" sz="2000" dirty="0"/>
              <a:t>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7344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27741" y="1268760"/>
            <a:ext cx="8136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O protocolo TCP/IP atualmente é o mais usado em redes locais. Isso se deve basicamente à popularização da Internet, já que esse protocolo foi criado para ser usado na Internet. </a:t>
            </a:r>
            <a:endParaRPr lang="pt-BR" sz="2400" dirty="0" smtClean="0">
              <a:solidFill>
                <a:prstClr val="black"/>
              </a:solidFill>
            </a:endParaRP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Uma </a:t>
            </a:r>
            <a:r>
              <a:rPr lang="pt-BR" sz="2400" dirty="0" smtClean="0">
                <a:solidFill>
                  <a:prstClr val="black"/>
                </a:solidFill>
              </a:rPr>
              <a:t>das vantagens dele em relação a outros protocolos existentes é que ele é </a:t>
            </a:r>
            <a:r>
              <a:rPr lang="pt-BR" sz="2400" dirty="0" err="1" smtClean="0">
                <a:solidFill>
                  <a:prstClr val="black"/>
                </a:solidFill>
              </a:rPr>
              <a:t>roteável</a:t>
            </a:r>
            <a:r>
              <a:rPr lang="pt-BR" sz="2400" dirty="0" smtClean="0">
                <a:solidFill>
                  <a:prstClr val="black"/>
                </a:solidFill>
              </a:rPr>
              <a:t>, isto é, foi criado pensando em redes grandes e de longa distancia, onde pode haver vários caminhos para o dado atingir o computador receptor.</a:t>
            </a:r>
            <a:endParaRPr lang="pt-B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/>
              <a:t>Na resposta do </a:t>
            </a:r>
            <a:r>
              <a:rPr lang="pt-BR" sz="2000" dirty="0" err="1"/>
              <a:t>ping</a:t>
            </a:r>
            <a:r>
              <a:rPr lang="pt-BR" sz="2000" dirty="0"/>
              <a:t> são mostrados 3 tempos, que corresponde ao mínimo, médio e máximo do RTT, o tamanho do pacote e TTL.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Grandes diferenças nos valores RTT indicam rede congestionada ou um problema nela. O </a:t>
            </a:r>
            <a:r>
              <a:rPr lang="pt-BR" sz="2000" dirty="0" err="1"/>
              <a:t>ping</a:t>
            </a:r>
            <a:r>
              <a:rPr lang="pt-BR" sz="2000" dirty="0"/>
              <a:t> utiliza pacotes pequenos, pois o tamanho do pacote influência no valor do RTT.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/>
              <a:t>campo TTL é preenchido com seu valor máximo de 255 e a cada roteador que o pacote passar é diminuído 1 deste valor. Logo o valor mostrado corresponde a 255 </a:t>
            </a:r>
            <a:r>
              <a:rPr lang="pt-BR" sz="2000" dirty="0" err="1"/>
              <a:t>nemos</a:t>
            </a:r>
            <a:r>
              <a:rPr lang="pt-BR" sz="2000" dirty="0"/>
              <a:t> número de roteadores que o pacote passou. 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398612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Podemos observar na figura abaixo um comando </a:t>
            </a:r>
            <a:r>
              <a:rPr lang="pt-BR" sz="2000" dirty="0" err="1" smtClean="0"/>
              <a:t>ping</a:t>
            </a:r>
            <a:r>
              <a:rPr lang="pt-BR" sz="2000" dirty="0" smtClean="0"/>
              <a:t> sendo utilizado em uma máquina com sistema operacional Windows. Observe o valores de RTT, TTL e as perdas percentuais. </a:t>
            </a:r>
            <a:endParaRPr lang="pt-B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51845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07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Podemos observar na figura abaixo um comando </a:t>
            </a:r>
            <a:r>
              <a:rPr lang="pt-BR" sz="2000" dirty="0" err="1" smtClean="0"/>
              <a:t>ping</a:t>
            </a:r>
            <a:r>
              <a:rPr lang="pt-BR" sz="2000" dirty="0" smtClean="0"/>
              <a:t> sendo utilizado em uma máquina com sistema operacional Linux. Observe o valores de RTT, TTL e as perdas percentuais. </a:t>
            </a:r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5032598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073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Atividade 1: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Em um sistema </a:t>
            </a:r>
            <a:r>
              <a:rPr lang="pt-BR" sz="2000" dirty="0" err="1" smtClean="0"/>
              <a:t>windows</a:t>
            </a:r>
            <a:r>
              <a:rPr lang="pt-BR" sz="2000" dirty="0" smtClean="0"/>
              <a:t> utilize o </a:t>
            </a:r>
            <a:r>
              <a:rPr lang="pt-BR" sz="2000" dirty="0" err="1" smtClean="0"/>
              <a:t>ping</a:t>
            </a:r>
            <a:r>
              <a:rPr lang="pt-BR" sz="2000" dirty="0" smtClean="0"/>
              <a:t> para testar a conectividade com o servidor de páginas </a:t>
            </a:r>
            <a:r>
              <a:rPr lang="pt-BR" sz="2000" dirty="0" smtClean="0">
                <a:hlinkClick r:id="rId2"/>
              </a:rPr>
              <a:t>www.registro.br</a:t>
            </a:r>
            <a:endParaRPr lang="pt-BR" sz="2000" dirty="0" smtClean="0"/>
          </a:p>
          <a:p>
            <a:pPr algn="just"/>
            <a:r>
              <a:rPr lang="pt-BR" sz="2000" dirty="0" smtClean="0"/>
              <a:t>Durante o teste de conectividade capture os pacotes utilizando o software </a:t>
            </a:r>
            <a:r>
              <a:rPr lang="pt-BR" sz="2000" dirty="0" err="1" smtClean="0"/>
              <a:t>wireshark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Localize o pacote </a:t>
            </a:r>
            <a:r>
              <a:rPr lang="pt-BR" sz="2000" dirty="0" err="1" smtClean="0"/>
              <a:t>echo-request</a:t>
            </a:r>
            <a:r>
              <a:rPr lang="pt-BR" sz="2000" dirty="0" smtClean="0"/>
              <a:t> enviado e depois seu respectivo </a:t>
            </a:r>
            <a:r>
              <a:rPr lang="pt-BR" sz="2000" dirty="0" err="1" smtClean="0"/>
              <a:t>echo-reply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Compare o conteúdo deste par de pacotes.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32139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Atividade 2: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Em um sistema </a:t>
            </a:r>
            <a:r>
              <a:rPr lang="pt-BR" sz="2000" dirty="0" err="1" smtClean="0"/>
              <a:t>linux</a:t>
            </a:r>
            <a:r>
              <a:rPr lang="pt-BR" sz="2000" dirty="0" smtClean="0"/>
              <a:t> utilize o </a:t>
            </a:r>
            <a:r>
              <a:rPr lang="pt-BR" sz="2000" dirty="0" err="1" smtClean="0"/>
              <a:t>ping</a:t>
            </a:r>
            <a:r>
              <a:rPr lang="pt-BR" sz="2000" dirty="0" smtClean="0"/>
              <a:t> para testar a conectividade com o servidor de páginas </a:t>
            </a:r>
            <a:r>
              <a:rPr lang="pt-BR" sz="2000" dirty="0" smtClean="0">
                <a:hlinkClick r:id="rId2"/>
              </a:rPr>
              <a:t>www.registro.br</a:t>
            </a:r>
            <a:endParaRPr lang="pt-BR" sz="2000" dirty="0" smtClean="0"/>
          </a:p>
          <a:p>
            <a:pPr algn="just"/>
            <a:r>
              <a:rPr lang="pt-BR" sz="2000" dirty="0" smtClean="0"/>
              <a:t>Durante o teste de conectividade capture os pacotes utilizando o software </a:t>
            </a:r>
            <a:r>
              <a:rPr lang="pt-BR" sz="2000" dirty="0" err="1" smtClean="0"/>
              <a:t>wireshark</a:t>
            </a:r>
            <a:r>
              <a:rPr lang="pt-BR" sz="2000" dirty="0"/>
              <a:t>.</a:t>
            </a:r>
            <a:endParaRPr lang="pt-BR" sz="2000" dirty="0" smtClean="0"/>
          </a:p>
          <a:p>
            <a:pPr algn="just"/>
            <a:r>
              <a:rPr lang="pt-BR" sz="2000" dirty="0" smtClean="0"/>
              <a:t>Localize o pacote </a:t>
            </a:r>
            <a:r>
              <a:rPr lang="pt-BR" sz="2000" dirty="0" err="1" smtClean="0"/>
              <a:t>echo-request</a:t>
            </a:r>
            <a:r>
              <a:rPr lang="pt-BR" sz="2000" dirty="0" smtClean="0"/>
              <a:t> enviado e depois seu respectivo </a:t>
            </a:r>
            <a:r>
              <a:rPr lang="pt-BR" sz="2000" dirty="0" err="1" smtClean="0"/>
              <a:t>echo-reply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 smtClean="0"/>
              <a:t>Compare o conteúdo deste par de pacotes.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98099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PING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Responda:</a:t>
            </a:r>
          </a:p>
          <a:p>
            <a:pPr marL="0" indent="0" algn="just">
              <a:buNone/>
            </a:pPr>
            <a:endParaRPr lang="pt-BR" sz="2000" dirty="0"/>
          </a:p>
          <a:p>
            <a:pPr marL="457200" indent="-457200" algn="just">
              <a:buAutoNum type="arabicParenR"/>
            </a:pPr>
            <a:r>
              <a:rPr lang="pt-BR" sz="2000" dirty="0" smtClean="0"/>
              <a:t>Houve alterações entre os pacotes </a:t>
            </a:r>
            <a:r>
              <a:rPr lang="pt-BR" sz="2000" dirty="0" err="1" smtClean="0"/>
              <a:t>echo-request</a:t>
            </a:r>
            <a:r>
              <a:rPr lang="pt-BR" sz="2000" dirty="0" smtClean="0"/>
              <a:t> e </a:t>
            </a:r>
            <a:r>
              <a:rPr lang="pt-BR" sz="2000" dirty="0" err="1" smtClean="0"/>
              <a:t>echo-reply</a:t>
            </a:r>
            <a:r>
              <a:rPr lang="pt-BR" sz="2000" dirty="0" smtClean="0"/>
              <a:t> em cada teste efetuado? Se houve descreva e explique as diferenças.</a:t>
            </a:r>
          </a:p>
          <a:p>
            <a:pPr marL="457200" indent="-457200" algn="just">
              <a:buAutoNum type="arabicParenR"/>
            </a:pPr>
            <a:endParaRPr lang="pt-BR" sz="2000" dirty="0" smtClean="0"/>
          </a:p>
          <a:p>
            <a:pPr marL="457200" indent="-457200" algn="just">
              <a:buFont typeface="Arial" pitchFamily="34" charset="0"/>
              <a:buAutoNum type="arabicParenR"/>
            </a:pPr>
            <a:r>
              <a:rPr lang="pt-BR" sz="2000" dirty="0" smtClean="0"/>
              <a:t>Existe diferença no campo observações entre cada par de pacote que compõem um pedido/resposta em cada teste efetuado? </a:t>
            </a:r>
            <a:r>
              <a:rPr lang="pt-BR" sz="2000" dirty="0"/>
              <a:t>Se houve descreva e explique as diferenças.</a:t>
            </a:r>
          </a:p>
          <a:p>
            <a:pPr marL="457200" indent="-457200" algn="just">
              <a:buAutoNum type="arabicParenR"/>
            </a:pP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8467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Outro fato que tornou o TCP/IP popular é que ele possui arquitetura aberta e qualquer fabricante pode adotar  a sua própria versão do TCP/IP em seu sistema operacional, sem a necessidade de pagamento de direitos autorais a ninguém. Com isso, todos os fabricantes de sistemas operacionais acabaram adotando o TCP/IP, transformando-o em um protocolo universal, possibilitando que todos os sistemas possam comunicar-se entre si sem dificuldade.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400" dirty="0" smtClean="0">
                <a:solidFill>
                  <a:prstClr val="black"/>
                </a:solidFill>
              </a:rPr>
              <a:t>A arquitetura </a:t>
            </a:r>
            <a:r>
              <a:rPr lang="pt-BR" sz="2400" dirty="0" smtClean="0">
                <a:solidFill>
                  <a:prstClr val="black"/>
                </a:solidFill>
              </a:rPr>
              <a:t> </a:t>
            </a:r>
            <a:r>
              <a:rPr lang="pt-BR" sz="2400" dirty="0" smtClean="0">
                <a:solidFill>
                  <a:prstClr val="black"/>
                </a:solidFill>
              </a:rPr>
              <a:t>TCP/IP  é </a:t>
            </a:r>
            <a:r>
              <a:rPr lang="pt-BR" sz="2400" dirty="0" smtClean="0">
                <a:solidFill>
                  <a:prstClr val="black"/>
                </a:solidFill>
              </a:rPr>
              <a:t>um modelo de protocolo em quatro </a:t>
            </a:r>
            <a:r>
              <a:rPr lang="pt-BR" sz="2400" dirty="0" smtClean="0">
                <a:solidFill>
                  <a:prstClr val="black"/>
                </a:solidFill>
              </a:rPr>
              <a:t>camadas.</a:t>
            </a:r>
            <a:endParaRPr lang="pt-BR" sz="2400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7272808" cy="367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O TCP/IP é, na realidade,  um conjunto de protocolos. Os mais conhecidos dão justamente o nome desse conjunto: TCP (</a:t>
            </a:r>
            <a:r>
              <a:rPr lang="pt-BR" dirty="0" err="1" smtClean="0">
                <a:solidFill>
                  <a:prstClr val="black"/>
                </a:solidFill>
              </a:rPr>
              <a:t>Transmission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 err="1" smtClean="0">
                <a:solidFill>
                  <a:prstClr val="black"/>
                </a:solidFill>
              </a:rPr>
              <a:t>Control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 err="1" smtClean="0">
                <a:solidFill>
                  <a:prstClr val="black"/>
                </a:solidFill>
              </a:rPr>
              <a:t>Protocol</a:t>
            </a:r>
            <a:r>
              <a:rPr lang="pt-BR" dirty="0" smtClean="0">
                <a:solidFill>
                  <a:prstClr val="black"/>
                </a:solidFill>
              </a:rPr>
              <a:t>) e IP (Internet </a:t>
            </a:r>
            <a:r>
              <a:rPr lang="pt-BR" dirty="0" err="1" smtClean="0">
                <a:solidFill>
                  <a:prstClr val="black"/>
                </a:solidFill>
              </a:rPr>
              <a:t>Protocol</a:t>
            </a:r>
            <a:r>
              <a:rPr lang="pt-BR" dirty="0" smtClean="0">
                <a:solidFill>
                  <a:prstClr val="black"/>
                </a:solidFill>
              </a:rPr>
              <a:t>), que operam nas camadas transporte e internet, respectivamente. Mas eles não são os únicos.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648071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2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000" b="1" dirty="0" smtClean="0">
                <a:solidFill>
                  <a:prstClr val="black"/>
                </a:solidFill>
              </a:rPr>
              <a:t>Camada </a:t>
            </a:r>
            <a:r>
              <a:rPr lang="pt-BR" sz="2000" b="1" dirty="0" smtClean="0">
                <a:solidFill>
                  <a:prstClr val="black"/>
                </a:solidFill>
              </a:rPr>
              <a:t>de </a:t>
            </a:r>
            <a:r>
              <a:rPr lang="pt-BR" sz="2000" b="1" dirty="0" smtClean="0">
                <a:solidFill>
                  <a:prstClr val="black"/>
                </a:solidFill>
              </a:rPr>
              <a:t>Aplicação</a:t>
            </a:r>
          </a:p>
          <a:p>
            <a:endParaRPr lang="pt-BR" sz="2000" b="1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Esta camada equivale ás camadas 5, 6 e 7 do modelo OSI e faz a comunicação entre os aplicativos e o protocolo de transporte. </a:t>
            </a:r>
            <a:endParaRPr lang="pt-BR" sz="2000" dirty="0" smtClean="0">
              <a:solidFill>
                <a:prstClr val="black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Existem </a:t>
            </a:r>
            <a:r>
              <a:rPr lang="pt-BR" sz="2000" dirty="0" smtClean="0">
                <a:solidFill>
                  <a:prstClr val="black"/>
                </a:solidFill>
              </a:rPr>
              <a:t>vários protocolos que operam na camada de aplicação. Os mais conhecidos são o HTTP, SMTP, FTP e o DNS. </a:t>
            </a:r>
            <a:endParaRPr lang="pt-BR" sz="2000" dirty="0" smtClean="0">
              <a:solidFill>
                <a:prstClr val="black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979468"/>
            <a:ext cx="813638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</a:t>
            </a:r>
            <a:r>
              <a:rPr lang="pt-BR" sz="2400" b="1" dirty="0" smtClean="0">
                <a:solidFill>
                  <a:prstClr val="black"/>
                </a:solidFill>
              </a:rPr>
              <a:t>Aplicação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000" dirty="0" smtClean="0">
                <a:solidFill>
                  <a:prstClr val="black"/>
                </a:solidFill>
              </a:rPr>
              <a:t>Quando um </a:t>
            </a:r>
            <a:r>
              <a:rPr lang="pt-BR" sz="2000" dirty="0">
                <a:solidFill>
                  <a:prstClr val="black"/>
                </a:solidFill>
              </a:rPr>
              <a:t>programa cliente de e-mail quer baixar os e-mails que estão armazenados no servidor de e-mail, ele irá efetuar esse pedido para a camada de aplicação do TCP/IP, sendo atendido pelo protocolo SMTP.</a:t>
            </a:r>
          </a:p>
          <a:p>
            <a:endParaRPr lang="pt-BR" sz="2000" b="1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Quando você entra em um endereço </a:t>
            </a:r>
            <a:r>
              <a:rPr lang="pt-BR" sz="2000" dirty="0" err="1" smtClean="0">
                <a:solidFill>
                  <a:prstClr val="black"/>
                </a:solidFill>
              </a:rPr>
              <a:t>www</a:t>
            </a:r>
            <a:r>
              <a:rPr lang="pt-BR" sz="2000" dirty="0" smtClean="0">
                <a:solidFill>
                  <a:prstClr val="black"/>
                </a:solidFill>
              </a:rPr>
              <a:t> em seu  browser, para visualizar uma página na Internet, o seu navegador irá comunicar-se com a camada de aplicação do TCP/IP, </a:t>
            </a:r>
            <a:endParaRPr lang="pt-BR" sz="2000" dirty="0" smtClean="0">
              <a:solidFill>
                <a:prstClr val="black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>
                <a:solidFill>
                  <a:prstClr val="black"/>
                </a:solidFill>
              </a:rPr>
              <a:t>Dessa forma, quando um programa cliente de e-mail quer baixar os e-mails que estão armazenados no servidor de e-mail, ele irá efetuar esse pedido para a camada de aplicação do TCP/IP, sendo atendido pelo protocolo </a:t>
            </a:r>
            <a:r>
              <a:rPr lang="pt-BR" sz="2000" dirty="0" smtClean="0">
                <a:solidFill>
                  <a:prstClr val="black"/>
                </a:solidFill>
              </a:rPr>
              <a:t>SMTP</a:t>
            </a:r>
            <a:endParaRPr lang="pt-BR" sz="2000" dirty="0">
              <a:solidFill>
                <a:prstClr val="black"/>
              </a:solidFill>
            </a:endParaRP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</a:t>
            </a:r>
            <a:r>
              <a:rPr lang="pt-BR" sz="2400" b="1" dirty="0" smtClean="0">
                <a:solidFill>
                  <a:prstClr val="black"/>
                </a:solidFill>
              </a:rPr>
              <a:t>Aplicação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endParaRPr lang="pt-BR" sz="2000" b="1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A comunicação na camada de aplicação se dá por meio de portas (comunicação port</a:t>
            </a:r>
            <a:r>
              <a:rPr lang="pt-BR" sz="2000" dirty="0" smtClean="0">
                <a:solidFill>
                  <a:prstClr val="black"/>
                </a:solidFill>
              </a:rPr>
              <a:t>a a porta).</a:t>
            </a: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 </a:t>
            </a:r>
            <a:r>
              <a:rPr lang="pt-BR" sz="2000" dirty="0">
                <a:solidFill>
                  <a:prstClr val="black"/>
                </a:solidFill>
              </a:rPr>
              <a:t>O</a:t>
            </a:r>
            <a:r>
              <a:rPr lang="pt-BR" sz="2000" dirty="0" smtClean="0">
                <a:solidFill>
                  <a:prstClr val="black"/>
                </a:solidFill>
              </a:rPr>
              <a:t> </a:t>
            </a:r>
            <a:r>
              <a:rPr lang="pt-BR" sz="2000" dirty="0" smtClean="0">
                <a:solidFill>
                  <a:prstClr val="black"/>
                </a:solidFill>
              </a:rPr>
              <a:t>protocolo SMTP utiliza a porta 25, o protocolo HTTP utiliza sempre a porta 80 e o FTP as 20 (para a transmissão de dados) e 21 (para a transmissão de informações de controle</a:t>
            </a:r>
            <a:r>
              <a:rPr lang="pt-BR" sz="2000" dirty="0" smtClean="0">
                <a:solidFill>
                  <a:prstClr val="black"/>
                </a:solidFill>
              </a:rPr>
              <a:t>).</a:t>
            </a:r>
          </a:p>
          <a:p>
            <a:pPr algn="just"/>
            <a:endParaRPr lang="pt-BR" sz="2000" dirty="0">
              <a:solidFill>
                <a:prstClr val="black"/>
              </a:solidFill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</a:rPr>
              <a:t> </a:t>
            </a:r>
            <a:r>
              <a:rPr lang="pt-BR" sz="2000" dirty="0" smtClean="0">
                <a:solidFill>
                  <a:prstClr val="black"/>
                </a:solidFill>
              </a:rPr>
              <a:t>O uso de um número de porta permite ao protocolo de transporte saber qual é o tipo de conteúdo do pacote de dados e no receptor, saber para qual protocolo de aplicação ele deverá  entregar o pacote de dados.</a:t>
            </a: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58613" y="1052736"/>
            <a:ext cx="81363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TCP/IP</a:t>
            </a:r>
          </a:p>
          <a:p>
            <a:endParaRPr lang="pt-BR" sz="2400" b="1" dirty="0" smtClean="0">
              <a:solidFill>
                <a:prstClr val="black"/>
              </a:solidFill>
            </a:endParaRPr>
          </a:p>
          <a:p>
            <a:r>
              <a:rPr lang="pt-BR" sz="2400" b="1" dirty="0" smtClean="0">
                <a:solidFill>
                  <a:prstClr val="black"/>
                </a:solidFill>
              </a:rPr>
              <a:t>Camada de </a:t>
            </a:r>
            <a:r>
              <a:rPr lang="pt-BR" sz="2400" b="1" dirty="0" smtClean="0">
                <a:solidFill>
                  <a:prstClr val="black"/>
                </a:solidFill>
              </a:rPr>
              <a:t>Transporte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</a:rPr>
              <a:t>Esta camada é equivalente á camada de transporte (camada 4) do modelo OSI. Ela é responsável por pegar os dados enviados pela camada de aplicação e transformá-los em pacotes, a serem repassados para a camada de Internet. No modelo TCP/IP a camada de transporte utiliza um esquema de multiplexação, onde é possível transmitir “simultaneamente” dados das mais diferentes aplicações</a:t>
            </a:r>
            <a:r>
              <a:rPr lang="pt-BR" sz="24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  <a:p>
            <a:pPr algn="just"/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7" y="332656"/>
            <a:ext cx="629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Família de protocolos TCP/IP</a:t>
            </a: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</TotalTime>
  <Words>1773</Words>
  <Application>Microsoft Office PowerPoint</Application>
  <PresentationFormat>Apresentação na tela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Brilho</vt:lpstr>
      <vt:lpstr>Administração e serviços de redes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PING </vt:lpstr>
      <vt:lpstr>PING </vt:lpstr>
      <vt:lpstr>PING </vt:lpstr>
      <vt:lpstr>PING </vt:lpstr>
      <vt:lpstr>PING </vt:lpstr>
      <vt:lpstr>PING </vt:lpstr>
      <vt:lpstr>PING </vt:lpstr>
      <vt:lpstr>PING </vt:lpstr>
      <vt:lpstr>PING </vt:lpstr>
      <vt:lpstr>PING </vt:lpstr>
      <vt:lpstr>PING </vt:lpstr>
      <vt:lpstr>PING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21</cp:revision>
  <dcterms:created xsi:type="dcterms:W3CDTF">2013-10-08T19:43:32Z</dcterms:created>
  <dcterms:modified xsi:type="dcterms:W3CDTF">2017-02-20T19:37:39Z</dcterms:modified>
</cp:coreProperties>
</file>