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9" r:id="rId3"/>
    <p:sldId id="301" r:id="rId4"/>
    <p:sldId id="290" r:id="rId5"/>
    <p:sldId id="291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3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6400800" cy="1752600"/>
          </a:xfrm>
        </p:spPr>
        <p:txBody>
          <a:bodyPr/>
          <a:lstStyle/>
          <a:p>
            <a:r>
              <a:rPr lang="pt-BR" dirty="0" smtClean="0"/>
              <a:t>Aula 04: Aplicações sobre TCP/IP 			Acesso remoto</a:t>
            </a:r>
          </a:p>
          <a:p>
            <a:endParaRPr lang="pt-BR" sz="2000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 err="1" smtClean="0"/>
              <a:t>Hosts.equiv</a:t>
            </a:r>
            <a:endParaRPr lang="pt-BR" sz="2000" b="1" dirty="0" smtClean="0"/>
          </a:p>
          <a:p>
            <a:endParaRPr lang="pt-BR" sz="2000" dirty="0"/>
          </a:p>
          <a:p>
            <a:pPr algn="just"/>
            <a:r>
              <a:rPr lang="pt-BR" sz="2000" dirty="0"/>
              <a:t>O arquivo </a:t>
            </a:r>
            <a:r>
              <a:rPr lang="pt-BR" sz="2000" dirty="0" err="1"/>
              <a:t>hosts.equiv</a:t>
            </a:r>
            <a:r>
              <a:rPr lang="pt-BR" sz="2000" dirty="0"/>
              <a:t> está localizado no caminho /</a:t>
            </a:r>
            <a:r>
              <a:rPr lang="pt-BR" sz="2000" dirty="0" err="1"/>
              <a:t>etc</a:t>
            </a:r>
            <a:r>
              <a:rPr lang="pt-BR" sz="2000" dirty="0"/>
              <a:t>/</a:t>
            </a:r>
            <a:r>
              <a:rPr lang="pt-BR" sz="2000" dirty="0" err="1"/>
              <a:t>hosts.equiv</a:t>
            </a:r>
            <a:r>
              <a:rPr lang="pt-BR" sz="2000" dirty="0"/>
              <a:t> e contém a lista de hosts confiáveis para máquina servidor. Neste arquivo cada linha do contém um host confiável e os usuários cadastrados neste arquivo possuem acesso a todas as contas do sistema, menos a conta do root. Este arquivo é utilizado pelo administrador da rede, para dar as permissões aos usuários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Exemplo:</a:t>
            </a:r>
          </a:p>
          <a:p>
            <a:pPr marL="0" indent="0">
              <a:buNone/>
            </a:pPr>
            <a:r>
              <a:rPr lang="pt-BR" sz="2000" dirty="0" smtClean="0"/>
              <a:t>	LCC01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LCC02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CESARCLAB213</a:t>
            </a:r>
            <a:endParaRPr lang="pt-BR" sz="2000" dirty="0"/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11547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/>
              <a:t>.</a:t>
            </a:r>
            <a:r>
              <a:rPr lang="pt-BR" sz="2000" b="1" dirty="0" err="1" smtClean="0"/>
              <a:t>rhosts</a:t>
            </a:r>
            <a:endParaRPr lang="pt-BR" sz="2000" b="1" dirty="0" smtClean="0"/>
          </a:p>
          <a:p>
            <a:endParaRPr lang="pt-BR" sz="2000" dirty="0"/>
          </a:p>
          <a:p>
            <a:pPr algn="just"/>
            <a:r>
              <a:rPr lang="pt-BR" sz="2000" dirty="0"/>
              <a:t>O arquivo .</a:t>
            </a:r>
            <a:r>
              <a:rPr lang="pt-BR" sz="2000" dirty="0" err="1"/>
              <a:t>rhost</a:t>
            </a:r>
            <a:r>
              <a:rPr lang="pt-BR" sz="2000" dirty="0"/>
              <a:t> está localizado no diretório home de cada usuário contendo a lista de hosts em que o usuário confia. Ou seja, o próprio usuário pode configurar as permissões de acesso devido ao fato de que primeiro o sistema lê o arquivo </a:t>
            </a:r>
            <a:r>
              <a:rPr lang="pt-BR" sz="2000" dirty="0" err="1"/>
              <a:t>hosts.equiv</a:t>
            </a:r>
            <a:r>
              <a:rPr lang="pt-BR" sz="2000" dirty="0"/>
              <a:t> e depois o .</a:t>
            </a:r>
            <a:r>
              <a:rPr lang="pt-BR" sz="2000" dirty="0" err="1"/>
              <a:t>rhosts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24297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/>
              <a:t>.</a:t>
            </a:r>
            <a:r>
              <a:rPr lang="pt-BR" sz="2000" b="1" dirty="0" err="1" smtClean="0"/>
              <a:t>rhosts</a:t>
            </a:r>
            <a:endParaRPr lang="pt-BR" sz="2000" dirty="0"/>
          </a:p>
          <a:p>
            <a:r>
              <a:rPr lang="pt-BR" sz="2000" dirty="0" smtClean="0"/>
              <a:t>Exemplo: Arquivo /home/</a:t>
            </a:r>
            <a:r>
              <a:rPr lang="pt-BR" sz="2000" dirty="0" err="1" smtClean="0"/>
              <a:t>cleiton</a:t>
            </a:r>
            <a:r>
              <a:rPr lang="pt-BR" sz="2000" dirty="0" smtClean="0"/>
              <a:t>/.</a:t>
            </a:r>
            <a:r>
              <a:rPr lang="pt-BR" sz="2000" dirty="0" err="1" smtClean="0"/>
              <a:t>rhosts</a:t>
            </a:r>
            <a:r>
              <a:rPr lang="pt-BR" sz="2000" dirty="0" smtClean="0"/>
              <a:t> na máquina athus.desenv.com.br</a:t>
            </a:r>
          </a:p>
          <a:p>
            <a:pPr marL="0" indent="0">
              <a:buNone/>
            </a:pPr>
            <a:r>
              <a:rPr lang="pt-BR" sz="2000" dirty="0" smtClean="0"/>
              <a:t>	phorcos.desenv.com.br</a:t>
            </a:r>
          </a:p>
          <a:p>
            <a:pPr marL="0" indent="0">
              <a:buNone/>
            </a:pPr>
            <a:r>
              <a:rPr lang="pt-BR" sz="2000" dirty="0" smtClean="0"/>
              <a:t>	aramhis.desenv.com.br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Com </a:t>
            </a:r>
            <a:r>
              <a:rPr lang="pt-BR" sz="2000" dirty="0"/>
              <a:t>este arquivo .</a:t>
            </a:r>
            <a:r>
              <a:rPr lang="pt-BR" sz="2000" dirty="0" err="1"/>
              <a:t>rhosts</a:t>
            </a:r>
            <a:r>
              <a:rPr lang="pt-BR" sz="2000" dirty="0"/>
              <a:t> da máquina athus.desenv.com.br o usuário </a:t>
            </a:r>
            <a:r>
              <a:rPr lang="pt-BR" sz="2000" dirty="0" err="1"/>
              <a:t>cleiton</a:t>
            </a:r>
            <a:r>
              <a:rPr lang="pt-BR" sz="2000" dirty="0"/>
              <a:t> nas máquinas </a:t>
            </a:r>
            <a:r>
              <a:rPr lang="pt-BR" sz="2000" dirty="0" err="1"/>
              <a:t>phorcos</a:t>
            </a:r>
            <a:r>
              <a:rPr lang="pt-BR" sz="2000" dirty="0"/>
              <a:t> ou </a:t>
            </a:r>
            <a:r>
              <a:rPr lang="pt-BR" sz="2000" dirty="0" err="1"/>
              <a:t>aramhis</a:t>
            </a:r>
            <a:r>
              <a:rPr lang="pt-BR" sz="2000" dirty="0"/>
              <a:t> pode fazer conexão utilizando o </a:t>
            </a:r>
            <a:r>
              <a:rPr lang="pt-BR" sz="2000" dirty="0" err="1"/>
              <a:t>rlogin</a:t>
            </a:r>
            <a:r>
              <a:rPr lang="pt-BR" sz="2000" dirty="0"/>
              <a:t> na máquina </a:t>
            </a:r>
            <a:r>
              <a:rPr lang="pt-BR" sz="2000" dirty="0" err="1"/>
              <a:t>athus</a:t>
            </a:r>
            <a:r>
              <a:rPr lang="pt-BR" sz="2000" dirty="0"/>
              <a:t> na sua própria conta sem ter que digitar novamente a sua senha de </a:t>
            </a:r>
            <a:r>
              <a:rPr lang="pt-BR" sz="2000" dirty="0" err="1"/>
              <a:t>login</a:t>
            </a:r>
            <a:r>
              <a:rPr lang="pt-BR" sz="2000" dirty="0"/>
              <a:t>.</a:t>
            </a:r>
          </a:p>
          <a:p>
            <a:pPr marL="0" indent="0" algn="just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53400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/>
              <a:t>.</a:t>
            </a:r>
            <a:r>
              <a:rPr lang="pt-BR" sz="2000" b="1" dirty="0" err="1" smtClean="0"/>
              <a:t>rhosts</a:t>
            </a:r>
            <a:endParaRPr lang="pt-BR" sz="2000" b="1" dirty="0" smtClean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 smtClean="0"/>
              <a:t>O </a:t>
            </a:r>
            <a:r>
              <a:rPr lang="pt-BR" sz="2000" dirty="0" err="1"/>
              <a:t>arquivo.rhost</a:t>
            </a:r>
            <a:r>
              <a:rPr lang="pt-BR" sz="2000" dirty="0"/>
              <a:t> também pode ter os dados de [máquina, </a:t>
            </a:r>
            <a:r>
              <a:rPr lang="pt-BR" sz="2000" dirty="0" err="1"/>
              <a:t>username</a:t>
            </a:r>
            <a:r>
              <a:rPr lang="pt-BR" sz="2000" dirty="0"/>
              <a:t>], estendendo a confiança para outros </a:t>
            </a:r>
            <a:r>
              <a:rPr lang="pt-BR" sz="2000" dirty="0" err="1"/>
              <a:t>usernames</a:t>
            </a:r>
            <a:r>
              <a:rPr lang="pt-BR" sz="2000" dirty="0"/>
              <a:t> diferentes do usuário </a:t>
            </a:r>
            <a:r>
              <a:rPr lang="pt-BR" sz="2000" dirty="0" err="1"/>
              <a:t>cleiton</a:t>
            </a:r>
            <a:r>
              <a:rPr lang="pt-BR" sz="2000" dirty="0"/>
              <a:t>. Para cada um desses novos usuários confiáveis é definido "-" confiança (não confiável) ou "+" confiança (confiável) dando um sentido para os sinais que aparecem antes do nome da máquina.</a:t>
            </a:r>
          </a:p>
          <a:p>
            <a:r>
              <a:rPr lang="pt-BR" sz="2000" dirty="0"/>
              <a:t>Exemplo: Arquivo /home/</a:t>
            </a:r>
            <a:r>
              <a:rPr lang="pt-BR" sz="2000" dirty="0" err="1"/>
              <a:t>cleiton</a:t>
            </a:r>
            <a:r>
              <a:rPr lang="pt-BR" sz="2000" dirty="0"/>
              <a:t>/.</a:t>
            </a:r>
            <a:r>
              <a:rPr lang="pt-BR" sz="2000" dirty="0" err="1"/>
              <a:t>rhosts</a:t>
            </a:r>
            <a:r>
              <a:rPr lang="pt-BR" sz="2000" dirty="0"/>
              <a:t> na máquina athus.desenv.com.br</a:t>
            </a:r>
          </a:p>
          <a:p>
            <a:r>
              <a:rPr lang="pt-BR" sz="2000" dirty="0"/>
              <a:t>- phorcos.desenv.com.br </a:t>
            </a:r>
            <a:r>
              <a:rPr lang="pt-BR" sz="2000" dirty="0" err="1"/>
              <a:t>anamarina</a:t>
            </a:r>
            <a:endParaRPr lang="pt-BR" sz="2000" dirty="0"/>
          </a:p>
          <a:p>
            <a:r>
              <a:rPr lang="pt-BR" sz="2000" dirty="0"/>
              <a:t>+ aramhis.desenv.com.br </a:t>
            </a:r>
            <a:r>
              <a:rPr lang="pt-BR" sz="2000" dirty="0" err="1"/>
              <a:t>evandro</a:t>
            </a:r>
            <a:endParaRPr lang="pt-BR" sz="2000" dirty="0"/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6969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b="1" dirty="0" smtClean="0"/>
              <a:t>.</a:t>
            </a:r>
            <a:r>
              <a:rPr lang="pt-BR" sz="2000" b="1" dirty="0"/>
              <a:t> Utilização</a:t>
            </a:r>
            <a:endParaRPr lang="pt-BR" sz="2000" dirty="0"/>
          </a:p>
          <a:p>
            <a:pPr algn="just"/>
            <a:r>
              <a:rPr lang="pt-BR" sz="2000" dirty="0"/>
              <a:t>O </a:t>
            </a:r>
            <a:r>
              <a:rPr lang="pt-BR" sz="2000" dirty="0" err="1"/>
              <a:t>rlogin</a:t>
            </a:r>
            <a:r>
              <a:rPr lang="pt-BR" sz="2000" dirty="0"/>
              <a:t> utiliza o seu próprio nome para fazer a chamada do </a:t>
            </a:r>
            <a:r>
              <a:rPr lang="pt-BR" sz="2000" dirty="0" err="1"/>
              <a:t>login</a:t>
            </a:r>
            <a:r>
              <a:rPr lang="pt-BR" sz="2000" dirty="0"/>
              <a:t> remoto podendo utilizar passagem de </a:t>
            </a:r>
            <a:r>
              <a:rPr lang="pt-BR" sz="2000" dirty="0" smtClean="0"/>
              <a:t>parâmetros</a:t>
            </a:r>
            <a:r>
              <a:rPr lang="pt-BR" sz="2000" dirty="0"/>
              <a:t>, opções, endereço da máquina remota e usuário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r>
              <a:rPr lang="pt-BR" sz="2000" dirty="0"/>
              <a:t>Formato: </a:t>
            </a:r>
            <a:r>
              <a:rPr lang="pt-BR" sz="2000" dirty="0" err="1"/>
              <a:t>rlogin</a:t>
            </a:r>
            <a:r>
              <a:rPr lang="pt-BR" sz="2000" dirty="0"/>
              <a:t> [opções] [endereço da máquina remota] [usuário</a:t>
            </a:r>
            <a:r>
              <a:rPr lang="pt-BR" sz="2000" dirty="0" smtClean="0"/>
              <a:t>]</a:t>
            </a:r>
          </a:p>
          <a:p>
            <a:endParaRPr lang="pt-BR" sz="2000" dirty="0"/>
          </a:p>
          <a:p>
            <a:r>
              <a:rPr lang="pt-BR" sz="2000" u="sng" dirty="0"/>
              <a:t>Opções: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-</a:t>
            </a:r>
            <a:r>
              <a:rPr lang="pt-BR" sz="2000" dirty="0"/>
              <a:t>L: permite sessão em "</a:t>
            </a:r>
            <a:r>
              <a:rPr lang="pt-BR" sz="2000" dirty="0" err="1"/>
              <a:t>litout</a:t>
            </a:r>
            <a:r>
              <a:rPr lang="pt-BR" sz="2000" dirty="0"/>
              <a:t>"</a:t>
            </a:r>
          </a:p>
          <a:p>
            <a:pPr marL="0" indent="0">
              <a:buNone/>
            </a:pPr>
            <a:r>
              <a:rPr lang="pt-BR" sz="2000" dirty="0" smtClean="0"/>
              <a:t>	-</a:t>
            </a:r>
            <a:r>
              <a:rPr lang="pt-BR" sz="2000" dirty="0"/>
              <a:t>e: permite a especificação do usuário do caractere de escape</a:t>
            </a:r>
          </a:p>
          <a:p>
            <a:pPr marL="0" indent="0">
              <a:buNone/>
            </a:pPr>
            <a:r>
              <a:rPr lang="pt-BR" sz="2000" dirty="0" smtClean="0"/>
              <a:t>	-</a:t>
            </a:r>
            <a:r>
              <a:rPr lang="pt-BR" sz="2000" dirty="0"/>
              <a:t>l: permite a utilização de outro usuário não sendo o usuário </a:t>
            </a:r>
            <a:r>
              <a:rPr lang="pt-BR" sz="2000" dirty="0" err="1" smtClean="0"/>
              <a:t>logado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-</a:t>
            </a:r>
            <a:r>
              <a:rPr lang="pt-BR" sz="2000" dirty="0"/>
              <a:t>k: requisita a busca de tickets na máquina remota no domínio</a:t>
            </a:r>
          </a:p>
          <a:p>
            <a:pPr marL="0" indent="0">
              <a:buNone/>
            </a:pPr>
            <a:r>
              <a:rPr lang="pt-BR" sz="2000" dirty="0" smtClean="0"/>
              <a:t>	-</a:t>
            </a:r>
            <a:r>
              <a:rPr lang="pt-BR" sz="2000" dirty="0"/>
              <a:t>x: habilita a criptografia DES</a:t>
            </a:r>
          </a:p>
          <a:p>
            <a:pPr marL="0" indent="0">
              <a:buNone/>
            </a:pPr>
            <a:r>
              <a:rPr lang="pt-BR" sz="2000" dirty="0" smtClean="0"/>
              <a:t>	"^</a:t>
            </a:r>
            <a:r>
              <a:rPr lang="pt-BR" sz="2000" dirty="0"/>
              <a:t>Z" suspende</a:t>
            </a:r>
          </a:p>
          <a:p>
            <a:pPr marL="0" indent="0">
              <a:buNone/>
            </a:pPr>
            <a:r>
              <a:rPr lang="pt-BR" sz="2000" dirty="0" smtClean="0"/>
              <a:t>	"" </a:t>
            </a:r>
            <a:r>
              <a:rPr lang="pt-BR" sz="2000" dirty="0"/>
              <a:t>suspende a porção de envio</a:t>
            </a:r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logout</a:t>
            </a:r>
            <a:r>
              <a:rPr lang="pt-BR" sz="2000" dirty="0" smtClean="0"/>
              <a:t> p	ara </a:t>
            </a:r>
            <a:r>
              <a:rPr lang="pt-BR" sz="2000" dirty="0"/>
              <a:t>sair se não sair digite "~."</a:t>
            </a:r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86558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b="1" dirty="0" smtClean="0"/>
              <a:t> </a:t>
            </a:r>
            <a:r>
              <a:rPr lang="pt-BR" sz="2000" b="1" dirty="0"/>
              <a:t>Utilização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Exemplo:</a:t>
            </a:r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rlogin</a:t>
            </a:r>
            <a:r>
              <a:rPr lang="pt-BR" sz="2000" dirty="0" smtClean="0"/>
              <a:t> </a:t>
            </a:r>
            <a:r>
              <a:rPr lang="pt-BR" sz="2000" dirty="0"/>
              <a:t>- L 192.168.0.1 </a:t>
            </a:r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rlogin</a:t>
            </a:r>
            <a:r>
              <a:rPr lang="pt-BR" sz="2000" dirty="0" smtClean="0"/>
              <a:t> </a:t>
            </a:r>
            <a:r>
              <a:rPr lang="pt-BR" sz="2000" dirty="0"/>
              <a:t>- l 192.168.0.1 grupo01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/>
              <a:t>Exemplo de Conexão:</a:t>
            </a:r>
          </a:p>
          <a:p>
            <a:pPr marL="274320" lvl="1" indent="0">
              <a:buNone/>
            </a:pPr>
            <a:r>
              <a:rPr lang="pt-BR" sz="1600" dirty="0" smtClean="0"/>
              <a:t>	</a:t>
            </a:r>
            <a:r>
              <a:rPr lang="pt-BR" dirty="0" smtClean="0"/>
              <a:t># </a:t>
            </a:r>
            <a:r>
              <a:rPr lang="pt-BR" dirty="0" err="1"/>
              <a:t>rlogin</a:t>
            </a:r>
            <a:r>
              <a:rPr lang="pt-BR" dirty="0"/>
              <a:t> cesaclab251</a:t>
            </a:r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Last</a:t>
            </a:r>
            <a:r>
              <a:rPr lang="pt-BR" sz="2000" dirty="0" smtClean="0"/>
              <a:t> </a:t>
            </a:r>
            <a:r>
              <a:rPr lang="pt-BR" sz="2000" dirty="0" err="1"/>
              <a:t>login</a:t>
            </a:r>
            <a:r>
              <a:rPr lang="pt-BR" sz="2000" dirty="0"/>
              <a:t>: </a:t>
            </a:r>
            <a:r>
              <a:rPr lang="pt-BR" sz="2000" dirty="0" err="1"/>
              <a:t>Tue</a:t>
            </a:r>
            <a:r>
              <a:rPr lang="pt-BR" sz="2000" dirty="0"/>
              <a:t> Out 10 17:50:07 </a:t>
            </a:r>
            <a:r>
              <a:rPr lang="pt-BR" sz="2000" dirty="0" err="1"/>
              <a:t>on</a:t>
            </a:r>
            <a:r>
              <a:rPr lang="pt-BR" sz="2000" dirty="0"/>
              <a:t> console</a:t>
            </a:r>
          </a:p>
          <a:p>
            <a:pPr marL="0" indent="0">
              <a:buNone/>
            </a:pPr>
            <a:r>
              <a:rPr lang="pt-BR" sz="2000" dirty="0" smtClean="0"/>
              <a:t>	Linux </a:t>
            </a:r>
            <a:r>
              <a:rPr lang="pt-BR" sz="2000" dirty="0" err="1"/>
              <a:t>Hed</a:t>
            </a:r>
            <a:r>
              <a:rPr lang="pt-BR" sz="2000" dirty="0"/>
              <a:t> </a:t>
            </a:r>
            <a:r>
              <a:rPr lang="pt-BR" sz="2000" dirty="0" err="1"/>
              <a:t>Hat</a:t>
            </a:r>
            <a:r>
              <a:rPr lang="pt-BR" sz="2000" dirty="0"/>
              <a:t> 8 #1: </a:t>
            </a:r>
            <a:r>
              <a:rPr lang="pt-BR" sz="2000" dirty="0" err="1"/>
              <a:t>Mon</a:t>
            </a:r>
            <a:r>
              <a:rPr lang="pt-BR" sz="2000" dirty="0"/>
              <a:t> Out 10 17:52:01 EST 2004</a:t>
            </a:r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18650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r>
              <a:rPr lang="pt-BR" altLang="pt-BR" sz="2000" dirty="0" smtClean="0"/>
              <a:t>O </a:t>
            </a:r>
            <a:r>
              <a:rPr lang="pt-BR" altLang="pt-BR" sz="2000" dirty="0"/>
              <a:t>serviço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oferece o </a:t>
            </a:r>
            <a:r>
              <a:rPr lang="pt-BR" altLang="pt-BR" sz="2000" dirty="0" err="1"/>
              <a:t>login</a:t>
            </a:r>
            <a:r>
              <a:rPr lang="pt-BR" altLang="pt-BR" sz="2000" dirty="0"/>
              <a:t> </a:t>
            </a:r>
            <a:r>
              <a:rPr lang="pt-BR" altLang="pt-BR" sz="2000" dirty="0" smtClean="0"/>
              <a:t>em host remoto, permitindo </a:t>
            </a:r>
            <a:r>
              <a:rPr lang="pt-BR" altLang="pt-BR" sz="2000" dirty="0"/>
              <a:t>trabalhar conectado a distância como se estivesse em frente </a:t>
            </a:r>
            <a:r>
              <a:rPr lang="pt-BR" altLang="pt-BR" sz="2000" dirty="0" smtClean="0"/>
              <a:t>ao terminal físico. 	</a:t>
            </a:r>
          </a:p>
          <a:p>
            <a:pPr marL="0" indent="0">
              <a:buNone/>
            </a:pPr>
            <a:r>
              <a:rPr lang="pt-BR" altLang="pt-BR" sz="2000" dirty="0" smtClean="0"/>
              <a:t>Ele </a:t>
            </a:r>
            <a:r>
              <a:rPr lang="pt-BR" altLang="pt-BR" sz="2000" dirty="0"/>
              <a:t>substitui o </a:t>
            </a:r>
            <a:r>
              <a:rPr lang="pt-BR" altLang="pt-BR" sz="2000" dirty="0" err="1"/>
              <a:t>rlogin</a:t>
            </a:r>
            <a:r>
              <a:rPr lang="pt-BR" altLang="pt-BR" sz="2000" dirty="0"/>
              <a:t> e possui muitas melhorias em relação a ele, como o controle de acesso, personalização de seção e controle de terminal. </a:t>
            </a:r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72840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lnSpc>
                <a:spcPct val="80000"/>
              </a:lnSpc>
              <a:buNone/>
            </a:pPr>
            <a:r>
              <a:rPr lang="pt-BR" altLang="pt-BR" sz="2000" b="1" dirty="0" smtClean="0"/>
              <a:t>Características</a:t>
            </a:r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Conexão </a:t>
            </a:r>
            <a:r>
              <a:rPr lang="pt-BR" altLang="pt-BR" sz="2000" dirty="0"/>
              <a:t>rápida (não utiliza transmissão de dados criptografada), recomendado para ambientes seguros.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Possui uma versão com suporte a criptografia via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Possui controle de acesso </a:t>
            </a:r>
            <a:r>
              <a:rPr lang="pt-BR" altLang="pt-BR" sz="2000" dirty="0" err="1"/>
              <a:t>tcpd</a:t>
            </a:r>
            <a:r>
              <a:rPr lang="pt-BR" altLang="pt-BR" sz="2000" dirty="0"/>
              <a:t> (usando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hosts.allow</a:t>
            </a:r>
            <a:r>
              <a:rPr lang="pt-BR" altLang="pt-BR" sz="2000" dirty="0"/>
              <a:t> e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hosts.deny</a:t>
            </a:r>
            <a:r>
              <a:rPr lang="pt-BR" altLang="pt-BR" sz="2000" dirty="0"/>
              <a:t>).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A maioria dos sistemas operacionais trazem este utilitário por padrão como sistema de acesso remoto a máquinas UNIX.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Suporte a terminais ANSI (cores e códigos de escape especiais para o console) e uma grande variedade de outros terminais</a:t>
            </a:r>
            <a:endParaRPr lang="pt-BR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887817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Pacotes: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alt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 err="1"/>
              <a:t>telnet</a:t>
            </a:r>
            <a:r>
              <a:rPr lang="pt-BR" altLang="pt-BR" sz="2000" dirty="0"/>
              <a:t> - Cliente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com suporte a autenticação. </a:t>
            </a:r>
            <a:endParaRPr lang="pt-BR" altLang="pt-BR" sz="2000" dirty="0" smtClean="0"/>
          </a:p>
          <a:p>
            <a:pPr>
              <a:lnSpc>
                <a:spcPct val="90000"/>
              </a:lnSpc>
            </a:pPr>
            <a:endParaRPr lang="pt-BR" alt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 err="1"/>
              <a:t>telnetd</a:t>
            </a:r>
            <a:r>
              <a:rPr lang="pt-BR" altLang="pt-BR" sz="2000" dirty="0"/>
              <a:t> - Servidor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com suporte a autenticação. </a:t>
            </a:r>
            <a:endParaRPr lang="pt-BR" altLang="pt-BR" sz="2000" dirty="0" smtClean="0"/>
          </a:p>
          <a:p>
            <a:pPr>
              <a:lnSpc>
                <a:spcPct val="90000"/>
              </a:lnSpc>
            </a:pPr>
            <a:endParaRPr lang="pt-BR" alt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 err="1"/>
              <a:t>telnet-ssl</a:t>
            </a:r>
            <a:r>
              <a:rPr lang="pt-BR" altLang="pt-BR" sz="2000" dirty="0"/>
              <a:t> - Cliente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com suporte a autenticação e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Também suporta conexão a servidores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padrão quando o servidor não suporta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Por padrão é tentada a conexão usando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, se esta falhar será assumida a transmissão em texto plano. </a:t>
            </a:r>
            <a:endParaRPr lang="pt-BR" altLang="pt-BR" sz="2000" dirty="0" smtClean="0"/>
          </a:p>
          <a:p>
            <a:pPr>
              <a:lnSpc>
                <a:spcPct val="90000"/>
              </a:lnSpc>
            </a:pPr>
            <a:endParaRPr lang="pt-BR" alt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 err="1"/>
              <a:t>telnetd-ssl</a:t>
            </a:r>
            <a:r>
              <a:rPr lang="pt-BR" altLang="pt-BR" sz="2000" dirty="0"/>
              <a:t> - Servidor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com suporte a autenticação e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Também suporta conexão de clientes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padrão (sem suporte a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). </a:t>
            </a:r>
          </a:p>
          <a:p>
            <a:pPr marL="0" indent="0"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73694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t-BR" altLang="pt-BR" sz="2000" dirty="0" smtClean="0"/>
              <a:t>Processos: </a:t>
            </a:r>
            <a:endParaRPr lang="pt-BR" altLang="pt-BR" sz="2000" dirty="0"/>
          </a:p>
          <a:p>
            <a:pPr>
              <a:buFont typeface="Wingdings" pitchFamily="2" charset="2"/>
              <a:buNone/>
            </a:pPr>
            <a:endParaRPr lang="pt-BR" altLang="pt-BR" sz="2000" dirty="0"/>
          </a:p>
          <a:p>
            <a:r>
              <a:rPr lang="pt-BR" altLang="pt-BR" sz="2000" dirty="0" err="1"/>
              <a:t>in.telnetd</a:t>
            </a:r>
            <a:r>
              <a:rPr lang="pt-BR" altLang="pt-BR" sz="2000" dirty="0"/>
              <a:t> - Servidor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</a:t>
            </a:r>
            <a:endParaRPr lang="pt-BR" altLang="pt-BR" sz="2000" dirty="0" smtClean="0"/>
          </a:p>
          <a:p>
            <a:endParaRPr lang="pt-BR" altLang="pt-BR" sz="2000" dirty="0"/>
          </a:p>
          <a:p>
            <a:r>
              <a:rPr lang="pt-BR" altLang="pt-BR" sz="2000" dirty="0" err="1"/>
              <a:t>telnet</a:t>
            </a:r>
            <a:r>
              <a:rPr lang="pt-BR" altLang="pt-BR" sz="2000" dirty="0"/>
              <a:t> - Cliente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padrão (quando o pacote </a:t>
            </a:r>
            <a:r>
              <a:rPr lang="pt-BR" altLang="pt-BR" sz="2000" dirty="0" err="1"/>
              <a:t>telnet-ssl</a:t>
            </a:r>
            <a:r>
              <a:rPr lang="pt-BR" altLang="pt-BR" sz="2000" dirty="0"/>
              <a:t> está instalado, é simplesmente um link para </a:t>
            </a:r>
            <a:r>
              <a:rPr lang="pt-BR" altLang="pt-BR" sz="2000" dirty="0" err="1"/>
              <a:t>telnet-ssl</a:t>
            </a:r>
            <a:r>
              <a:rPr lang="pt-BR" altLang="pt-BR" sz="2000" dirty="0"/>
              <a:t>). </a:t>
            </a:r>
            <a:endParaRPr lang="pt-BR" altLang="pt-BR" sz="2000" dirty="0" smtClean="0"/>
          </a:p>
          <a:p>
            <a:endParaRPr lang="pt-BR" altLang="pt-BR" sz="2000" dirty="0"/>
          </a:p>
          <a:p>
            <a:r>
              <a:rPr lang="pt-BR" altLang="pt-BR" sz="2000" dirty="0" err="1"/>
              <a:t>telnet-ssl</a:t>
            </a:r>
            <a:r>
              <a:rPr lang="pt-BR" altLang="pt-BR" sz="2000" dirty="0"/>
              <a:t> - Cliente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com suporte a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</a:t>
            </a:r>
          </a:p>
          <a:p>
            <a:pPr marL="0" indent="0"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54370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 err="1"/>
              <a:t>rlogin</a:t>
            </a:r>
            <a:r>
              <a:rPr lang="pt-BR" sz="2000" dirty="0"/>
              <a:t> é um sistema oferecido por sistemas Berkeley 4BSD Unix e definida na RFC 1258 BSD - </a:t>
            </a:r>
            <a:r>
              <a:rPr lang="pt-BR" sz="2000" dirty="0" err="1"/>
              <a:t>Rlogin</a:t>
            </a:r>
            <a:r>
              <a:rPr lang="pt-BR" sz="2000" dirty="0"/>
              <a:t> em setembro de 1991</a:t>
            </a:r>
            <a:r>
              <a:rPr lang="pt-BR" sz="2000" dirty="0" smtClean="0"/>
              <a:t>.</a:t>
            </a:r>
            <a:r>
              <a:rPr lang="pt-BR" sz="2000" dirty="0"/>
              <a:t>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 err="1"/>
              <a:t>rlogin</a:t>
            </a:r>
            <a:r>
              <a:rPr lang="pt-BR" sz="2000" dirty="0"/>
              <a:t> foi desenvolvido primeiramente para os sistemas Unix e posteriormente para o Linux. Também é possível </a:t>
            </a:r>
            <a:r>
              <a:rPr lang="pt-BR" sz="2000" dirty="0" err="1"/>
              <a:t>login</a:t>
            </a:r>
            <a:r>
              <a:rPr lang="pt-BR" sz="2000" dirty="0"/>
              <a:t> remoto utilizado </a:t>
            </a:r>
            <a:r>
              <a:rPr lang="pt-BR" sz="2000" dirty="0" err="1"/>
              <a:t>rlogin</a:t>
            </a:r>
            <a:r>
              <a:rPr lang="pt-BR" sz="2000" dirty="0"/>
              <a:t> por meio de máquinas Windows NT 4.0, Windows 2000, Windows XP e Windows 2003 Server.</a:t>
            </a:r>
            <a:endParaRPr lang="pt-BR" sz="20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4393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pt-BR" b="1" dirty="0" err="1" smtClean="0"/>
              <a:t>Instalação</a:t>
            </a:r>
            <a:endParaRPr lang="en-US" altLang="pt-BR" b="1" dirty="0" smtClean="0"/>
          </a:p>
          <a:p>
            <a:pPr>
              <a:lnSpc>
                <a:spcPct val="90000"/>
              </a:lnSpc>
            </a:pPr>
            <a:endParaRPr lang="en-US" altLang="pt-BR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altLang="pt-BR" sz="2000" dirty="0"/>
          </a:p>
          <a:p>
            <a:pPr algn="just">
              <a:lnSpc>
                <a:spcPct val="90000"/>
              </a:lnSpc>
            </a:pPr>
            <a:r>
              <a:rPr lang="en-US" altLang="pt-BR" sz="2000" dirty="0" smtClean="0"/>
              <a:t>apt-get </a:t>
            </a:r>
            <a:r>
              <a:rPr lang="en-US" altLang="pt-BR" sz="2000" dirty="0"/>
              <a:t>install telnet </a:t>
            </a:r>
            <a:r>
              <a:rPr lang="en-US" altLang="pt-BR" sz="2000" dirty="0" err="1"/>
              <a:t>telnetd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ou</a:t>
            </a:r>
            <a:r>
              <a:rPr lang="en-US" altLang="pt-BR" sz="2000" dirty="0"/>
              <a:t> apt-get install telnet-</a:t>
            </a:r>
            <a:r>
              <a:rPr lang="en-US" altLang="pt-BR" sz="2000" dirty="0" err="1"/>
              <a:t>ssl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telnetd-ssl</a:t>
            </a:r>
            <a:r>
              <a:rPr lang="en-US" altLang="pt-BR" sz="2000" dirty="0"/>
              <a:t>. </a:t>
            </a:r>
            <a:endParaRPr lang="en-US" altLang="pt-BR" sz="2000" dirty="0" smtClean="0"/>
          </a:p>
          <a:p>
            <a:pPr algn="just">
              <a:lnSpc>
                <a:spcPct val="90000"/>
              </a:lnSpc>
            </a:pPr>
            <a:endParaRPr lang="pt-BR" altLang="pt-BR" sz="2000" dirty="0"/>
          </a:p>
          <a:p>
            <a:pPr algn="just">
              <a:lnSpc>
                <a:spcPct val="90000"/>
              </a:lnSpc>
            </a:pPr>
            <a:r>
              <a:rPr lang="pt-BR" altLang="pt-BR" sz="2000" dirty="0"/>
              <a:t>Os pacotes com o -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 no final possuem suporte a criptografia </a:t>
            </a:r>
            <a:r>
              <a:rPr lang="pt-BR" altLang="pt-BR" sz="2000" dirty="0" err="1"/>
              <a:t>ssl</a:t>
            </a:r>
            <a:r>
              <a:rPr lang="pt-BR" altLang="pt-BR" sz="2000" dirty="0"/>
              <a:t>. Por padrão a porta usada para executar o serviço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é a 23 (ou outro número de porta definido no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services</a:t>
            </a:r>
            <a:r>
              <a:rPr lang="pt-BR" altLang="pt-BR" sz="2000" dirty="0"/>
              <a:t>). A instalação do servidor </a:t>
            </a:r>
            <a:r>
              <a:rPr lang="pt-BR" altLang="pt-BR" sz="2000" dirty="0" err="1"/>
              <a:t>telnet</a:t>
            </a:r>
            <a:r>
              <a:rPr lang="pt-BR" altLang="pt-BR" sz="2000" dirty="0"/>
              <a:t> é feita via </a:t>
            </a:r>
            <a:r>
              <a:rPr lang="pt-BR" altLang="pt-BR" sz="2000" dirty="0" err="1"/>
              <a:t>inetd</a:t>
            </a:r>
            <a:r>
              <a:rPr lang="pt-BR" altLang="pt-BR" sz="2000" dirty="0"/>
              <a:t> (no arquivo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inetd.conf</a:t>
            </a:r>
            <a:r>
              <a:rPr lang="pt-BR" altLang="pt-BR" sz="2000" dirty="0"/>
              <a:t>) e o controle de acesso ao serviço é feito através dos arquivos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hosts.allow</a:t>
            </a:r>
            <a:r>
              <a:rPr lang="pt-BR" altLang="pt-BR" sz="2000" dirty="0"/>
              <a:t> e /</a:t>
            </a:r>
            <a:r>
              <a:rPr lang="pt-BR" altLang="pt-BR" sz="2000" dirty="0" err="1"/>
              <a:t>etc</a:t>
            </a:r>
            <a:r>
              <a:rPr lang="pt-BR" altLang="pt-BR" sz="2000" dirty="0"/>
              <a:t>/</a:t>
            </a:r>
            <a:r>
              <a:rPr lang="pt-BR" altLang="pt-BR" sz="2000" dirty="0" err="1"/>
              <a:t>hosts.deny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701196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Telnet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000" dirty="0" smtClean="0"/>
              <a:t>Utilização: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alt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000" dirty="0" err="1" smtClean="0"/>
              <a:t>telnet</a:t>
            </a:r>
            <a:r>
              <a:rPr lang="pt-BR" altLang="pt-BR" sz="2000" dirty="0" smtClean="0"/>
              <a:t> </a:t>
            </a:r>
            <a:r>
              <a:rPr lang="pt-BR" altLang="pt-BR" sz="2000" dirty="0"/>
              <a:t>[endereço] [porta] </a:t>
            </a:r>
            <a:endParaRPr lang="pt-BR" altLang="pt-BR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alt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000" dirty="0" smtClean="0"/>
              <a:t>opções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-l [</a:t>
            </a:r>
            <a:r>
              <a:rPr lang="pt-BR" altLang="pt-BR" sz="2000" dirty="0" err="1"/>
              <a:t>usuario</a:t>
            </a:r>
            <a:r>
              <a:rPr lang="pt-BR" altLang="pt-BR" sz="2000" dirty="0"/>
              <a:t>] - Envia o nome de usuário ao computador remoto. Muito útil com o </a:t>
            </a:r>
            <a:r>
              <a:rPr lang="pt-BR" altLang="pt-BR" sz="2000" dirty="0" err="1"/>
              <a:t>telnet-ssl</a:t>
            </a:r>
            <a:r>
              <a:rPr lang="pt-BR" altLang="pt-BR" sz="2000" dirty="0"/>
              <a:t>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-E - Desativa o </a:t>
            </a:r>
            <a:r>
              <a:rPr lang="pt-BR" altLang="pt-BR" sz="2000" dirty="0" err="1"/>
              <a:t>caracter</a:t>
            </a:r>
            <a:r>
              <a:rPr lang="pt-BR" altLang="pt-BR" sz="2000" dirty="0"/>
              <a:t> de </a:t>
            </a:r>
            <a:r>
              <a:rPr lang="pt-BR" altLang="pt-BR" sz="2000" dirty="0" smtClean="0"/>
              <a:t>escape</a:t>
            </a:r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-a - Tenta fazer o </a:t>
            </a:r>
            <a:r>
              <a:rPr lang="pt-BR" altLang="pt-BR" sz="2000" dirty="0" err="1"/>
              <a:t>login</a:t>
            </a:r>
            <a:r>
              <a:rPr lang="pt-BR" altLang="pt-BR" sz="2000" dirty="0"/>
              <a:t> automático usando o nome de usuário local. Se o </a:t>
            </a:r>
            <a:r>
              <a:rPr lang="pt-BR" altLang="pt-BR" sz="2000" dirty="0" err="1"/>
              <a:t>login</a:t>
            </a:r>
            <a:r>
              <a:rPr lang="pt-BR" altLang="pt-BR" sz="2000" dirty="0"/>
              <a:t> falhar, será solicitado o nome de usuário. Esta opção é usada por padrão com o cliente </a:t>
            </a:r>
            <a:r>
              <a:rPr lang="pt-BR" altLang="pt-BR" sz="2000" dirty="0" err="1"/>
              <a:t>telnet-ssl</a:t>
            </a:r>
            <a:r>
              <a:rPr lang="pt-BR" altLang="pt-BR" sz="2000" dirty="0"/>
              <a:t>. </a:t>
            </a:r>
            <a:endParaRPr lang="pt-BR" altLang="pt-BR" sz="2000" dirty="0" smtClean="0"/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/>
              <a:t>-r - Emula o comportamento do programa </a:t>
            </a:r>
            <a:r>
              <a:rPr lang="pt-BR" altLang="pt-BR" sz="2000" dirty="0" err="1"/>
              <a:t>rlogin</a:t>
            </a:r>
            <a:r>
              <a:rPr lang="pt-BR" altLang="pt-BR" sz="2000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506137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SSH(</a:t>
            </a:r>
            <a:r>
              <a:rPr lang="pt-BR" sz="2000" dirty="0" err="1"/>
              <a:t>Secure</a:t>
            </a:r>
            <a:r>
              <a:rPr lang="pt-BR" sz="2000" dirty="0"/>
              <a:t> Shell) é um padrão para comunicação e acesso remoto a máquinas Linux de forma segura, ou seja, utilizando criptografia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Ele permite administrar máquinas remotamente, executando inclusive aplicativos gráficos e  permite transferir arquivos de várias formas diferentes.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/>
              <a:t>Criado</a:t>
            </a:r>
            <a:r>
              <a:rPr lang="en-GB" sz="2000" i="1" dirty="0"/>
              <a:t> pela </a:t>
            </a:r>
            <a:r>
              <a:rPr lang="en-GB" sz="2000" i="1" dirty="0" err="1"/>
              <a:t>empresa</a:t>
            </a:r>
            <a:r>
              <a:rPr lang="en-GB" sz="2000" i="1" dirty="0"/>
              <a:t> SSH Communications Security </a:t>
            </a:r>
            <a:r>
              <a:rPr lang="en-GB" sz="2000" i="1" dirty="0" err="1"/>
              <a:t>em</a:t>
            </a:r>
            <a:r>
              <a:rPr lang="en-GB" sz="2000" i="1" dirty="0"/>
              <a:t> 1995, com </a:t>
            </a:r>
            <a:r>
              <a:rPr lang="en-GB" sz="2000" i="1" dirty="0" err="1"/>
              <a:t>implementação</a:t>
            </a:r>
            <a:r>
              <a:rPr lang="en-GB" sz="2000" i="1" dirty="0"/>
              <a:t> livre (</a:t>
            </a:r>
            <a:r>
              <a:rPr lang="en-GB" sz="2000" i="1" dirty="0" err="1"/>
              <a:t>OpenSSH</a:t>
            </a:r>
            <a:r>
              <a:rPr lang="en-GB" sz="2000" i="1" dirty="0"/>
              <a:t>)</a:t>
            </a:r>
            <a:br>
              <a:rPr lang="en-GB" sz="2000" i="1" dirty="0"/>
            </a:b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/>
              <a:t>Plataforma</a:t>
            </a:r>
            <a:r>
              <a:rPr lang="en-GB" sz="2000" i="1" dirty="0"/>
              <a:t> POSIX (Unix, Linux, </a:t>
            </a:r>
            <a:r>
              <a:rPr lang="en-GB" sz="2000" i="1" dirty="0" err="1"/>
              <a:t>etc</a:t>
            </a:r>
            <a:r>
              <a:rPr lang="en-GB" sz="2000" i="1" dirty="0"/>
              <a:t>)</a:t>
            </a:r>
            <a:br>
              <a:rPr lang="en-GB" sz="2000" i="1" dirty="0"/>
            </a:b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http://www.ssh.fi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14205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Características</a:t>
            </a:r>
            <a:endParaRPr lang="en-GB" sz="2000" b="1" i="1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 smtClean="0"/>
              <a:t>Arquitetura</a:t>
            </a:r>
            <a:r>
              <a:rPr lang="en-GB" sz="2000" i="1" dirty="0" smtClean="0"/>
              <a:t> </a:t>
            </a:r>
            <a:r>
              <a:rPr lang="en-GB" sz="2000" i="1" dirty="0" err="1"/>
              <a:t>cliente</a:t>
            </a:r>
            <a:r>
              <a:rPr lang="en-GB" sz="2000" i="1" dirty="0"/>
              <a:t> e </a:t>
            </a:r>
            <a:r>
              <a:rPr lang="en-GB" sz="2000" i="1" dirty="0" err="1"/>
              <a:t>servidor</a:t>
            </a:r>
            <a:r>
              <a:rPr lang="en-GB" sz="2000" i="1" dirty="0"/>
              <a:t> - TCP/IP</a:t>
            </a:r>
            <a:br>
              <a:rPr lang="en-GB" sz="2000" i="1" dirty="0"/>
            </a:b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/>
              <a:t>Autenticação</a:t>
            </a:r>
            <a:r>
              <a:rPr lang="en-GB" sz="2000" i="1" dirty="0"/>
              <a:t> </a:t>
            </a:r>
            <a:r>
              <a:rPr lang="en-GB" sz="2000" i="1" dirty="0" err="1"/>
              <a:t>segura</a:t>
            </a:r>
            <a:r>
              <a:rPr lang="en-GB" sz="2000" i="1" dirty="0"/>
              <a:t/>
            </a:r>
            <a:br>
              <a:rPr lang="en-GB" sz="2000" i="1" dirty="0"/>
            </a:b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/>
              <a:t>Transferência</a:t>
            </a:r>
            <a:r>
              <a:rPr lang="en-GB" sz="2000" i="1" dirty="0"/>
              <a:t> </a:t>
            </a:r>
            <a:r>
              <a:rPr lang="en-GB" sz="2000" i="1" dirty="0" err="1"/>
              <a:t>segura</a:t>
            </a:r>
            <a:r>
              <a:rPr lang="en-GB" sz="2000" i="1" dirty="0"/>
              <a:t> de </a:t>
            </a:r>
            <a:r>
              <a:rPr lang="en-GB" sz="2000" i="1" dirty="0" err="1"/>
              <a:t>arquivos</a:t>
            </a:r>
            <a:r>
              <a:rPr lang="en-GB" sz="2000" i="1" dirty="0"/>
              <a:t/>
            </a:r>
            <a:br>
              <a:rPr lang="en-GB" sz="2000" i="1" dirty="0"/>
            </a:b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 err="1"/>
              <a:t>Encapsula</a:t>
            </a:r>
            <a:r>
              <a:rPr lang="en-GB" sz="2000" i="1" dirty="0"/>
              <a:t> outros </a:t>
            </a:r>
            <a:r>
              <a:rPr lang="en-GB" sz="2000" i="1" dirty="0" err="1"/>
              <a:t>protocolos</a:t>
            </a: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A </a:t>
            </a:r>
            <a:r>
              <a:rPr lang="en-GB" sz="2000" i="1" dirty="0" err="1"/>
              <a:t>troca</a:t>
            </a:r>
            <a:r>
              <a:rPr lang="en-GB" sz="2000" i="1" dirty="0"/>
              <a:t> de </a:t>
            </a:r>
            <a:r>
              <a:rPr lang="en-GB" sz="2000" i="1" dirty="0" err="1"/>
              <a:t>mensagens</a:t>
            </a:r>
            <a:r>
              <a:rPr lang="en-GB" sz="2000" i="1" dirty="0"/>
              <a:t> é </a:t>
            </a:r>
            <a:r>
              <a:rPr lang="en-GB" sz="2000" i="1" dirty="0" err="1"/>
              <a:t>criptografada</a:t>
            </a:r>
            <a:r>
              <a:rPr lang="en-GB" sz="2000" i="1" dirty="0"/>
              <a:t> (</a:t>
            </a:r>
            <a:r>
              <a:rPr lang="en-GB" sz="2000" i="1" dirty="0" err="1"/>
              <a:t>supre</a:t>
            </a:r>
            <a:r>
              <a:rPr lang="en-GB" sz="2000" i="1" dirty="0"/>
              <a:t> o telnet)</a:t>
            </a:r>
            <a:br>
              <a:rPr lang="en-GB" sz="2000" i="1" dirty="0"/>
            </a:br>
            <a:r>
              <a:rPr lang="en-GB" sz="2000" dirty="0" smtClean="0"/>
              <a:t>	</a:t>
            </a:r>
            <a:r>
              <a:rPr lang="en-GB" sz="2000" i="1" dirty="0" err="1" smtClean="0"/>
              <a:t>Chave</a:t>
            </a:r>
            <a:r>
              <a:rPr lang="en-GB" sz="2000" i="1" dirty="0" smtClean="0"/>
              <a:t> </a:t>
            </a:r>
            <a:r>
              <a:rPr lang="en-GB" sz="2000" i="1" dirty="0" err="1"/>
              <a:t>pública</a:t>
            </a:r>
            <a:r>
              <a:rPr lang="en-GB" sz="2000" i="1" dirty="0"/>
              <a:t> e </a:t>
            </a:r>
            <a:r>
              <a:rPr lang="en-GB" sz="2000" i="1" dirty="0" err="1"/>
              <a:t>privada</a:t>
            </a:r>
            <a:r>
              <a:rPr lang="en-GB" sz="2000" i="1" dirty="0"/>
              <a:t>  (</a:t>
            </a:r>
            <a:r>
              <a:rPr lang="en-GB" sz="2000" i="1" dirty="0" err="1"/>
              <a:t>assimétricas</a:t>
            </a:r>
            <a:r>
              <a:rPr lang="en-GB" sz="2000" i="1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12197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Características</a:t>
            </a:r>
            <a:endParaRPr lang="en-GB" sz="2000" b="1" i="1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34481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346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Características</a:t>
            </a:r>
            <a:endParaRPr lang="en-GB" sz="2000" b="1" i="1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  <p:pic>
        <p:nvPicPr>
          <p:cNvPr id="6146" name="Picture 2" descr="Resultado de imagem para esquema chave privada chave pu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504657" cy="38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569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Características</a:t>
            </a:r>
            <a:endParaRPr lang="en-GB" sz="2000" b="1" i="1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599863" y="2492896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/>
              <a:t>Proteção</a:t>
            </a:r>
            <a:r>
              <a:rPr lang="en-GB" sz="2000" dirty="0"/>
              <a:t> contra IP spoofing (</a:t>
            </a:r>
            <a:r>
              <a:rPr lang="en-GB" sz="2000" dirty="0" err="1"/>
              <a:t>quando</a:t>
            </a:r>
            <a:r>
              <a:rPr lang="en-GB" sz="2000" dirty="0"/>
              <a:t> um </a:t>
            </a:r>
            <a:r>
              <a:rPr lang="en-GB" sz="2000" dirty="0" err="1"/>
              <a:t>computador</a:t>
            </a:r>
            <a:r>
              <a:rPr lang="en-GB" sz="2000" dirty="0"/>
              <a:t> se </a:t>
            </a:r>
            <a:r>
              <a:rPr lang="en-GB" sz="2000" dirty="0" err="1"/>
              <a:t>finge</a:t>
            </a:r>
            <a:r>
              <a:rPr lang="en-GB" sz="2000" dirty="0"/>
              <a:t> de outro)</a:t>
            </a:r>
            <a:br>
              <a:rPr lang="en-GB" sz="2000" dirty="0"/>
            </a:br>
            <a:endParaRPr lang="en-GB" sz="20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/>
              <a:t>Proteção</a:t>
            </a:r>
            <a:r>
              <a:rPr lang="en-GB" sz="2000" dirty="0"/>
              <a:t> contra DNS spoofing (</a:t>
            </a:r>
            <a:r>
              <a:rPr lang="en-GB" sz="2000" dirty="0" err="1"/>
              <a:t>ataque</a:t>
            </a:r>
            <a:r>
              <a:rPr lang="en-GB" sz="2000" dirty="0"/>
              <a:t> de </a:t>
            </a:r>
            <a:r>
              <a:rPr lang="en-GB" sz="2000" dirty="0" err="1"/>
              <a:t>sobreposição</a:t>
            </a:r>
            <a:r>
              <a:rPr lang="en-GB" sz="2000" dirty="0"/>
              <a:t> de </a:t>
            </a:r>
            <a:r>
              <a:rPr lang="en-GB" sz="2000" dirty="0" err="1"/>
              <a:t>servidores</a:t>
            </a:r>
            <a:r>
              <a:rPr lang="en-GB" sz="2000" dirty="0"/>
              <a:t> DNS), </a:t>
            </a:r>
            <a:r>
              <a:rPr lang="en-GB" sz="2000" dirty="0" err="1"/>
              <a:t>usando</a:t>
            </a:r>
            <a:r>
              <a:rPr lang="en-GB" sz="2000" dirty="0"/>
              <a:t> </a:t>
            </a:r>
            <a:r>
              <a:rPr lang="en-GB" sz="2000" dirty="0" err="1"/>
              <a:t>chave</a:t>
            </a:r>
            <a:r>
              <a:rPr lang="en-GB" sz="2000" dirty="0"/>
              <a:t> </a:t>
            </a:r>
            <a:r>
              <a:rPr lang="en-GB" sz="2000" dirty="0" err="1"/>
              <a:t>pública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/>
              <a:t>Troca</a:t>
            </a:r>
            <a:r>
              <a:rPr lang="en-GB" sz="2000" dirty="0"/>
              <a:t> de </a:t>
            </a:r>
            <a:r>
              <a:rPr lang="en-GB" sz="2000" dirty="0" err="1"/>
              <a:t>chaves</a:t>
            </a:r>
            <a:r>
              <a:rPr lang="en-GB" sz="2000" dirty="0"/>
              <a:t> </a:t>
            </a:r>
            <a:r>
              <a:rPr lang="en-GB" sz="2000" dirty="0" err="1"/>
              <a:t>usando</a:t>
            </a:r>
            <a:r>
              <a:rPr lang="en-GB" sz="2000" dirty="0"/>
              <a:t> </a:t>
            </a:r>
            <a:r>
              <a:rPr lang="en-GB" sz="2000" dirty="0" err="1"/>
              <a:t>algorítmo</a:t>
            </a:r>
            <a:r>
              <a:rPr lang="en-GB" sz="2000" dirty="0"/>
              <a:t> RSA (</a:t>
            </a:r>
            <a:r>
              <a:rPr lang="en-GB" sz="2000" dirty="0" err="1"/>
              <a:t>atualizadas</a:t>
            </a:r>
            <a:r>
              <a:rPr lang="en-GB" sz="2000" dirty="0"/>
              <a:t> de tempo </a:t>
            </a:r>
            <a:r>
              <a:rPr lang="en-GB" sz="2000" dirty="0" err="1"/>
              <a:t>em</a:t>
            </a:r>
            <a:r>
              <a:rPr lang="en-GB" sz="2000" dirty="0"/>
              <a:t> </a:t>
            </a:r>
            <a:r>
              <a:rPr lang="en-GB" sz="2000" dirty="0" smtClean="0"/>
              <a:t>tempo)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17670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Características</a:t>
            </a:r>
            <a:endParaRPr lang="en-GB" sz="2000" b="1" i="1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algn="just"/>
            <a:r>
              <a:rPr lang="pt-BR" dirty="0"/>
              <a:t>O SSH é dividido em dois módulos. </a:t>
            </a:r>
          </a:p>
          <a:p>
            <a:pPr lvl="1" algn="just"/>
            <a:r>
              <a:rPr lang="pt-BR" b="1" dirty="0" err="1"/>
              <a:t>sshd</a:t>
            </a:r>
            <a:r>
              <a:rPr lang="pt-BR" dirty="0"/>
              <a:t> é o módulo servidor</a:t>
            </a:r>
          </a:p>
          <a:p>
            <a:pPr lvl="1" algn="just"/>
            <a:r>
              <a:rPr lang="pt-BR" b="1" dirty="0" err="1"/>
              <a:t>ssh</a:t>
            </a:r>
            <a:r>
              <a:rPr lang="pt-BR" dirty="0"/>
              <a:t> é o módulo cliente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algn="just"/>
            <a:r>
              <a:rPr lang="pt-BR" dirty="0"/>
              <a:t>A configuração do servidor, independentemente da distribuição usada, vai no arquivo "</a:t>
            </a:r>
            <a:r>
              <a:rPr lang="pt-BR" b="1" dirty="0"/>
              <a:t>/</a:t>
            </a:r>
            <a:r>
              <a:rPr lang="pt-BR" b="1" dirty="0" err="1"/>
              <a:t>etc</a:t>
            </a:r>
            <a:r>
              <a:rPr lang="pt-BR" b="1" dirty="0"/>
              <a:t>/</a:t>
            </a:r>
            <a:r>
              <a:rPr lang="pt-BR" b="1" dirty="0" err="1"/>
              <a:t>ssh</a:t>
            </a:r>
            <a:r>
              <a:rPr lang="pt-BR" b="1" dirty="0"/>
              <a:t>/</a:t>
            </a:r>
            <a:r>
              <a:rPr lang="pt-BR" b="1" dirty="0" err="1"/>
              <a:t>sshd_config</a:t>
            </a:r>
            <a:r>
              <a:rPr lang="pt-BR" dirty="0"/>
              <a:t>", enquanto a configuração do cliente vai no "</a:t>
            </a:r>
            <a:r>
              <a:rPr lang="pt-BR" b="1" dirty="0"/>
              <a:t>/</a:t>
            </a:r>
            <a:r>
              <a:rPr lang="pt-BR" b="1" dirty="0" err="1"/>
              <a:t>etc</a:t>
            </a:r>
            <a:r>
              <a:rPr lang="pt-BR" b="1" dirty="0"/>
              <a:t>/</a:t>
            </a:r>
            <a:r>
              <a:rPr lang="pt-BR" b="1" dirty="0" err="1"/>
              <a:t>ssh</a:t>
            </a:r>
            <a:r>
              <a:rPr lang="pt-BR" b="1" dirty="0"/>
              <a:t>/</a:t>
            </a:r>
            <a:r>
              <a:rPr lang="pt-BR" b="1" dirty="0" err="1"/>
              <a:t>ssh_config</a:t>
            </a:r>
            <a:r>
              <a:rPr lang="pt-BR" dirty="0"/>
              <a:t>". 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052681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/>
              <a:t>Utilização</a:t>
            </a:r>
            <a:r>
              <a:rPr lang="en-GB" sz="2000" b="1" i="1" dirty="0" smtClean="0"/>
              <a:t>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r>
              <a:rPr lang="pt-BR" dirty="0"/>
              <a:t>Para se </a:t>
            </a:r>
            <a:r>
              <a:rPr lang="pt-BR" dirty="0" err="1"/>
              <a:t>logar</a:t>
            </a:r>
            <a:r>
              <a:rPr lang="pt-BR" dirty="0"/>
              <a:t> em um servidor SSH, utilizar o comando</a:t>
            </a:r>
          </a:p>
          <a:p>
            <a:endParaRPr lang="pt-BR" dirty="0"/>
          </a:p>
          <a:p>
            <a:pPr lvl="1"/>
            <a:r>
              <a:rPr lang="pt-BR" dirty="0" err="1"/>
              <a:t>ssh</a:t>
            </a:r>
            <a:r>
              <a:rPr lang="pt-BR" dirty="0"/>
              <a:t> </a:t>
            </a:r>
            <a:r>
              <a:rPr lang="pt-BR" dirty="0" err="1"/>
              <a:t>ip_servidor</a:t>
            </a:r>
            <a:endParaRPr lang="pt-BR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 smtClean="0"/>
          </a:p>
          <a:p>
            <a:pPr>
              <a:lnSpc>
                <a:spcPct val="80000"/>
              </a:lnSpc>
            </a:pPr>
            <a:r>
              <a:rPr lang="pt-BR" sz="2000" dirty="0"/>
              <a:t>Para se </a:t>
            </a:r>
            <a:r>
              <a:rPr lang="pt-BR" sz="2000" dirty="0" err="1"/>
              <a:t>logar</a:t>
            </a:r>
            <a:r>
              <a:rPr lang="pt-BR" sz="2000" dirty="0"/>
              <a:t> como um usuário específico ao invés do usuário padrão use o comando:</a:t>
            </a:r>
          </a:p>
          <a:p>
            <a:pPr>
              <a:lnSpc>
                <a:spcPct val="80000"/>
              </a:lnSpc>
              <a:buNone/>
            </a:pPr>
            <a:endParaRPr lang="pt-BR" sz="2000" dirty="0"/>
          </a:p>
          <a:p>
            <a:pPr>
              <a:lnSpc>
                <a:spcPct val="80000"/>
              </a:lnSpc>
              <a:buNone/>
            </a:pPr>
            <a:r>
              <a:rPr lang="pt-BR" sz="2000" dirty="0"/>
              <a:t>   </a:t>
            </a:r>
            <a:r>
              <a:rPr lang="pt-BR" sz="2000" dirty="0" err="1"/>
              <a:t>ssh</a:t>
            </a:r>
            <a:r>
              <a:rPr lang="pt-BR" sz="2000" dirty="0"/>
              <a:t> </a:t>
            </a:r>
            <a:r>
              <a:rPr lang="pt-BR" sz="2000" dirty="0" err="1"/>
              <a:t>usuário@servidor</a:t>
            </a:r>
            <a:r>
              <a:rPr lang="pt-BR" sz="20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pt-BR" sz="2000" dirty="0"/>
              <a:t>                  </a:t>
            </a:r>
          </a:p>
          <a:p>
            <a:pPr>
              <a:lnSpc>
                <a:spcPct val="80000"/>
              </a:lnSpc>
              <a:buNone/>
            </a:pPr>
            <a:r>
              <a:rPr lang="pt-BR" sz="2000" dirty="0"/>
              <a:t>             ou então</a:t>
            </a:r>
          </a:p>
          <a:p>
            <a:pPr>
              <a:lnSpc>
                <a:spcPct val="80000"/>
              </a:lnSpc>
              <a:buNone/>
            </a:pPr>
            <a:endParaRPr lang="pt-BR" sz="2000" dirty="0"/>
          </a:p>
          <a:p>
            <a:pPr>
              <a:lnSpc>
                <a:spcPct val="80000"/>
              </a:lnSpc>
              <a:buNone/>
            </a:pPr>
            <a:r>
              <a:rPr lang="pt-BR" sz="2000" dirty="0"/>
              <a:t>   </a:t>
            </a:r>
            <a:r>
              <a:rPr lang="pt-BR" sz="2000" dirty="0" err="1"/>
              <a:t>ssh</a:t>
            </a:r>
            <a:r>
              <a:rPr lang="pt-BR" sz="2000" dirty="0"/>
              <a:t>  -l usuário servidor</a:t>
            </a:r>
          </a:p>
          <a:p>
            <a:pPr>
              <a:lnSpc>
                <a:spcPct val="80000"/>
              </a:lnSpc>
              <a:buNone/>
            </a:pPr>
            <a:endParaRPr lang="pt-BR" sz="2000" dirty="0"/>
          </a:p>
          <a:p>
            <a:pPr>
              <a:lnSpc>
                <a:spcPct val="80000"/>
              </a:lnSpc>
              <a:buNone/>
            </a:pPr>
            <a:endParaRPr lang="pt-BR" sz="2000" dirty="0"/>
          </a:p>
          <a:p>
            <a:pPr>
              <a:lnSpc>
                <a:spcPct val="80000"/>
              </a:lnSpc>
              <a:buNone/>
            </a:pPr>
            <a:r>
              <a:rPr lang="pt-BR" sz="2000" dirty="0"/>
              <a:t>    </a:t>
            </a:r>
            <a:r>
              <a:rPr lang="pt-BR" sz="2000" dirty="0" err="1"/>
              <a:t>ssh</a:t>
            </a:r>
            <a:r>
              <a:rPr lang="pt-BR" sz="2000" dirty="0"/>
              <a:t>  -l usuário –p porta   servidor   </a:t>
            </a:r>
            <a:r>
              <a:rPr lang="pt-BR" sz="2000" dirty="0">
                <a:sym typeface="Wingdings" pitchFamily="2" charset="2"/>
              </a:rPr>
              <a:t> caso conectar em porta</a:t>
            </a:r>
            <a:br>
              <a:rPr lang="pt-BR" sz="2000" dirty="0">
                <a:sym typeface="Wingdings" pitchFamily="2" charset="2"/>
              </a:rPr>
            </a:br>
            <a:r>
              <a:rPr lang="pt-BR" sz="2000" dirty="0">
                <a:sym typeface="Wingdings" pitchFamily="2" charset="2"/>
              </a:rPr>
              <a:t>		                                          diferente da padrão (</a:t>
            </a:r>
            <a:r>
              <a:rPr lang="pt-BR" sz="2000" dirty="0" err="1">
                <a:sym typeface="Wingdings" pitchFamily="2" charset="2"/>
              </a:rPr>
              <a:t>tcp</a:t>
            </a:r>
            <a:r>
              <a:rPr lang="pt-BR" sz="2000" dirty="0">
                <a:sym typeface="Wingdings" pitchFamily="2" charset="2"/>
              </a:rPr>
              <a:t>/22)</a:t>
            </a:r>
            <a:endParaRPr lang="pt-BR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690405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SSH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smtClean="0"/>
              <a:t>O </a:t>
            </a:r>
            <a:r>
              <a:rPr lang="en-GB" sz="2000" b="1" i="1" dirty="0" err="1" smtClean="0"/>
              <a:t>comando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scp</a:t>
            </a:r>
            <a:r>
              <a:rPr lang="en-GB" sz="2000" b="1" i="1" dirty="0" smtClean="0"/>
              <a:t>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b="1" i="1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 </a:t>
            </a:r>
            <a:r>
              <a:rPr lang="en-GB" sz="2000" dirty="0" err="1" smtClean="0"/>
              <a:t>aplicativo</a:t>
            </a:r>
            <a:r>
              <a:rPr lang="en-GB" sz="2000" dirty="0" smtClean="0"/>
              <a:t> </a:t>
            </a:r>
            <a:r>
              <a:rPr lang="en-GB" sz="2000" dirty="0" err="1" smtClean="0"/>
              <a:t>scp</a:t>
            </a:r>
            <a:r>
              <a:rPr lang="en-GB" sz="2000" dirty="0" smtClean="0"/>
              <a:t> </a:t>
            </a:r>
            <a:r>
              <a:rPr lang="en-GB" sz="2000" dirty="0" err="1" smtClean="0"/>
              <a:t>executa</a:t>
            </a:r>
            <a:r>
              <a:rPr lang="en-GB" sz="2000" dirty="0" smtClean="0"/>
              <a:t> </a:t>
            </a:r>
            <a:r>
              <a:rPr lang="en-GB" sz="2000" dirty="0" err="1" smtClean="0"/>
              <a:t>cópias</a:t>
            </a:r>
            <a:r>
              <a:rPr lang="en-GB" sz="2000" dirty="0" smtClean="0"/>
              <a:t> de </a:t>
            </a:r>
            <a:r>
              <a:rPr lang="en-GB" sz="2000" dirty="0" err="1" smtClean="0"/>
              <a:t>arquivos</a:t>
            </a:r>
            <a:r>
              <a:rPr lang="en-GB" sz="2000" dirty="0" smtClean="0"/>
              <a:t> de um host a outro </a:t>
            </a:r>
            <a:r>
              <a:rPr lang="en-GB" sz="2000" dirty="0" err="1" smtClean="0"/>
              <a:t>utilizando</a:t>
            </a:r>
            <a:r>
              <a:rPr lang="en-GB" sz="2000" dirty="0" smtClean="0"/>
              <a:t> o </a:t>
            </a:r>
            <a:r>
              <a:rPr lang="en-GB" sz="2000" dirty="0" err="1" smtClean="0"/>
              <a:t>acesso</a:t>
            </a:r>
            <a:r>
              <a:rPr lang="en-GB" sz="2000" dirty="0" smtClean="0"/>
              <a:t> </a:t>
            </a:r>
            <a:r>
              <a:rPr lang="en-GB" sz="2000" dirty="0" err="1" smtClean="0"/>
              <a:t>remoto</a:t>
            </a:r>
            <a:r>
              <a:rPr lang="en-GB" sz="2000" dirty="0" smtClean="0"/>
              <a:t> SSH.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Utilização</a:t>
            </a:r>
            <a:r>
              <a:rPr lang="en-GB" sz="2000" dirty="0" smtClean="0"/>
              <a:t>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#</a:t>
            </a:r>
            <a:r>
              <a:rPr lang="en-GB" sz="2000" dirty="0" err="1" smtClean="0"/>
              <a:t>scp</a:t>
            </a:r>
            <a:r>
              <a:rPr lang="en-GB" sz="2000" dirty="0" smtClean="0"/>
              <a:t> &lt;</a:t>
            </a:r>
            <a:r>
              <a:rPr lang="en-GB" sz="2000" dirty="0" err="1" smtClean="0"/>
              <a:t>arquivo</a:t>
            </a:r>
            <a:r>
              <a:rPr lang="en-GB" sz="2000" dirty="0" smtClean="0"/>
              <a:t>&gt;  &lt;</a:t>
            </a:r>
            <a:r>
              <a:rPr lang="en-GB" sz="2000" dirty="0" err="1" smtClean="0"/>
              <a:t>usuário</a:t>
            </a:r>
            <a:r>
              <a:rPr lang="en-GB" sz="2000" dirty="0" smtClean="0"/>
              <a:t>&gt;@&lt;</a:t>
            </a:r>
            <a:r>
              <a:rPr lang="en-GB" sz="2000" dirty="0" err="1" smtClean="0"/>
              <a:t>ip</a:t>
            </a:r>
            <a:r>
              <a:rPr lang="en-GB" sz="2000" dirty="0" smtClean="0"/>
              <a:t> </a:t>
            </a:r>
            <a:r>
              <a:rPr lang="en-GB" sz="2000" dirty="0" err="1" smtClean="0"/>
              <a:t>remoto</a:t>
            </a:r>
            <a:r>
              <a:rPr lang="en-GB" sz="2000" dirty="0" smtClean="0"/>
              <a:t>&gt;:&lt;local </a:t>
            </a:r>
            <a:r>
              <a:rPr lang="en-GB" sz="2000" dirty="0" err="1" smtClean="0"/>
              <a:t>remoto</a:t>
            </a:r>
            <a:r>
              <a:rPr lang="en-GB" sz="2000" dirty="0" smtClean="0"/>
              <a:t>&gt;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 smtClean="0"/>
              <a:t>Exemplos</a:t>
            </a:r>
            <a:r>
              <a:rPr lang="en-GB" sz="2000" dirty="0" smtClean="0"/>
              <a:t>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#</a:t>
            </a:r>
            <a:r>
              <a:rPr lang="en-GB" sz="2000" dirty="0" err="1" smtClean="0"/>
              <a:t>scp</a:t>
            </a:r>
            <a:r>
              <a:rPr lang="en-GB" sz="2000" dirty="0" smtClean="0"/>
              <a:t> arquivo.txt root@192.168.0.1:/</a:t>
            </a:r>
            <a:r>
              <a:rPr lang="en-GB" sz="2000" dirty="0" err="1" smtClean="0"/>
              <a:t>var</a:t>
            </a:r>
            <a:r>
              <a:rPr lang="en-GB" sz="2000" dirty="0" smtClean="0"/>
              <a:t>/www/home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#</a:t>
            </a:r>
            <a:r>
              <a:rPr lang="en-GB" sz="2000" dirty="0" err="1" smtClean="0"/>
              <a:t>scp</a:t>
            </a:r>
            <a:r>
              <a:rPr lang="en-GB" sz="2000" dirty="0" smtClean="0"/>
              <a:t> root@192.168.0.1:/</a:t>
            </a:r>
            <a:r>
              <a:rPr lang="en-GB" sz="2000" dirty="0" err="1" smtClean="0"/>
              <a:t>var</a:t>
            </a:r>
            <a:r>
              <a:rPr lang="en-GB" sz="2000" dirty="0" smtClean="0"/>
              <a:t>/www/arquivo.txt</a:t>
            </a:r>
            <a:r>
              <a:rPr lang="en-GB" sz="2000" dirty="0"/>
              <a:t> </a:t>
            </a:r>
            <a:r>
              <a:rPr lang="en-GB" sz="2000" dirty="0" smtClean="0"/>
              <a:t>/root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#</a:t>
            </a:r>
            <a:r>
              <a:rPr lang="en-GB" sz="2000" dirty="0" err="1" smtClean="0"/>
              <a:t>scp</a:t>
            </a:r>
            <a:r>
              <a:rPr lang="en-GB" sz="2000" dirty="0" smtClean="0"/>
              <a:t> –P 2222 </a:t>
            </a:r>
            <a:r>
              <a:rPr lang="en-GB" sz="2000" dirty="0"/>
              <a:t>arquivo.txt root@192.168.0.1:/</a:t>
            </a:r>
            <a:r>
              <a:rPr lang="en-GB" sz="2000" dirty="0" err="1" smtClean="0"/>
              <a:t>var</a:t>
            </a:r>
            <a:r>
              <a:rPr lang="en-GB" sz="2000" dirty="0" smtClean="0"/>
              <a:t>/www/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0" indent="0">
              <a:lnSpc>
                <a:spcPct val="90000"/>
              </a:lnSpc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54592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Trata-se de </a:t>
            </a:r>
            <a:r>
              <a:rPr lang="pt-BR" sz="1800" dirty="0"/>
              <a:t>um serviço de </a:t>
            </a:r>
            <a:r>
              <a:rPr lang="pt-BR" sz="1800" dirty="0" err="1"/>
              <a:t>login</a:t>
            </a:r>
            <a:r>
              <a:rPr lang="pt-BR" sz="1800" dirty="0"/>
              <a:t> remoto que conecta a máquina cliente na máquina servidora de forma que a sua utilização é transparente para o usuário (Figura 01). </a:t>
            </a:r>
            <a:r>
              <a:rPr lang="pt-BR" sz="1800" dirty="0" smtClean="0"/>
              <a:t>O usuário </a:t>
            </a:r>
            <a:r>
              <a:rPr lang="pt-BR" sz="1800" dirty="0"/>
              <a:t>pode executar comandos interativos como se estivesse na máquina servidora. O </a:t>
            </a:r>
            <a:r>
              <a:rPr lang="pt-BR" sz="1800" dirty="0" err="1"/>
              <a:t>rlogin</a:t>
            </a:r>
            <a:r>
              <a:rPr lang="pt-BR" sz="1800" dirty="0"/>
              <a:t> possui um pacote incluso chamado de </a:t>
            </a:r>
            <a:r>
              <a:rPr lang="pt-BR" sz="1800" dirty="0" err="1"/>
              <a:t>rsh</a:t>
            </a:r>
            <a:r>
              <a:rPr lang="pt-BR" sz="1800" dirty="0"/>
              <a:t> que funciona como um </a:t>
            </a:r>
            <a:r>
              <a:rPr lang="pt-BR" sz="1800" dirty="0" err="1"/>
              <a:t>deamon</a:t>
            </a:r>
            <a:r>
              <a:rPr lang="pt-BR" sz="1800" dirty="0"/>
              <a:t> do </a:t>
            </a:r>
            <a:r>
              <a:rPr lang="pt-BR" sz="1800" dirty="0" err="1"/>
              <a:t>xinetd</a:t>
            </a:r>
            <a:r>
              <a:rPr lang="pt-BR" sz="1800" dirty="0"/>
              <a:t>, logo pode ser inicializado pelo </a:t>
            </a:r>
            <a:r>
              <a:rPr lang="pt-BR" sz="1800" dirty="0" err="1"/>
              <a:t>inetd</a:t>
            </a:r>
            <a:r>
              <a:rPr lang="pt-BR" sz="1800" dirty="0" smtClean="0"/>
              <a:t>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12" y="3861048"/>
            <a:ext cx="38671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630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Atividade prática: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RSH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Instale o serviço </a:t>
            </a:r>
            <a:r>
              <a:rPr lang="pt-BR" sz="1600" i="1" dirty="0" err="1" smtClean="0"/>
              <a:t>rsh</a:t>
            </a:r>
            <a:r>
              <a:rPr lang="pt-BR" sz="1600" i="1" dirty="0" smtClean="0"/>
              <a:t> em seu sistema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Inicie o serviço utilizando o </a:t>
            </a:r>
            <a:r>
              <a:rPr lang="pt-BR" sz="1600" i="1" dirty="0" err="1" smtClean="0"/>
              <a:t>superserver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inetd</a:t>
            </a:r>
            <a:r>
              <a:rPr lang="pt-BR" sz="1600" i="1" dirty="0" smtClean="0"/>
              <a:t>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Crie um usuário local em sua máquina que tenha como </a:t>
            </a:r>
            <a:r>
              <a:rPr lang="pt-BR" sz="1600" i="1" dirty="0" err="1" smtClean="0"/>
              <a:t>login</a:t>
            </a:r>
            <a:r>
              <a:rPr lang="pt-BR" sz="1600" i="1" dirty="0" smtClean="0"/>
              <a:t> o seu primeiro nome.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Configure o serviço </a:t>
            </a:r>
            <a:r>
              <a:rPr lang="pt-BR" sz="1600" i="1" dirty="0" err="1" smtClean="0"/>
              <a:t>rsh</a:t>
            </a:r>
            <a:r>
              <a:rPr lang="pt-BR" sz="1600" i="1" dirty="0" smtClean="0"/>
              <a:t> utilizando o arquivo ~/</a:t>
            </a:r>
            <a:r>
              <a:rPr lang="pt-BR" sz="1600" i="1" dirty="0" err="1" smtClean="0"/>
              <a:t>rhosts</a:t>
            </a:r>
            <a:r>
              <a:rPr lang="pt-BR" sz="1600" i="1" dirty="0" smtClean="0"/>
              <a:t> para que este usuário consiga realizar </a:t>
            </a:r>
            <a:r>
              <a:rPr lang="pt-BR" sz="1600" i="1" dirty="0" err="1" smtClean="0"/>
              <a:t>login</a:t>
            </a:r>
            <a:r>
              <a:rPr lang="pt-BR" sz="1600" i="1" dirty="0" smtClean="0"/>
              <a:t> sem fornecer senha. Tente realizar o acesso </a:t>
            </a:r>
            <a:r>
              <a:rPr lang="pt-BR" sz="1600" i="1" dirty="0" err="1" smtClean="0"/>
              <a:t>logado</a:t>
            </a:r>
            <a:r>
              <a:rPr lang="pt-BR" sz="1600" i="1" dirty="0" smtClean="0"/>
              <a:t> como </a:t>
            </a:r>
            <a:r>
              <a:rPr lang="pt-BR" sz="1600" i="1" dirty="0" err="1" smtClean="0"/>
              <a:t>superusário</a:t>
            </a:r>
            <a:r>
              <a:rPr lang="pt-BR" sz="1600" i="1" dirty="0" smtClean="0"/>
              <a:t> root e depois com o usuário criado.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/>
              <a:t>Configure o serviço </a:t>
            </a:r>
            <a:r>
              <a:rPr lang="pt-BR" sz="1600" i="1" dirty="0" err="1"/>
              <a:t>rsh</a:t>
            </a:r>
            <a:r>
              <a:rPr lang="pt-BR" sz="1600" i="1" dirty="0"/>
              <a:t> utilizando o arquivo </a:t>
            </a:r>
            <a:r>
              <a:rPr lang="pt-BR" sz="1600" i="1" dirty="0" smtClean="0"/>
              <a:t>/</a:t>
            </a:r>
            <a:r>
              <a:rPr lang="pt-BR" sz="1600" i="1" dirty="0" err="1" smtClean="0"/>
              <a:t>etc</a:t>
            </a:r>
            <a:r>
              <a:rPr lang="pt-BR" sz="1600" i="1" dirty="0" smtClean="0"/>
              <a:t>/</a:t>
            </a:r>
            <a:r>
              <a:rPr lang="pt-BR" sz="1600" i="1" dirty="0" err="1" smtClean="0"/>
              <a:t>hosts.equiv</a:t>
            </a:r>
            <a:r>
              <a:rPr lang="pt-BR" sz="1600" i="1" dirty="0" smtClean="0"/>
              <a:t> </a:t>
            </a:r>
            <a:r>
              <a:rPr lang="pt-BR" sz="1600" i="1" dirty="0"/>
              <a:t>para que este usuário consiga realizar </a:t>
            </a:r>
            <a:r>
              <a:rPr lang="pt-BR" sz="1600" i="1" dirty="0" err="1"/>
              <a:t>login</a:t>
            </a:r>
            <a:r>
              <a:rPr lang="pt-BR" sz="1600" i="1" dirty="0"/>
              <a:t> sem fornecer </a:t>
            </a:r>
            <a:r>
              <a:rPr lang="pt-BR" sz="1600" i="1" dirty="0" smtClean="0"/>
              <a:t>senha.</a:t>
            </a:r>
            <a:r>
              <a:rPr lang="pt-BR" sz="1600" i="1" dirty="0"/>
              <a:t> Tente realizar o acesso </a:t>
            </a:r>
            <a:r>
              <a:rPr lang="pt-BR" sz="1600" i="1" dirty="0" err="1"/>
              <a:t>logado</a:t>
            </a:r>
            <a:r>
              <a:rPr lang="pt-BR" sz="1600" i="1" dirty="0"/>
              <a:t> como </a:t>
            </a:r>
            <a:r>
              <a:rPr lang="pt-BR" sz="1600" i="1" dirty="0" err="1"/>
              <a:t>superusário</a:t>
            </a:r>
            <a:r>
              <a:rPr lang="pt-BR" sz="1600" i="1" dirty="0"/>
              <a:t> root e depois com o usuário criado.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 smtClean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330127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Atividade prática: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Telnet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Instale o serviço </a:t>
            </a:r>
            <a:r>
              <a:rPr lang="pt-BR" sz="1600" i="1" dirty="0" err="1" smtClean="0"/>
              <a:t>telnet</a:t>
            </a:r>
            <a:r>
              <a:rPr lang="pt-BR" sz="1600" i="1" dirty="0" smtClean="0"/>
              <a:t> em seu sistema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Acesse o seu sistema utilizando o utilitário </a:t>
            </a:r>
            <a:r>
              <a:rPr lang="pt-BR" sz="1600" i="1" dirty="0" err="1" smtClean="0"/>
              <a:t>PuTTy</a:t>
            </a:r>
            <a:r>
              <a:rPr lang="pt-BR" sz="1600" i="1" dirty="0" smtClean="0"/>
              <a:t>  e o serviço Telnet a partir de seu sistema hospedeiro Windows – use o comando </a:t>
            </a:r>
            <a:r>
              <a:rPr lang="pt-BR" sz="1600" i="1" dirty="0" err="1" smtClean="0"/>
              <a:t>ifconfig</a:t>
            </a:r>
            <a:r>
              <a:rPr lang="pt-BR" sz="1600" i="1" dirty="0" smtClean="0"/>
              <a:t> para determinar qual endereço </a:t>
            </a:r>
            <a:r>
              <a:rPr lang="pt-BR" sz="1600" i="1" dirty="0" err="1" smtClean="0"/>
              <a:t>ip</a:t>
            </a:r>
            <a:r>
              <a:rPr lang="pt-BR" sz="1600" i="1" dirty="0" smtClean="0"/>
              <a:t> virtual de sua máquina </a:t>
            </a:r>
            <a:r>
              <a:rPr lang="pt-BR" sz="1600" i="1" dirty="0" err="1" smtClean="0"/>
              <a:t>linux</a:t>
            </a:r>
            <a:r>
              <a:rPr lang="pt-BR" sz="1600" i="1" dirty="0" smtClean="0"/>
              <a:t>. </a:t>
            </a: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 smtClean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735561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Atividade prática:</a:t>
            </a: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SSH</a:t>
            </a:r>
          </a:p>
          <a:p>
            <a:pPr marL="274320" lvl="1" indent="0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 smtClean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Acesse o seu sistema utilizando o utilitário </a:t>
            </a:r>
            <a:r>
              <a:rPr lang="pt-BR" sz="1600" i="1" dirty="0" err="1" smtClean="0"/>
              <a:t>PuTTy</a:t>
            </a:r>
            <a:r>
              <a:rPr lang="pt-BR" sz="1600" i="1" dirty="0" smtClean="0"/>
              <a:t> e o serviço SSH a partir de seu sistema hospedeiro Windows – use o comando </a:t>
            </a:r>
            <a:r>
              <a:rPr lang="pt-BR" sz="1600" i="1" dirty="0" err="1" smtClean="0"/>
              <a:t>ifconfig</a:t>
            </a:r>
            <a:r>
              <a:rPr lang="pt-BR" sz="1600" i="1" dirty="0" smtClean="0"/>
              <a:t> para determinar qual endereço </a:t>
            </a:r>
            <a:r>
              <a:rPr lang="pt-BR" sz="1600" i="1" dirty="0" err="1" smtClean="0"/>
              <a:t>ip</a:t>
            </a:r>
            <a:r>
              <a:rPr lang="pt-BR" sz="1600" i="1" dirty="0" smtClean="0"/>
              <a:t> virtual de sua máquina </a:t>
            </a:r>
            <a:r>
              <a:rPr lang="pt-BR" sz="1600" i="1" dirty="0" err="1" smtClean="0"/>
              <a:t>linux</a:t>
            </a:r>
            <a:r>
              <a:rPr lang="pt-BR" sz="1600" i="1" dirty="0" smtClean="0"/>
              <a:t>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 smtClean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No diretório  /home do usuário criado com seu nome crie um diretório chamado “enviado” e outro de nome “recebido”. No diretório  “enviado” crie um arquivo de nome “dados” e escreve nele seu nome e endereço.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1600" i="1" dirty="0" smtClean="0"/>
              <a:t>Usando o comando SCP copie o arquivo de </a:t>
            </a:r>
            <a:r>
              <a:rPr lang="pt-BR" sz="1600" i="1" smtClean="0"/>
              <a:t>um diretório </a:t>
            </a:r>
            <a:r>
              <a:rPr lang="pt-BR" sz="1600" i="1" dirty="0" smtClean="0"/>
              <a:t>para outro. 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i="1" dirty="0" smtClean="0"/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5294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Neste contexto, a máquina remota é o servidor utilizando o programa </a:t>
            </a:r>
            <a:r>
              <a:rPr lang="pt-BR" sz="2000" dirty="0" err="1"/>
              <a:t>login</a:t>
            </a:r>
            <a:r>
              <a:rPr lang="pt-BR" sz="2000" dirty="0"/>
              <a:t>, e os clientes que acessam o servidor utilizam o programa </a:t>
            </a:r>
            <a:r>
              <a:rPr lang="pt-BR" sz="2000" dirty="0" err="1"/>
              <a:t>rlogin</a:t>
            </a:r>
            <a:r>
              <a:rPr lang="pt-BR" sz="2000" dirty="0"/>
              <a:t>, o sistema assim requer a utilização do protocolo TCP e da porta 513 como padrão dando suporte ao controle de fluxo dos dados.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dirty="0"/>
              <a:t>O </a:t>
            </a:r>
            <a:r>
              <a:rPr lang="pt-BR" sz="2000" dirty="0" err="1"/>
              <a:t>rlogin</a:t>
            </a:r>
            <a:r>
              <a:rPr lang="pt-BR" sz="2000" dirty="0"/>
              <a:t> provê um serviço de terminal remoto (</a:t>
            </a:r>
            <a:r>
              <a:rPr lang="pt-BR" sz="2000" dirty="0" err="1"/>
              <a:t>login</a:t>
            </a:r>
            <a:r>
              <a:rPr lang="pt-BR" sz="2000" dirty="0"/>
              <a:t> remoto), o software do </a:t>
            </a:r>
            <a:r>
              <a:rPr lang="pt-BR" sz="2000" dirty="0" err="1"/>
              <a:t>rlogin</a:t>
            </a:r>
            <a:r>
              <a:rPr lang="pt-BR" sz="2000" dirty="0"/>
              <a:t> passa as informações sobre o ambiente do usuário (máquina cliente) para a máquina remota. No </a:t>
            </a:r>
            <a:r>
              <a:rPr lang="pt-BR" sz="2000" dirty="0" err="1"/>
              <a:t>rlogin</a:t>
            </a:r>
            <a:r>
              <a:rPr lang="pt-BR" sz="2000" dirty="0"/>
              <a:t> o </a:t>
            </a:r>
            <a:r>
              <a:rPr lang="pt-BR" sz="2000" dirty="0" err="1"/>
              <a:t>user</a:t>
            </a:r>
            <a:r>
              <a:rPr lang="pt-BR" sz="2000" dirty="0"/>
              <a:t> (usuário) é automaticamente transmitido no início da conexão, não sendo necessário ao usuário digitar o seu nome (Usuário Confiável). Já a senha não é exigida caso a conexão venha de um host confiável (máquina cliente confiável) ou de um </a:t>
            </a:r>
            <a:r>
              <a:rPr lang="pt-BR" sz="2000" dirty="0" err="1"/>
              <a:t>username</a:t>
            </a:r>
            <a:r>
              <a:rPr lang="pt-BR" sz="2000" dirty="0"/>
              <a:t> (nome de Usuário) confiável.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9613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maioria das versões de </a:t>
            </a:r>
            <a:r>
              <a:rPr lang="pt-BR" sz="2000" dirty="0" err="1"/>
              <a:t>rlogind</a:t>
            </a:r>
            <a:r>
              <a:rPr lang="pt-BR" sz="2000" dirty="0"/>
              <a:t> há a incompatibilidade com o tamanho do nome do usuário, retornando o erro "</a:t>
            </a:r>
            <a:r>
              <a:rPr lang="pt-BR" sz="2000" dirty="0" err="1"/>
              <a:t>locuser</a:t>
            </a:r>
            <a:r>
              <a:rPr lang="pt-BR" sz="2000" dirty="0"/>
              <a:t> ou </a:t>
            </a:r>
            <a:r>
              <a:rPr lang="pt-BR" sz="2000" dirty="0" err="1"/>
              <a:t>remuser</a:t>
            </a:r>
            <a:r>
              <a:rPr lang="pt-BR" sz="2000" dirty="0"/>
              <a:t> é muito longo". Neste caso o usuário deve usar um nome de usuário mais curto. O problema maior de segurança do </a:t>
            </a:r>
            <a:r>
              <a:rPr lang="pt-BR" sz="2000" dirty="0" err="1"/>
              <a:t>rlogin</a:t>
            </a:r>
            <a:r>
              <a:rPr lang="pt-BR" sz="2000" dirty="0"/>
              <a:t> é os métodos de autenticação alternativos, eles dão chance de um usuário utilizar os arquivos de </a:t>
            </a:r>
            <a:r>
              <a:rPr lang="pt-BR" sz="2000" dirty="0" err="1"/>
              <a:t>hosts.equiv</a:t>
            </a:r>
            <a:r>
              <a:rPr lang="pt-BR" sz="2000" dirty="0"/>
              <a:t> e .</a:t>
            </a:r>
            <a:r>
              <a:rPr lang="pt-BR" sz="2000" dirty="0" err="1"/>
              <a:t>rhosts</a:t>
            </a:r>
            <a:r>
              <a:rPr lang="pt-BR" sz="2000" dirty="0"/>
              <a:t> para dar acesso de forma confiável e assim ter controle das ações na máquina.</a:t>
            </a:r>
          </a:p>
          <a:p>
            <a:endParaRPr lang="pt-BR" sz="2000" dirty="0" smtClean="0"/>
          </a:p>
          <a:p>
            <a:pPr algn="just"/>
            <a:r>
              <a:rPr lang="pt-BR" sz="2000" dirty="0" smtClean="0"/>
              <a:t>Por </a:t>
            </a:r>
            <a:r>
              <a:rPr lang="pt-BR" sz="2000" dirty="0"/>
              <a:t>definição o </a:t>
            </a:r>
            <a:r>
              <a:rPr lang="pt-BR" sz="2000" dirty="0" err="1"/>
              <a:t>rlogin</a:t>
            </a:r>
            <a:r>
              <a:rPr lang="pt-BR" sz="2000" dirty="0"/>
              <a:t> não permite o </a:t>
            </a:r>
            <a:r>
              <a:rPr lang="pt-BR" sz="2000" dirty="0" err="1"/>
              <a:t>login</a:t>
            </a:r>
            <a:r>
              <a:rPr lang="pt-BR" sz="2000" dirty="0"/>
              <a:t> remoto do usuário root, neste caso o usuário de utilizar outro usuário para ser o administrador do sistema, mas sempre terá poderes menores que o do root.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8790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000" dirty="0" smtClean="0"/>
          </a:p>
          <a:p>
            <a:pPr algn="just"/>
            <a:r>
              <a:rPr lang="pt-BR" sz="2000" b="1" dirty="0"/>
              <a:t>Host Confiáveis (</a:t>
            </a:r>
            <a:r>
              <a:rPr lang="pt-BR" sz="2000" b="1" dirty="0" err="1"/>
              <a:t>Trusted</a:t>
            </a:r>
            <a:r>
              <a:rPr lang="pt-BR" sz="2000" b="1" dirty="0"/>
              <a:t> Hosts)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Se </a:t>
            </a:r>
            <a:r>
              <a:rPr lang="pt-BR" sz="2000" dirty="0"/>
              <a:t>um host confia em um outro host, então os usuários que tenham o mesmo </a:t>
            </a:r>
            <a:r>
              <a:rPr lang="pt-BR" sz="2000" dirty="0" err="1"/>
              <a:t>username</a:t>
            </a:r>
            <a:r>
              <a:rPr lang="pt-BR" sz="2000" dirty="0"/>
              <a:t> em ambos os hosts podem </a:t>
            </a:r>
            <a:r>
              <a:rPr lang="pt-BR" sz="2000" dirty="0" err="1"/>
              <a:t>logar</a:t>
            </a:r>
            <a:r>
              <a:rPr lang="pt-BR" sz="2000" dirty="0"/>
              <a:t> de um host em outro sem ter que digitar a senha utilizando algum programa de acesso remoto, por exemplo o </a:t>
            </a:r>
            <a:r>
              <a:rPr lang="pt-BR" sz="2000" dirty="0" err="1"/>
              <a:t>rlogin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/>
              <a:t>Usuários Confiáveis (</a:t>
            </a:r>
            <a:r>
              <a:rPr lang="pt-BR" sz="2000" b="1" dirty="0" err="1"/>
              <a:t>Trusted</a:t>
            </a:r>
            <a:r>
              <a:rPr lang="pt-BR" sz="2000" b="1" dirty="0"/>
              <a:t> </a:t>
            </a:r>
            <a:r>
              <a:rPr lang="pt-BR" sz="2000" b="1" dirty="0" err="1"/>
              <a:t>Users</a:t>
            </a:r>
            <a:r>
              <a:rPr lang="pt-BR" sz="2000" b="1" dirty="0"/>
              <a:t>)</a:t>
            </a:r>
          </a:p>
          <a:p>
            <a:pPr marL="0" indent="0" algn="just">
              <a:buNone/>
            </a:pPr>
            <a:r>
              <a:rPr lang="pt-BR" sz="2000" dirty="0" smtClean="0"/>
              <a:t>	</a:t>
            </a:r>
          </a:p>
          <a:p>
            <a:pPr marL="0" indent="0" algn="just">
              <a:buNone/>
            </a:pPr>
            <a:r>
              <a:rPr lang="pt-BR" sz="2000" dirty="0" smtClean="0"/>
              <a:t>Os </a:t>
            </a:r>
            <a:r>
              <a:rPr lang="pt-BR" sz="2000" dirty="0"/>
              <a:t>Usuários confiáveis são como os hosts confiáveis só que se referem a usuários que pretendem fazer um </a:t>
            </a:r>
            <a:r>
              <a:rPr lang="pt-BR" sz="2000" dirty="0" err="1"/>
              <a:t>login</a:t>
            </a:r>
            <a:r>
              <a:rPr lang="pt-BR" sz="2000" dirty="0"/>
              <a:t>. Se for configurado que um usuário de outro computador seja um usuário confiável com a sua conta, então ele pode </a:t>
            </a:r>
            <a:r>
              <a:rPr lang="pt-BR" sz="2000" dirty="0" err="1"/>
              <a:t>logar</a:t>
            </a:r>
            <a:r>
              <a:rPr lang="pt-BR" sz="2000" dirty="0"/>
              <a:t> na sua conta sem ter que digitar a senha.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8693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b="1" dirty="0"/>
          </a:p>
          <a:p>
            <a:r>
              <a:rPr lang="pt-BR" sz="2000" dirty="0"/>
              <a:t>A autenticação do </a:t>
            </a:r>
            <a:r>
              <a:rPr lang="pt-BR" sz="2000" dirty="0" err="1"/>
              <a:t>rlogin</a:t>
            </a:r>
            <a:r>
              <a:rPr lang="pt-BR" sz="2000" dirty="0"/>
              <a:t> é feita através de dois caminhos: Primeiro pelo </a:t>
            </a:r>
            <a:r>
              <a:rPr lang="pt-BR" sz="2000" dirty="0" err="1"/>
              <a:t>Kerberos</a:t>
            </a:r>
            <a:r>
              <a:rPr lang="pt-BR" sz="2000" dirty="0"/>
              <a:t> e depois pelos arquivos hosts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Primeiro o </a:t>
            </a:r>
            <a:r>
              <a:rPr lang="pt-BR" sz="2000" dirty="0" err="1"/>
              <a:t>rlogin</a:t>
            </a:r>
            <a:r>
              <a:rPr lang="pt-BR" sz="2000" dirty="0"/>
              <a:t> tenta utilizar a autenticação do </a:t>
            </a:r>
            <a:r>
              <a:rPr lang="pt-BR" sz="2000" dirty="0" err="1"/>
              <a:t>Kerberos</a:t>
            </a:r>
            <a:r>
              <a:rPr lang="pt-BR" sz="2000" dirty="0"/>
              <a:t> (.</a:t>
            </a:r>
            <a:r>
              <a:rPr lang="pt-BR" sz="2000" dirty="0" err="1"/>
              <a:t>klogin</a:t>
            </a:r>
            <a:r>
              <a:rPr lang="pt-BR" sz="2000" dirty="0"/>
              <a:t>) utilizando um </a:t>
            </a:r>
            <a:r>
              <a:rPr lang="pt-BR" sz="2000" dirty="0" err="1"/>
              <a:t>shell</a:t>
            </a:r>
            <a:r>
              <a:rPr lang="pt-BR" sz="2000" dirty="0"/>
              <a:t> determinado na variável de ambiente TERM = (</a:t>
            </a:r>
            <a:r>
              <a:rPr lang="pt-BR" sz="2000" dirty="0" err="1"/>
              <a:t>xterm</a:t>
            </a:r>
            <a:r>
              <a:rPr lang="pt-BR" sz="2000" dirty="0"/>
              <a:t>, </a:t>
            </a:r>
            <a:r>
              <a:rPr lang="pt-BR" sz="2000" dirty="0" err="1"/>
              <a:t>eterm</a:t>
            </a:r>
            <a:r>
              <a:rPr lang="pt-BR" sz="2000" dirty="0"/>
              <a:t>, </a:t>
            </a:r>
            <a:r>
              <a:rPr lang="pt-BR" sz="2000" dirty="0" err="1"/>
              <a:t>linux</a:t>
            </a:r>
            <a:r>
              <a:rPr lang="pt-BR" sz="2000" dirty="0"/>
              <a:t>, </a:t>
            </a:r>
            <a:r>
              <a:rPr lang="pt-BR" sz="2000" dirty="0" err="1"/>
              <a:t>rxvt</a:t>
            </a:r>
            <a:r>
              <a:rPr lang="pt-BR" sz="2000" dirty="0"/>
              <a:t>, </a:t>
            </a:r>
            <a:r>
              <a:rPr lang="pt-BR" sz="2000" dirty="0" err="1"/>
              <a:t>etc</a:t>
            </a:r>
            <a:r>
              <a:rPr lang="pt-BR" sz="2000" dirty="0"/>
              <a:t>). Se o sistema não estiver configurado para suportar o </a:t>
            </a:r>
            <a:r>
              <a:rPr lang="pt-BR" sz="2000" dirty="0" err="1"/>
              <a:t>Kerberos</a:t>
            </a:r>
            <a:r>
              <a:rPr lang="pt-BR" sz="2000" dirty="0"/>
              <a:t>, o </a:t>
            </a:r>
            <a:r>
              <a:rPr lang="pt-BR" sz="2000" dirty="0" err="1"/>
              <a:t>rlogin</a:t>
            </a:r>
            <a:r>
              <a:rPr lang="pt-BR" sz="2000" dirty="0"/>
              <a:t> utiliza o mecanismo tradicional de autorização utilizando os arquivos hosts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Na autorização utilizando os arquivos hosts, o </a:t>
            </a:r>
            <a:r>
              <a:rPr lang="pt-BR" sz="2000" dirty="0" err="1"/>
              <a:t>rlogin</a:t>
            </a:r>
            <a:r>
              <a:rPr lang="pt-BR" sz="2000" dirty="0"/>
              <a:t> varre primeiramente o arquivo /</a:t>
            </a:r>
            <a:r>
              <a:rPr lang="pt-BR" sz="2000" dirty="0" err="1"/>
              <a:t>etc</a:t>
            </a:r>
            <a:r>
              <a:rPr lang="pt-BR" sz="2000" dirty="0"/>
              <a:t>/</a:t>
            </a:r>
            <a:r>
              <a:rPr lang="pt-BR" sz="2000" dirty="0" err="1"/>
              <a:t>hosts.equiv</a:t>
            </a:r>
            <a:r>
              <a:rPr lang="pt-BR" sz="2000" dirty="0"/>
              <a:t> e posteriormente o arquivo ~/.</a:t>
            </a:r>
            <a:r>
              <a:rPr lang="pt-BR" sz="2000" dirty="0" err="1"/>
              <a:t>rhosts</a:t>
            </a:r>
            <a:r>
              <a:rPr lang="pt-BR" sz="2000" dirty="0"/>
              <a:t> conforme figura 02.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8547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7913"/>
            <a:ext cx="5400600" cy="316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95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remoto - </a:t>
            </a:r>
            <a:r>
              <a:rPr lang="pt-BR" dirty="0" err="1" smtClean="0"/>
              <a:t>Rlogin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 smtClean="0"/>
              <a:t>Autenticação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b="1" dirty="0" err="1" smtClean="0"/>
              <a:t>Hosts.equiv</a:t>
            </a:r>
            <a:endParaRPr lang="pt-BR" sz="2000" b="1" dirty="0" smtClean="0"/>
          </a:p>
          <a:p>
            <a:endParaRPr lang="pt-BR" sz="2000" dirty="0"/>
          </a:p>
          <a:p>
            <a:r>
              <a:rPr lang="pt-BR" sz="2000" dirty="0"/>
              <a:t>O arquivo </a:t>
            </a:r>
            <a:r>
              <a:rPr lang="pt-BR" sz="2000" dirty="0" err="1"/>
              <a:t>hosts.equiv</a:t>
            </a:r>
            <a:r>
              <a:rPr lang="pt-BR" sz="2000" dirty="0"/>
              <a:t> está localizado no caminho /</a:t>
            </a:r>
            <a:r>
              <a:rPr lang="pt-BR" sz="2000" dirty="0" err="1"/>
              <a:t>etc</a:t>
            </a:r>
            <a:r>
              <a:rPr lang="pt-BR" sz="2000" dirty="0"/>
              <a:t>/</a:t>
            </a:r>
            <a:r>
              <a:rPr lang="pt-BR" sz="2000" dirty="0" err="1"/>
              <a:t>hosts.equiv</a:t>
            </a:r>
            <a:r>
              <a:rPr lang="pt-BR" sz="2000" dirty="0"/>
              <a:t> e contém a lista de hosts confiáveis para máquina servidor. Neste arquivo cada linha do contém um host confiável e os usuários cadastrados neste arquivo possuem acesso a todas as contas do sistema, menos a conta do root. Este arquivo é utilizado pelo administrador da rede, para dar as permissões aos usuários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Exemplo:</a:t>
            </a:r>
          </a:p>
          <a:p>
            <a:pPr marL="0" indent="0">
              <a:buNone/>
            </a:pPr>
            <a:r>
              <a:rPr lang="pt-BR" sz="2000" dirty="0" smtClean="0"/>
              <a:t>	LCC01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LCC02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	CESARCLAB213</a:t>
            </a:r>
            <a:endParaRPr lang="pt-BR" sz="2000" dirty="0"/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778603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1955</TotalTime>
  <Words>1918</Words>
  <Application>Microsoft Office PowerPoint</Application>
  <PresentationFormat>Apresentação na tela (4:3)</PresentationFormat>
  <Paragraphs>284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Brilho</vt:lpstr>
      <vt:lpstr>Administração e serviços de redes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Rlogin</vt:lpstr>
      <vt:lpstr>Acesso remoto - Telnet</vt:lpstr>
      <vt:lpstr>Acesso remoto - Telnet</vt:lpstr>
      <vt:lpstr>Acesso remoto - Telnet</vt:lpstr>
      <vt:lpstr>Acesso remoto - Telnet</vt:lpstr>
      <vt:lpstr>Acesso remoto - Telnet</vt:lpstr>
      <vt:lpstr>Acesso remoto - Telnet</vt:lpstr>
      <vt:lpstr>Acesso remoto - SSH</vt:lpstr>
      <vt:lpstr>Acesso remoto - SSH</vt:lpstr>
      <vt:lpstr>Acesso remoto - SSH</vt:lpstr>
      <vt:lpstr>Acesso remoto - SSH</vt:lpstr>
      <vt:lpstr>Acesso remoto - SSH</vt:lpstr>
      <vt:lpstr>Acesso remoto - SSH</vt:lpstr>
      <vt:lpstr>Acesso remoto - SSH</vt:lpstr>
      <vt:lpstr>Acesso remoto - SSH</vt:lpstr>
      <vt:lpstr>Acesso remoto</vt:lpstr>
      <vt:lpstr>Acesso remoto</vt:lpstr>
      <vt:lpstr>Acesso remoto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39</cp:revision>
  <dcterms:created xsi:type="dcterms:W3CDTF">2013-10-08T19:43:32Z</dcterms:created>
  <dcterms:modified xsi:type="dcterms:W3CDTF">2017-03-21T15:04:51Z</dcterms:modified>
</cp:coreProperties>
</file>