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27/03/2017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27/03/2017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27/03/2017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27/03/2017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27/03/2017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27/03/2017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27/03/2017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27/03/2017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27/03/2017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27/03/2017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27/03/2017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280D69-8209-4E1C-9B90-E9F394D0BB26}" type="datetimeFigureOut">
              <a:rPr lang="pt-BR" smtClean="0"/>
              <a:t>27/03/2017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dirty="0" smtClean="0"/>
              <a:t>Administração e serviços de redes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3573016"/>
            <a:ext cx="6400800" cy="1752600"/>
          </a:xfrm>
        </p:spPr>
        <p:txBody>
          <a:bodyPr/>
          <a:lstStyle/>
          <a:p>
            <a:r>
              <a:rPr lang="pt-BR" dirty="0" smtClean="0"/>
              <a:t>Aula </a:t>
            </a:r>
            <a:r>
              <a:rPr lang="pt-BR" dirty="0" smtClean="0"/>
              <a:t>05: Servidor FTP</a:t>
            </a:r>
          </a:p>
          <a:p>
            <a:endParaRPr lang="pt-BR" sz="2000" dirty="0" smtClean="0"/>
          </a:p>
          <a:p>
            <a:r>
              <a:rPr lang="pt-BR" sz="2000" dirty="0" smtClean="0"/>
              <a:t>Prof. </a:t>
            </a:r>
            <a:r>
              <a:rPr lang="pt-BR" sz="2000" dirty="0" err="1" smtClean="0"/>
              <a:t>Msc</a:t>
            </a:r>
            <a:r>
              <a:rPr lang="pt-BR" sz="2000" dirty="0" smtClean="0"/>
              <a:t>. </a:t>
            </a:r>
            <a:r>
              <a:rPr lang="pt-BR" sz="2000" dirty="0" err="1" smtClean="0"/>
              <a:t>Diovani</a:t>
            </a:r>
            <a:r>
              <a:rPr lang="pt-BR" sz="2000" dirty="0" smtClean="0"/>
              <a:t> </a:t>
            </a:r>
            <a:r>
              <a:rPr lang="pt-BR" sz="2000" dirty="0" err="1" smtClean="0"/>
              <a:t>Milhorim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644966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FTP – File </a:t>
            </a:r>
            <a:r>
              <a:rPr lang="pt-BR" dirty="0" err="1" smtClean="0"/>
              <a:t>Transport</a:t>
            </a:r>
            <a:r>
              <a:rPr lang="pt-BR" dirty="0" smtClean="0"/>
              <a:t> </a:t>
            </a:r>
            <a:r>
              <a:rPr lang="pt-BR" dirty="0" err="1" smtClean="0"/>
              <a:t>Protocol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Conexão autenticada x anônima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Autenticada</a:t>
            </a:r>
            <a:endParaRPr lang="pt-BR" dirty="0"/>
          </a:p>
          <a:p>
            <a:pPr lvl="1"/>
            <a:r>
              <a:rPr lang="pt-BR" dirty="0" err="1"/>
              <a:t>Login</a:t>
            </a:r>
            <a:r>
              <a:rPr lang="pt-BR" dirty="0"/>
              <a:t> / </a:t>
            </a:r>
            <a:r>
              <a:rPr lang="pt-BR" dirty="0" err="1"/>
              <a:t>Password</a:t>
            </a:r>
            <a:endParaRPr lang="pt-BR" dirty="0"/>
          </a:p>
          <a:p>
            <a:endParaRPr lang="pt-BR" dirty="0"/>
          </a:p>
          <a:p>
            <a:r>
              <a:rPr lang="pt-BR" dirty="0"/>
              <a:t>Anônima	</a:t>
            </a:r>
          </a:p>
          <a:p>
            <a:pPr lvl="1"/>
            <a:r>
              <a:rPr lang="pt-BR" dirty="0" err="1"/>
              <a:t>Login</a:t>
            </a:r>
            <a:r>
              <a:rPr lang="pt-BR" dirty="0"/>
              <a:t>  “</a:t>
            </a:r>
            <a:r>
              <a:rPr lang="pt-BR" dirty="0" err="1"/>
              <a:t>anonymous</a:t>
            </a:r>
            <a:r>
              <a:rPr lang="pt-BR" dirty="0"/>
              <a:t>” </a:t>
            </a:r>
          </a:p>
          <a:p>
            <a:pPr lvl="1"/>
            <a:r>
              <a:rPr lang="pt-BR" dirty="0"/>
              <a:t>Senha: </a:t>
            </a:r>
            <a:r>
              <a:rPr lang="pt-BR" dirty="0" err="1"/>
              <a:t>your</a:t>
            </a:r>
            <a:r>
              <a:rPr lang="pt-BR" dirty="0"/>
              <a:t> mail</a:t>
            </a:r>
          </a:p>
          <a:p>
            <a:pPr lvl="1"/>
            <a:r>
              <a:rPr lang="pt-BR" dirty="0"/>
              <a:t>Acesso ao pub</a:t>
            </a:r>
          </a:p>
          <a:p>
            <a:pPr lvl="1"/>
            <a:r>
              <a:rPr lang="pt-BR" dirty="0"/>
              <a:t>Impõe algum tipo de restrição ou controle</a:t>
            </a:r>
          </a:p>
          <a:p>
            <a:pPr marL="0" indent="0">
              <a:buNone/>
            </a:pPr>
            <a:endParaRPr lang="pt-BR" sz="18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800" dirty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992653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FTP – File </a:t>
            </a:r>
            <a:r>
              <a:rPr lang="pt-BR" dirty="0" err="1" smtClean="0"/>
              <a:t>Transport</a:t>
            </a:r>
            <a:r>
              <a:rPr lang="pt-BR" dirty="0" smtClean="0"/>
              <a:t> </a:t>
            </a:r>
            <a:r>
              <a:rPr lang="pt-BR" dirty="0" err="1" smtClean="0"/>
              <a:t>Protocol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Características</a:t>
            </a:r>
          </a:p>
          <a:p>
            <a:endParaRPr lang="pt-BR" dirty="0"/>
          </a:p>
          <a:p>
            <a:r>
              <a:rPr lang="pt-BR" dirty="0"/>
              <a:t>Especificação do formato dos arquivos a serem transferidos:</a:t>
            </a:r>
          </a:p>
          <a:p>
            <a:pPr lvl="1"/>
            <a:r>
              <a:rPr lang="pt-BR" dirty="0"/>
              <a:t> ASCII</a:t>
            </a:r>
          </a:p>
          <a:p>
            <a:pPr lvl="2"/>
            <a:r>
              <a:rPr lang="pt-BR" dirty="0"/>
              <a:t> modo texto</a:t>
            </a:r>
          </a:p>
          <a:p>
            <a:pPr lvl="2"/>
            <a:r>
              <a:rPr lang="pt-BR" dirty="0"/>
              <a:t>Impróprio para dados numéricos</a:t>
            </a:r>
          </a:p>
          <a:p>
            <a:pPr lvl="1"/>
            <a:r>
              <a:rPr lang="pt-BR" dirty="0" err="1"/>
              <a:t>BINário</a:t>
            </a:r>
            <a:endParaRPr lang="pt-BR" dirty="0"/>
          </a:p>
          <a:p>
            <a:pPr lvl="2"/>
            <a:r>
              <a:rPr lang="pt-BR" dirty="0"/>
              <a:t> modo binário</a:t>
            </a:r>
          </a:p>
          <a:p>
            <a:pPr lvl="2"/>
            <a:r>
              <a:rPr lang="pt-BR" dirty="0"/>
              <a:t>Transferência de arquivos em geral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sz="18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800" dirty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507205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FTP – File </a:t>
            </a:r>
            <a:r>
              <a:rPr lang="pt-BR" dirty="0" err="1" smtClean="0"/>
              <a:t>Transport</a:t>
            </a:r>
            <a:r>
              <a:rPr lang="pt-BR" dirty="0" smtClean="0"/>
              <a:t> </a:t>
            </a:r>
            <a:r>
              <a:rPr lang="pt-BR" dirty="0" err="1" smtClean="0"/>
              <a:t>Protocol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Comandos mais utilizados: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8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Comando</a:t>
            </a:r>
            <a:r>
              <a:rPr lang="pt-BR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	Argumento	Significado</a:t>
            </a:r>
          </a:p>
          <a:p>
            <a:pPr algn="just">
              <a:lnSpc>
                <a:spcPct val="13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8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CWD		</a:t>
            </a:r>
            <a:r>
              <a:rPr lang="pt-BR" sz="1800" dirty="0" err="1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dir</a:t>
            </a:r>
            <a:r>
              <a:rPr lang="pt-BR" sz="18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		Altera o diretório</a:t>
            </a:r>
          </a:p>
          <a:p>
            <a:pPr algn="just">
              <a:lnSpc>
                <a:spcPct val="13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8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DELE		file		Remove arquivo</a:t>
            </a:r>
          </a:p>
          <a:p>
            <a:pPr algn="just">
              <a:lnSpc>
                <a:spcPct val="13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8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MKD		</a:t>
            </a:r>
            <a:r>
              <a:rPr lang="pt-BR" sz="1800" dirty="0" err="1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dir</a:t>
            </a:r>
            <a:r>
              <a:rPr lang="pt-BR" sz="18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		Cria o diretório </a:t>
            </a:r>
            <a:r>
              <a:rPr lang="pt-BR" sz="1800" dirty="0" err="1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dir</a:t>
            </a:r>
            <a:endParaRPr lang="pt-BR" sz="1800" dirty="0">
              <a:solidFill>
                <a:srgbClr val="000000"/>
              </a:solidFill>
              <a:latin typeface="Arial" charset="0"/>
              <a:ea typeface="DejaVu Sans" charset="0"/>
              <a:cs typeface="DejaVu Sans" charset="0"/>
            </a:endParaRPr>
          </a:p>
          <a:p>
            <a:pPr algn="just">
              <a:lnSpc>
                <a:spcPct val="13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8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PWD		---		Mostra o diretório corrente</a:t>
            </a:r>
          </a:p>
          <a:p>
            <a:pPr algn="just">
              <a:lnSpc>
                <a:spcPct val="13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8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GET		file		Transfere dados para o sistema local</a:t>
            </a:r>
          </a:p>
          <a:p>
            <a:pPr algn="just">
              <a:lnSpc>
                <a:spcPct val="13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8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LIST		(</a:t>
            </a:r>
            <a:r>
              <a:rPr lang="pt-BR" sz="1800" dirty="0" err="1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dir</a:t>
            </a:r>
            <a:r>
              <a:rPr lang="pt-BR" sz="18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)		Lista o conteúdo do diretório</a:t>
            </a:r>
          </a:p>
          <a:p>
            <a:pPr algn="just">
              <a:lnSpc>
                <a:spcPct val="13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8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PUT		file		Salva dados local para o remoto</a:t>
            </a:r>
          </a:p>
          <a:p>
            <a:pPr algn="just">
              <a:lnSpc>
                <a:spcPct val="13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8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PORT		</a:t>
            </a:r>
            <a:r>
              <a:rPr lang="pt-BR" sz="1800" dirty="0" err="1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addr</a:t>
            </a:r>
            <a:r>
              <a:rPr lang="pt-BR" sz="18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		Informa ao remoto a porta do sistema local</a:t>
            </a:r>
          </a:p>
          <a:p>
            <a:pPr algn="just">
              <a:lnSpc>
                <a:spcPct val="13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8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TYPE		(I,A)		Informa transferência binária(I) ou ASCII (A)</a:t>
            </a:r>
          </a:p>
          <a:p>
            <a:pPr algn="just">
              <a:lnSpc>
                <a:spcPct val="13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800" dirty="0"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rPr>
              <a:t>QUIT		---		Encerra conexão de controle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sz="18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800" dirty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928222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FTP – File </a:t>
            </a:r>
            <a:r>
              <a:rPr lang="pt-BR" dirty="0" err="1" smtClean="0"/>
              <a:t>Transport</a:t>
            </a:r>
            <a:r>
              <a:rPr lang="pt-BR" dirty="0" smtClean="0"/>
              <a:t> </a:t>
            </a:r>
            <a:r>
              <a:rPr lang="pt-BR" dirty="0" err="1" smtClean="0"/>
              <a:t>Protocol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Acesso ao servidor: linha de comando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Pode ser usado um browser como cliente</a:t>
            </a:r>
          </a:p>
          <a:p>
            <a:pPr lvl="1"/>
            <a:r>
              <a:rPr lang="pt-BR" b="1" dirty="0"/>
              <a:t>ftp:// [</a:t>
            </a:r>
            <a:r>
              <a:rPr lang="pt-BR" b="1" dirty="0" err="1"/>
              <a:t>username</a:t>
            </a:r>
            <a:r>
              <a:rPr lang="pt-BR" b="1" dirty="0"/>
              <a:t>] : [</a:t>
            </a:r>
            <a:r>
              <a:rPr lang="pt-BR" b="1" dirty="0" err="1"/>
              <a:t>password</a:t>
            </a:r>
            <a:r>
              <a:rPr lang="pt-BR" b="1" dirty="0"/>
              <a:t>] @ [servidor]</a:t>
            </a:r>
          </a:p>
          <a:p>
            <a:pPr lvl="1"/>
            <a:endParaRPr lang="pt-BR" b="1" dirty="0"/>
          </a:p>
          <a:p>
            <a:r>
              <a:rPr lang="pt-BR" dirty="0"/>
              <a:t>Pode ser usado um cliente gráfico específico </a:t>
            </a:r>
          </a:p>
          <a:p>
            <a:pPr lvl="1"/>
            <a:r>
              <a:rPr lang="pt-BR" dirty="0"/>
              <a:t>Exemplo: </a:t>
            </a:r>
            <a:r>
              <a:rPr lang="pt-BR" dirty="0" err="1"/>
              <a:t>cutefp</a:t>
            </a:r>
            <a:r>
              <a:rPr lang="pt-BR" dirty="0"/>
              <a:t>, </a:t>
            </a:r>
            <a:r>
              <a:rPr lang="pt-BR" dirty="0" err="1"/>
              <a:t>smartftp</a:t>
            </a:r>
            <a:r>
              <a:rPr lang="pt-BR" dirty="0"/>
              <a:t>, </a:t>
            </a:r>
            <a:r>
              <a:rPr lang="pt-BR" dirty="0" err="1"/>
              <a:t>ws_ftp</a:t>
            </a:r>
            <a:endParaRPr lang="pt-BR" dirty="0"/>
          </a:p>
          <a:p>
            <a:pPr lvl="1"/>
            <a:endParaRPr lang="pt-BR" dirty="0"/>
          </a:p>
          <a:p>
            <a:r>
              <a:rPr lang="pt-BR" dirty="0"/>
              <a:t>Pode ser usada linha de comando do SO</a:t>
            </a:r>
          </a:p>
          <a:p>
            <a:pPr lvl="1"/>
            <a:r>
              <a:rPr lang="pt-BR" dirty="0"/>
              <a:t>Comando </a:t>
            </a:r>
            <a:r>
              <a:rPr lang="pt-BR" dirty="0" err="1"/>
              <a:t>ftp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sz="18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800" dirty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297616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FTP – File </a:t>
            </a:r>
            <a:r>
              <a:rPr lang="pt-BR" dirty="0" err="1" smtClean="0"/>
              <a:t>Transport</a:t>
            </a:r>
            <a:r>
              <a:rPr lang="pt-BR" dirty="0" smtClean="0"/>
              <a:t> </a:t>
            </a:r>
            <a:r>
              <a:rPr lang="pt-BR" dirty="0" err="1" smtClean="0"/>
              <a:t>Protocol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Acesso ao servidor: softwares interface gráfica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sz="18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800" dirty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04864"/>
            <a:ext cx="6192688" cy="3763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866518" y="6256704"/>
            <a:ext cx="5698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Interface gráfica do </a:t>
            </a:r>
            <a:r>
              <a:rPr lang="pt-BR" dirty="0" err="1" smtClean="0"/>
              <a:t>filezilla</a:t>
            </a:r>
            <a:r>
              <a:rPr lang="pt-BR" dirty="0" smtClean="0"/>
              <a:t>. (fonte: filezilla-project.org)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2806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FTP – File </a:t>
            </a:r>
            <a:r>
              <a:rPr lang="pt-BR" dirty="0" err="1" smtClean="0"/>
              <a:t>Transport</a:t>
            </a:r>
            <a:r>
              <a:rPr lang="pt-BR" dirty="0" smtClean="0"/>
              <a:t> </a:t>
            </a:r>
            <a:r>
              <a:rPr lang="pt-BR" dirty="0" err="1" smtClean="0"/>
              <a:t>Protocol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t-BR" sz="3500" dirty="0" smtClean="0"/>
              <a:t>Exemplo de conexão. </a:t>
            </a:r>
          </a:p>
          <a:p>
            <a:pPr marL="0" indent="0">
              <a:buNone/>
            </a:pPr>
            <a:endParaRPr lang="pt-BR" sz="2600" dirty="0"/>
          </a:p>
          <a:p>
            <a:pPr marL="0" indent="0">
              <a:buNone/>
            </a:pPr>
            <a:endParaRPr lang="pt-BR" sz="2600" dirty="0" smtClean="0"/>
          </a:p>
          <a:p>
            <a:pPr marL="0" indent="0">
              <a:buNone/>
            </a:pPr>
            <a:r>
              <a:rPr lang="pt-BR" sz="2600" dirty="0" smtClean="0"/>
              <a:t>Acesso ao servidor: exemplo de conexão</a:t>
            </a:r>
            <a:endParaRPr lang="pt-BR" sz="2600" dirty="0"/>
          </a:p>
          <a:p>
            <a:pPr marL="0" indent="0">
              <a:buNone/>
            </a:pPr>
            <a:r>
              <a:rPr lang="pt-BR" sz="2600" dirty="0"/>
              <a:t>C:\Users\Ober&gt;</a:t>
            </a:r>
            <a:r>
              <a:rPr lang="pt-BR" sz="2600" dirty="0">
                <a:solidFill>
                  <a:srgbClr val="C00000"/>
                </a:solidFill>
              </a:rPr>
              <a:t>ftp 10.10.10.10</a:t>
            </a:r>
          </a:p>
          <a:p>
            <a:pPr marL="0" indent="0">
              <a:buNone/>
            </a:pPr>
            <a:r>
              <a:rPr lang="pt-BR" sz="2600" dirty="0"/>
              <a:t>Conectado a 10.10.10.10.</a:t>
            </a:r>
          </a:p>
          <a:p>
            <a:pPr marL="0" indent="0">
              <a:buNone/>
            </a:pPr>
            <a:r>
              <a:rPr lang="pt-BR" sz="2600" dirty="0"/>
              <a:t>220 "FTP </a:t>
            </a:r>
            <a:r>
              <a:rPr lang="pt-BR" sz="2600" dirty="0" err="1"/>
              <a:t>service</a:t>
            </a:r>
            <a:r>
              <a:rPr lang="pt-BR" sz="2600" dirty="0"/>
              <a:t> em acme </a:t>
            </a:r>
            <a:r>
              <a:rPr lang="pt-BR" sz="2600" dirty="0" err="1"/>
              <a:t>at</a:t>
            </a:r>
            <a:r>
              <a:rPr lang="pt-BR" sz="2600" dirty="0"/>
              <a:t> URI."</a:t>
            </a:r>
          </a:p>
          <a:p>
            <a:pPr marL="0" indent="0">
              <a:buNone/>
            </a:pPr>
            <a:r>
              <a:rPr lang="pt-BR" sz="2600" dirty="0"/>
              <a:t>Usuário (10.10.10.10:(</a:t>
            </a:r>
            <a:r>
              <a:rPr lang="pt-BR" sz="2600" dirty="0" err="1"/>
              <a:t>none</a:t>
            </a:r>
            <a:r>
              <a:rPr lang="pt-BR" sz="2600" dirty="0"/>
              <a:t>)): </a:t>
            </a:r>
            <a:r>
              <a:rPr lang="pt-BR" sz="2600" dirty="0" err="1"/>
              <a:t>ober</a:t>
            </a:r>
            <a:endParaRPr lang="pt-BR" sz="2600" dirty="0"/>
          </a:p>
          <a:p>
            <a:pPr marL="0" indent="0">
              <a:buNone/>
            </a:pPr>
            <a:r>
              <a:rPr lang="pt-BR" sz="2600" dirty="0"/>
              <a:t>331 </a:t>
            </a:r>
            <a:r>
              <a:rPr lang="pt-BR" sz="2600" dirty="0" err="1"/>
              <a:t>Please</a:t>
            </a:r>
            <a:r>
              <a:rPr lang="pt-BR" sz="2600" dirty="0"/>
              <a:t> </a:t>
            </a:r>
            <a:r>
              <a:rPr lang="pt-BR" sz="2600" dirty="0" err="1"/>
              <a:t>specify</a:t>
            </a:r>
            <a:r>
              <a:rPr lang="pt-BR" sz="2600" dirty="0"/>
              <a:t> </a:t>
            </a:r>
            <a:r>
              <a:rPr lang="pt-BR" sz="2600" dirty="0" err="1"/>
              <a:t>the</a:t>
            </a:r>
            <a:r>
              <a:rPr lang="pt-BR" sz="2600" dirty="0"/>
              <a:t> </a:t>
            </a:r>
            <a:r>
              <a:rPr lang="pt-BR" sz="2600" dirty="0" err="1"/>
              <a:t>password</a:t>
            </a:r>
            <a:r>
              <a:rPr lang="pt-BR" sz="2600" dirty="0"/>
              <a:t>.</a:t>
            </a:r>
          </a:p>
          <a:p>
            <a:pPr marL="0" indent="0">
              <a:buNone/>
            </a:pPr>
            <a:r>
              <a:rPr lang="pt-BR" sz="2600" dirty="0"/>
              <a:t>Senha:</a:t>
            </a:r>
          </a:p>
          <a:p>
            <a:pPr marL="0" indent="0">
              <a:buNone/>
            </a:pPr>
            <a:r>
              <a:rPr lang="pt-BR" sz="2600" dirty="0"/>
              <a:t>230 </a:t>
            </a:r>
            <a:r>
              <a:rPr lang="pt-BR" sz="2600" dirty="0" err="1"/>
              <a:t>Login</a:t>
            </a:r>
            <a:r>
              <a:rPr lang="pt-BR" sz="2600" dirty="0"/>
              <a:t> </a:t>
            </a:r>
            <a:r>
              <a:rPr lang="pt-BR" sz="2600" dirty="0" err="1"/>
              <a:t>successful</a:t>
            </a:r>
            <a:r>
              <a:rPr lang="pt-BR" sz="2600" dirty="0"/>
              <a:t>.</a:t>
            </a:r>
          </a:p>
          <a:p>
            <a:pPr marL="0" indent="0">
              <a:buNone/>
            </a:pPr>
            <a:r>
              <a:rPr lang="pt-BR" sz="2600" dirty="0" err="1"/>
              <a:t>ftp</a:t>
            </a:r>
            <a:r>
              <a:rPr lang="pt-BR" sz="2600" dirty="0"/>
              <a:t>&gt; </a:t>
            </a:r>
            <a:r>
              <a:rPr lang="pt-BR" sz="2600" dirty="0" err="1">
                <a:solidFill>
                  <a:srgbClr val="C00000"/>
                </a:solidFill>
              </a:rPr>
              <a:t>pwd</a:t>
            </a:r>
            <a:endParaRPr lang="pt-BR" sz="2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t-BR" sz="2600" dirty="0"/>
              <a:t>257 "/"</a:t>
            </a:r>
          </a:p>
          <a:p>
            <a:pPr marL="0" indent="0">
              <a:buNone/>
            </a:pPr>
            <a:r>
              <a:rPr lang="pt-BR" sz="2600" dirty="0" err="1"/>
              <a:t>ftp</a:t>
            </a:r>
            <a:r>
              <a:rPr lang="pt-BR" sz="2600" dirty="0"/>
              <a:t>&gt; </a:t>
            </a:r>
            <a:r>
              <a:rPr lang="pt-BR" sz="2600" dirty="0" err="1">
                <a:solidFill>
                  <a:srgbClr val="C00000"/>
                </a:solidFill>
              </a:rPr>
              <a:t>lcd</a:t>
            </a:r>
            <a:r>
              <a:rPr lang="pt-BR" sz="2600" dirty="0">
                <a:solidFill>
                  <a:srgbClr val="C00000"/>
                </a:solidFill>
              </a:rPr>
              <a:t> c:\temp</a:t>
            </a:r>
          </a:p>
          <a:p>
            <a:pPr marL="0" indent="0">
              <a:buNone/>
            </a:pPr>
            <a:r>
              <a:rPr lang="pt-BR" sz="2600" dirty="0"/>
              <a:t>A pasta local agora é C:\temp.</a:t>
            </a:r>
          </a:p>
          <a:p>
            <a:pPr marL="0" indent="0">
              <a:buNone/>
            </a:pPr>
            <a:r>
              <a:rPr lang="pt-BR" sz="2600" dirty="0" err="1"/>
              <a:t>ftp</a:t>
            </a:r>
            <a:r>
              <a:rPr lang="pt-BR" sz="2600" dirty="0"/>
              <a:t>&gt; bin</a:t>
            </a:r>
          </a:p>
          <a:p>
            <a:pPr marL="0" indent="0">
              <a:buNone/>
            </a:pPr>
            <a:r>
              <a:rPr lang="pt-BR" sz="2600" dirty="0"/>
              <a:t>200 </a:t>
            </a:r>
            <a:r>
              <a:rPr lang="pt-BR" sz="2600" dirty="0" err="1"/>
              <a:t>Switching</a:t>
            </a:r>
            <a:r>
              <a:rPr lang="pt-BR" sz="2600" dirty="0"/>
              <a:t> </a:t>
            </a:r>
            <a:r>
              <a:rPr lang="pt-BR" sz="2600" dirty="0" err="1"/>
              <a:t>to</a:t>
            </a:r>
            <a:r>
              <a:rPr lang="pt-BR" sz="2600" dirty="0"/>
              <a:t> </a:t>
            </a:r>
            <a:r>
              <a:rPr lang="pt-BR" sz="2600" dirty="0" err="1"/>
              <a:t>Binary</a:t>
            </a:r>
            <a:r>
              <a:rPr lang="pt-BR" sz="2600" dirty="0"/>
              <a:t> </a:t>
            </a:r>
            <a:r>
              <a:rPr lang="pt-BR" sz="2600" dirty="0" err="1"/>
              <a:t>mode</a:t>
            </a:r>
            <a:r>
              <a:rPr lang="pt-BR" sz="2600" dirty="0"/>
              <a:t>.</a:t>
            </a:r>
          </a:p>
          <a:p>
            <a:pPr marL="0" indent="0">
              <a:buNone/>
            </a:pPr>
            <a:r>
              <a:rPr lang="pt-BR" sz="2600" dirty="0" err="1"/>
              <a:t>ftp</a:t>
            </a:r>
            <a:r>
              <a:rPr lang="pt-BR" sz="2600" dirty="0"/>
              <a:t>&gt; </a:t>
            </a:r>
            <a:r>
              <a:rPr lang="pt-BR" sz="2600" dirty="0" err="1">
                <a:solidFill>
                  <a:srgbClr val="C00000"/>
                </a:solidFill>
              </a:rPr>
              <a:t>hash</a:t>
            </a:r>
            <a:endParaRPr lang="pt-BR" sz="2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t-BR" sz="2600" dirty="0"/>
              <a:t>Imprimindo a marca # para Ligado  ftp: (2048 bytes/marca #) .</a:t>
            </a:r>
          </a:p>
          <a:p>
            <a:pPr marL="0" indent="0">
              <a:buNone/>
            </a:pPr>
            <a:r>
              <a:rPr lang="en-US" sz="2600" dirty="0"/>
              <a:t>ftp&gt; </a:t>
            </a:r>
            <a:r>
              <a:rPr lang="en-US" sz="2600" dirty="0">
                <a:solidFill>
                  <a:srgbClr val="C00000"/>
                </a:solidFill>
              </a:rPr>
              <a:t>put figura.gif</a:t>
            </a:r>
          </a:p>
          <a:p>
            <a:pPr marL="0" indent="0">
              <a:buNone/>
            </a:pPr>
            <a:r>
              <a:rPr lang="en-US" sz="2600" dirty="0"/>
              <a:t>200 PORT command successful. Consider using PASV.</a:t>
            </a:r>
          </a:p>
          <a:p>
            <a:pPr marL="0" indent="0">
              <a:buNone/>
            </a:pPr>
            <a:r>
              <a:rPr lang="pt-BR" sz="2600" dirty="0"/>
              <a:t>150 Ok </a:t>
            </a:r>
            <a:r>
              <a:rPr lang="pt-BR" sz="2600" dirty="0" err="1"/>
              <a:t>to</a:t>
            </a:r>
            <a:r>
              <a:rPr lang="pt-BR" sz="2600" dirty="0"/>
              <a:t> </a:t>
            </a:r>
            <a:r>
              <a:rPr lang="pt-BR" sz="2600" dirty="0" err="1"/>
              <a:t>send</a:t>
            </a:r>
            <a:r>
              <a:rPr lang="pt-BR" sz="2600" dirty="0"/>
              <a:t> data.</a:t>
            </a:r>
          </a:p>
          <a:p>
            <a:pPr marL="0" indent="0">
              <a:buNone/>
            </a:pPr>
            <a:r>
              <a:rPr lang="pt-BR" sz="2600" dirty="0"/>
              <a:t>##</a:t>
            </a:r>
          </a:p>
          <a:p>
            <a:pPr marL="0" indent="0">
              <a:buNone/>
            </a:pPr>
            <a:r>
              <a:rPr lang="pt-BR" sz="2600" dirty="0"/>
              <a:t>226 File </a:t>
            </a:r>
            <a:r>
              <a:rPr lang="pt-BR" sz="2600" dirty="0" err="1"/>
              <a:t>receive</a:t>
            </a:r>
            <a:r>
              <a:rPr lang="pt-BR" sz="2600" dirty="0"/>
              <a:t> OK.</a:t>
            </a:r>
          </a:p>
          <a:p>
            <a:pPr marL="0" indent="0">
              <a:buNone/>
            </a:pPr>
            <a:r>
              <a:rPr lang="pt-BR" sz="2600" dirty="0"/>
              <a:t>ftp: 4493 bytes enviados em 0,00Segundos 4493000,00Kbytes/s.</a:t>
            </a:r>
          </a:p>
          <a:p>
            <a:pPr marL="0" indent="0">
              <a:buNone/>
            </a:pPr>
            <a:r>
              <a:rPr lang="pt-BR" sz="2600" dirty="0" err="1"/>
              <a:t>ftp</a:t>
            </a:r>
            <a:r>
              <a:rPr lang="pt-BR" sz="2600" dirty="0"/>
              <a:t>&gt; </a:t>
            </a:r>
            <a:r>
              <a:rPr lang="pt-BR" sz="2600" dirty="0" err="1"/>
              <a:t>get</a:t>
            </a:r>
            <a:r>
              <a:rPr lang="pt-BR" sz="2600" dirty="0"/>
              <a:t> </a:t>
            </a:r>
            <a:r>
              <a:rPr lang="pt-BR" sz="2600" dirty="0">
                <a:solidFill>
                  <a:srgbClr val="C00000"/>
                </a:solidFill>
              </a:rPr>
              <a:t>arquivo.zip</a:t>
            </a:r>
          </a:p>
          <a:p>
            <a:pPr marL="0" indent="0">
              <a:buNone/>
            </a:pPr>
            <a:r>
              <a:rPr lang="pt-BR" sz="2600" dirty="0"/>
              <a:t>200 PORT </a:t>
            </a:r>
            <a:r>
              <a:rPr lang="pt-BR" sz="2600" dirty="0" err="1"/>
              <a:t>command</a:t>
            </a:r>
            <a:r>
              <a:rPr lang="pt-BR" sz="2600" dirty="0"/>
              <a:t> </a:t>
            </a:r>
            <a:r>
              <a:rPr lang="pt-BR" sz="2600" dirty="0" err="1"/>
              <a:t>successful</a:t>
            </a:r>
            <a:r>
              <a:rPr lang="pt-BR" sz="2600" dirty="0"/>
              <a:t>. </a:t>
            </a:r>
            <a:r>
              <a:rPr lang="pt-BR" sz="2600" dirty="0" err="1"/>
              <a:t>Consider</a:t>
            </a:r>
            <a:r>
              <a:rPr lang="pt-BR" sz="2600" dirty="0"/>
              <a:t> </a:t>
            </a:r>
            <a:r>
              <a:rPr lang="pt-BR" sz="2600" dirty="0" err="1"/>
              <a:t>using</a:t>
            </a:r>
            <a:r>
              <a:rPr lang="pt-BR" sz="2600" dirty="0"/>
              <a:t> PASV.</a:t>
            </a:r>
          </a:p>
          <a:p>
            <a:pPr marL="0" indent="0">
              <a:buNone/>
            </a:pPr>
            <a:r>
              <a:rPr lang="pt-BR" sz="2600" dirty="0"/>
              <a:t>150 </a:t>
            </a:r>
            <a:r>
              <a:rPr lang="pt-BR" sz="2600" dirty="0" err="1"/>
              <a:t>Opening</a:t>
            </a:r>
            <a:r>
              <a:rPr lang="pt-BR" sz="2600" dirty="0"/>
              <a:t> BINARY </a:t>
            </a:r>
            <a:r>
              <a:rPr lang="pt-BR" sz="2600" dirty="0" err="1"/>
              <a:t>mode</a:t>
            </a:r>
            <a:r>
              <a:rPr lang="pt-BR" sz="2600" dirty="0"/>
              <a:t> data connection for arquivo.zip (4493 bytes).</a:t>
            </a:r>
          </a:p>
          <a:p>
            <a:pPr marL="0" indent="0">
              <a:buNone/>
            </a:pPr>
            <a:r>
              <a:rPr lang="pt-BR" sz="2600" dirty="0"/>
              <a:t>##226 File </a:t>
            </a:r>
            <a:r>
              <a:rPr lang="pt-BR" sz="2600" dirty="0" err="1"/>
              <a:t>send</a:t>
            </a:r>
            <a:r>
              <a:rPr lang="pt-BR" sz="2600" dirty="0"/>
              <a:t> OK.</a:t>
            </a:r>
          </a:p>
          <a:p>
            <a:pPr marL="0" indent="0">
              <a:buNone/>
            </a:pPr>
            <a:r>
              <a:rPr lang="pt-BR" sz="2600" dirty="0"/>
              <a:t>ftp: 4493 bytes recebidos em 0,38Segundos 11,85Kbytes/s.</a:t>
            </a:r>
          </a:p>
          <a:p>
            <a:pPr marL="0" indent="0">
              <a:buNone/>
            </a:pPr>
            <a:r>
              <a:rPr lang="pt-BR" sz="2600" dirty="0" err="1"/>
              <a:t>ftp</a:t>
            </a:r>
            <a:r>
              <a:rPr lang="pt-BR" sz="2600" dirty="0"/>
              <a:t>&gt; </a:t>
            </a:r>
            <a:r>
              <a:rPr lang="pt-BR" sz="2600" dirty="0" err="1">
                <a:solidFill>
                  <a:srgbClr val="C00000"/>
                </a:solidFill>
              </a:rPr>
              <a:t>quit</a:t>
            </a:r>
            <a:endParaRPr lang="pt-BR" sz="26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sz="18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800" dirty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25103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FTP – File </a:t>
            </a:r>
            <a:r>
              <a:rPr lang="pt-BR" dirty="0" err="1" smtClean="0"/>
              <a:t>Transport</a:t>
            </a:r>
            <a:r>
              <a:rPr lang="pt-BR" dirty="0" smtClean="0"/>
              <a:t> </a:t>
            </a:r>
            <a:r>
              <a:rPr lang="pt-BR" dirty="0" err="1" smtClean="0"/>
              <a:t>Protocol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800" dirty="0" smtClean="0"/>
              <a:t>Atividade:</a:t>
            </a:r>
          </a:p>
          <a:p>
            <a:pPr marL="0" indent="0">
              <a:buNone/>
            </a:pPr>
            <a:endParaRPr lang="pt-BR" sz="1800" dirty="0"/>
          </a:p>
          <a:p>
            <a:pPr marL="342900" indent="-342900">
              <a:buAutoNum type="arabicParenR"/>
            </a:pPr>
            <a:r>
              <a:rPr lang="pt-BR" sz="1800" dirty="0" smtClean="0"/>
              <a:t>Utilizando o </a:t>
            </a:r>
            <a:r>
              <a:rPr lang="pt-BR" sz="1800" dirty="0" err="1" smtClean="0"/>
              <a:t>prompt</a:t>
            </a:r>
            <a:r>
              <a:rPr lang="pt-BR" sz="1800" dirty="0" smtClean="0"/>
              <a:t> de comando do seu sistema </a:t>
            </a:r>
            <a:r>
              <a:rPr lang="pt-BR" sz="1800" dirty="0" err="1" smtClean="0"/>
              <a:t>windows</a:t>
            </a:r>
            <a:r>
              <a:rPr lang="pt-BR" sz="1800" dirty="0" smtClean="0"/>
              <a:t> realize conexão ao servidor </a:t>
            </a:r>
            <a:r>
              <a:rPr lang="pt-BR" sz="1800" dirty="0" err="1" smtClean="0"/>
              <a:t>ftp</a:t>
            </a:r>
            <a:r>
              <a:rPr lang="pt-BR" sz="1800" dirty="0" smtClean="0"/>
              <a:t> informado pelo professor e faça upload de arquivo texto que contenha gravado seu nome completo. Em seguida faça download do arquivo disponível no servidor. </a:t>
            </a:r>
          </a:p>
          <a:p>
            <a:pPr marL="342900" indent="-342900">
              <a:buAutoNum type="arabicParenR"/>
            </a:pPr>
            <a:endParaRPr lang="pt-BR" sz="1800" dirty="0"/>
          </a:p>
          <a:p>
            <a:pPr marL="342900" indent="-342900">
              <a:buAutoNum type="arabicParenR"/>
            </a:pPr>
            <a:r>
              <a:rPr lang="pt-BR" sz="1800" dirty="0" smtClean="0"/>
              <a:t>No sistema </a:t>
            </a:r>
            <a:r>
              <a:rPr lang="pt-BR" sz="1800" dirty="0" err="1" smtClean="0"/>
              <a:t>linux</a:t>
            </a:r>
            <a:r>
              <a:rPr lang="pt-BR" sz="1800" dirty="0" smtClean="0"/>
              <a:t> instale e teste o servidor </a:t>
            </a:r>
            <a:r>
              <a:rPr lang="pt-BR" sz="1800" dirty="0" err="1" smtClean="0"/>
              <a:t>proftp</a:t>
            </a:r>
            <a:r>
              <a:rPr lang="pt-BR" sz="1800" dirty="0" smtClean="0"/>
              <a:t>.</a:t>
            </a:r>
            <a:endParaRPr lang="pt-BR" sz="1800" dirty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708436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FTP – File </a:t>
            </a:r>
            <a:r>
              <a:rPr lang="pt-BR" dirty="0" err="1" smtClean="0"/>
              <a:t>Transport</a:t>
            </a:r>
            <a:r>
              <a:rPr lang="pt-BR" dirty="0" smtClean="0"/>
              <a:t> </a:t>
            </a:r>
            <a:r>
              <a:rPr lang="pt-BR" dirty="0" err="1" smtClean="0"/>
              <a:t>Protocol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FTP </a:t>
            </a:r>
            <a:r>
              <a:rPr lang="pt-BR" sz="2000" dirty="0"/>
              <a:t>significa File </a:t>
            </a:r>
            <a:r>
              <a:rPr lang="pt-BR" sz="2000" dirty="0" err="1"/>
              <a:t>Transfer</a:t>
            </a:r>
            <a:r>
              <a:rPr lang="pt-BR" sz="2000" dirty="0"/>
              <a:t> </a:t>
            </a:r>
            <a:r>
              <a:rPr lang="pt-BR" sz="2000" dirty="0" err="1"/>
              <a:t>Protocol</a:t>
            </a:r>
            <a:r>
              <a:rPr lang="pt-BR" sz="2000" dirty="0"/>
              <a:t> (Protocolo de Transferência de Arquivos), e é uma forma bastante rápida e versátil de transferir arquivos sendo uma das mais usadas na internet.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/>
              <a:t> É o padrão da pilha TCP/IP para transferir arquivos, é um protocolo genérico independente de hardware e do sistema operacional e transfere arquivos por livre arbítrio, tendo em conta restrições de acesso e propriedades dos mesmos.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/>
              <a:t>O protocolo é especificado na RFC 959 de 1985</a:t>
            </a:r>
          </a:p>
          <a:p>
            <a:pPr marL="0" indent="0" algn="just">
              <a:buNone/>
            </a:pPr>
            <a:endParaRPr lang="pt-BR" sz="1800" dirty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254393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FTP – File </a:t>
            </a:r>
            <a:r>
              <a:rPr lang="pt-BR" dirty="0" err="1" smtClean="0"/>
              <a:t>Transport</a:t>
            </a:r>
            <a:r>
              <a:rPr lang="pt-BR" dirty="0" smtClean="0"/>
              <a:t> </a:t>
            </a:r>
            <a:r>
              <a:rPr lang="pt-BR" dirty="0" err="1" smtClean="0"/>
              <a:t>Protocol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  <a:p>
            <a:pPr marL="0" indent="0" algn="just">
              <a:buNone/>
            </a:pPr>
            <a:endParaRPr lang="pt-BR" sz="1800" dirty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08" r="7144"/>
          <a:stretch>
            <a:fillRect/>
          </a:stretch>
        </p:blipFill>
        <p:spPr bwMode="auto">
          <a:xfrm>
            <a:off x="899592" y="2132855"/>
            <a:ext cx="7272808" cy="4193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-6000"/>
                  </a:blip>
                  <a:srcRect t="28008" r="7144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4456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FTP – File </a:t>
            </a:r>
            <a:r>
              <a:rPr lang="pt-BR" dirty="0" err="1" smtClean="0"/>
              <a:t>Transport</a:t>
            </a:r>
            <a:r>
              <a:rPr lang="pt-BR" dirty="0" smtClean="0"/>
              <a:t> </a:t>
            </a:r>
            <a:r>
              <a:rPr lang="pt-BR" dirty="0" err="1" smtClean="0"/>
              <a:t>Protocol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1800" dirty="0" smtClean="0"/>
          </a:p>
          <a:p>
            <a:endParaRPr lang="pt-BR" sz="1800" dirty="0"/>
          </a:p>
          <a:p>
            <a:r>
              <a:rPr lang="pt-BR" dirty="0" smtClean="0"/>
              <a:t>Utiliza </a:t>
            </a:r>
            <a:r>
              <a:rPr lang="pt-BR" dirty="0"/>
              <a:t>o protocolo FTP sobre uma conexão TCP</a:t>
            </a:r>
          </a:p>
          <a:p>
            <a:endParaRPr lang="pt-BR" dirty="0"/>
          </a:p>
          <a:p>
            <a:r>
              <a:rPr lang="pt-BR" dirty="0"/>
              <a:t>Serviço transparente.</a:t>
            </a:r>
          </a:p>
          <a:p>
            <a:endParaRPr lang="pt-BR" dirty="0"/>
          </a:p>
          <a:p>
            <a:r>
              <a:rPr lang="pt-BR" dirty="0"/>
              <a:t>Transferência autenticada: Informações sobre o usuário</a:t>
            </a:r>
          </a:p>
          <a:p>
            <a:endParaRPr lang="pt-BR" sz="18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800" dirty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212692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FTP – File </a:t>
            </a:r>
            <a:r>
              <a:rPr lang="pt-BR" dirty="0" err="1" smtClean="0"/>
              <a:t>Transport</a:t>
            </a:r>
            <a:r>
              <a:rPr lang="pt-BR" dirty="0" smtClean="0"/>
              <a:t> </a:t>
            </a:r>
            <a:r>
              <a:rPr lang="pt-BR" dirty="0" err="1" smtClean="0"/>
              <a:t>Protocol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1800" dirty="0" smtClean="0"/>
          </a:p>
          <a:p>
            <a:endParaRPr lang="pt-BR" sz="1800" dirty="0"/>
          </a:p>
          <a:p>
            <a:r>
              <a:rPr lang="pt-BR" sz="1800" dirty="0"/>
              <a:t>Permite operações de visualização e alteração de estrutura de arquivos</a:t>
            </a:r>
          </a:p>
          <a:p>
            <a:endParaRPr lang="pt-BR" sz="1800" dirty="0"/>
          </a:p>
          <a:p>
            <a:r>
              <a:rPr lang="pt-BR" sz="1800" dirty="0"/>
              <a:t>A sessão é um resultado de uma operação de comandos entre o FTP cliente e o servidor.</a:t>
            </a:r>
          </a:p>
          <a:p>
            <a:endParaRPr lang="pt-BR" sz="1800" dirty="0"/>
          </a:p>
          <a:p>
            <a:r>
              <a:rPr lang="pt-BR" sz="1800" dirty="0"/>
              <a:t>Utiliza de um mecanismo adicional de segurança que é a criação de um segundo canal de comunicação.</a:t>
            </a:r>
          </a:p>
          <a:p>
            <a:endParaRPr lang="pt-BR" sz="1800" dirty="0"/>
          </a:p>
          <a:p>
            <a:r>
              <a:rPr lang="pt-BR" sz="1800" dirty="0"/>
              <a:t>Utiliza a porta 21 para troca de comandos (padrão). Porta 20 para transferência de dados</a:t>
            </a:r>
          </a:p>
          <a:p>
            <a:endParaRPr lang="pt-BR" sz="18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800" dirty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471731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0375" y="548680"/>
            <a:ext cx="8229600" cy="990600"/>
          </a:xfrm>
        </p:spPr>
        <p:txBody>
          <a:bodyPr>
            <a:normAutofit/>
          </a:bodyPr>
          <a:lstStyle/>
          <a:p>
            <a:r>
              <a:rPr lang="pt-BR" dirty="0" smtClean="0"/>
              <a:t>Servidor FTP – Conexão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0375" y="1946196"/>
            <a:ext cx="8229600" cy="4876800"/>
          </a:xfrm>
        </p:spPr>
        <p:txBody>
          <a:bodyPr>
            <a:normAutofit/>
          </a:bodyPr>
          <a:lstStyle/>
          <a:p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800" dirty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448550" y="5018802"/>
            <a:ext cx="1352550" cy="3683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9pPr>
          </a:lstStyle>
          <a:p>
            <a:pPr eaLnBrk="0" hangingPunct="0">
              <a:buClrTx/>
              <a:buFontTx/>
              <a:buNone/>
            </a:pPr>
            <a:r>
              <a:rPr lang="pt-BR" sz="1800">
                <a:latin typeface="Arial" charset="0"/>
              </a:rPr>
              <a:t>FTP Server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60375" y="4585415"/>
            <a:ext cx="9302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9pPr>
          </a:lstStyle>
          <a:p>
            <a:pPr eaLnBrk="0" hangingPunct="0">
              <a:buClrTx/>
              <a:buFontTx/>
              <a:buNone/>
            </a:pPr>
            <a:r>
              <a:rPr lang="pt-BR" sz="1800">
                <a:latin typeface="Arial" charset="0"/>
              </a:rPr>
              <a:t>Cliente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3802777"/>
            <a:ext cx="1525588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194765"/>
            <a:ext cx="1128713" cy="124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927475" y="3674190"/>
            <a:ext cx="1377598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pt-BR" dirty="0" smtClean="0"/>
              <a:t>Comando</a:t>
            </a:r>
            <a:endParaRPr lang="pt-BR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2868613" y="2847102"/>
            <a:ext cx="1587" cy="28670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5922963" y="2847102"/>
            <a:ext cx="1587" cy="28670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568450" y="3802777"/>
            <a:ext cx="12668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060575" y="3326527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" name="AutoShape 11"/>
          <p:cNvSpPr>
            <a:spLocks/>
          </p:cNvSpPr>
          <p:nvPr/>
        </p:nvSpPr>
        <p:spPr bwMode="auto">
          <a:xfrm>
            <a:off x="1225550" y="2599452"/>
            <a:ext cx="1350963" cy="457200"/>
          </a:xfrm>
          <a:prstGeom prst="borderCallout1">
            <a:avLst>
              <a:gd name="adj1" fmla="val 25000"/>
              <a:gd name="adj2" fmla="val 105639"/>
              <a:gd name="adj3" fmla="val 273264"/>
              <a:gd name="adj4" fmla="val 122681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Porta N</a:t>
            </a:r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2801938" y="3734515"/>
            <a:ext cx="158750" cy="173037"/>
          </a:xfrm>
          <a:prstGeom prst="ellipse">
            <a:avLst/>
          </a:prstGeom>
          <a:solidFill>
            <a:srgbClr val="FF505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5845175" y="4237752"/>
            <a:ext cx="157163" cy="173038"/>
          </a:xfrm>
          <a:prstGeom prst="ellipse">
            <a:avLst/>
          </a:prstGeom>
          <a:solidFill>
            <a:srgbClr val="FF505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2914650" y="3802777"/>
            <a:ext cx="2930525" cy="5222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6002338" y="4325065"/>
            <a:ext cx="13462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5837238" y="4574302"/>
            <a:ext cx="158750" cy="173038"/>
          </a:xfrm>
          <a:prstGeom prst="ellipse">
            <a:avLst/>
          </a:prstGeom>
          <a:solidFill>
            <a:srgbClr val="FF505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" name="AutoShape 17"/>
          <p:cNvSpPr>
            <a:spLocks/>
          </p:cNvSpPr>
          <p:nvPr/>
        </p:nvSpPr>
        <p:spPr bwMode="auto">
          <a:xfrm>
            <a:off x="6216650" y="5541090"/>
            <a:ext cx="1409700" cy="639762"/>
          </a:xfrm>
          <a:prstGeom prst="borderCallout1">
            <a:avLst>
              <a:gd name="adj1" fmla="val 17866"/>
              <a:gd name="adj2" fmla="val -5407"/>
              <a:gd name="adj3" fmla="val -135981"/>
              <a:gd name="adj4" fmla="val -18356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>
                <a:solidFill>
                  <a:srgbClr val="000000"/>
                </a:solidFill>
                <a:ea typeface="DejaVu Sans" charset="0"/>
                <a:cs typeface="DejaVu Sans" charset="0"/>
              </a:rPr>
              <a:t>Porta 20</a:t>
            </a:r>
          </a:p>
        </p:txBody>
      </p:sp>
      <p:sp>
        <p:nvSpPr>
          <p:cNvPr id="20" name="AutoShape 18"/>
          <p:cNvSpPr>
            <a:spLocks/>
          </p:cNvSpPr>
          <p:nvPr/>
        </p:nvSpPr>
        <p:spPr bwMode="auto">
          <a:xfrm>
            <a:off x="6403975" y="2586752"/>
            <a:ext cx="1350963" cy="695325"/>
          </a:xfrm>
          <a:prstGeom prst="borderCallout1">
            <a:avLst>
              <a:gd name="adj1" fmla="val 18750"/>
              <a:gd name="adj2" fmla="val -5861"/>
              <a:gd name="adj3" fmla="val 253125"/>
              <a:gd name="adj4" fmla="val -35287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>
                <a:solidFill>
                  <a:srgbClr val="000000"/>
                </a:solidFill>
                <a:ea typeface="DejaVu Sans" charset="0"/>
                <a:cs typeface="DejaVu Sans" charset="0"/>
              </a:rPr>
              <a:t>Porta 21</a:t>
            </a:r>
          </a:p>
        </p:txBody>
      </p:sp>
      <p:sp>
        <p:nvSpPr>
          <p:cNvPr id="21" name="AutoShape 19"/>
          <p:cNvSpPr>
            <a:spLocks/>
          </p:cNvSpPr>
          <p:nvPr/>
        </p:nvSpPr>
        <p:spPr bwMode="auto">
          <a:xfrm>
            <a:off x="1169988" y="5218827"/>
            <a:ext cx="1350962" cy="473075"/>
          </a:xfrm>
          <a:prstGeom prst="borderCallout1">
            <a:avLst>
              <a:gd name="adj1" fmla="val 24162"/>
              <a:gd name="adj2" fmla="val 105639"/>
              <a:gd name="adj3" fmla="val -229532"/>
              <a:gd name="adj4" fmla="val 125736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dirty="0">
                <a:solidFill>
                  <a:srgbClr val="000000"/>
                </a:solidFill>
                <a:ea typeface="DejaVu Sans" charset="0"/>
                <a:cs typeface="DejaVu Sans" charset="0"/>
              </a:rPr>
              <a:t>Porta N</a:t>
            </a:r>
            <a:r>
              <a:rPr lang="pt-BR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+ 1</a:t>
            </a:r>
            <a:endParaRPr lang="pt-BR" dirty="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1562100" y="4083765"/>
            <a:ext cx="126682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2795588" y="4015502"/>
            <a:ext cx="158750" cy="173038"/>
          </a:xfrm>
          <a:prstGeom prst="ellipse">
            <a:avLst/>
          </a:prstGeom>
          <a:solidFill>
            <a:srgbClr val="FF505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5975350" y="4656852"/>
            <a:ext cx="1346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2943225" y="4123452"/>
            <a:ext cx="2930525" cy="5222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4184911" y="3679530"/>
            <a:ext cx="838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3979878" y="4985753"/>
            <a:ext cx="968833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pt-BR" dirty="0" smtClean="0"/>
              <a:t>Dados</a:t>
            </a:r>
            <a:endParaRPr lang="pt-BR" dirty="0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 flipH="1" flipV="1">
            <a:off x="4079875" y="4756576"/>
            <a:ext cx="756964" cy="31461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9" name="Texto explicativo em elipse 28"/>
          <p:cNvSpPr/>
          <p:nvPr/>
        </p:nvSpPr>
        <p:spPr>
          <a:xfrm>
            <a:off x="1697230" y="1898968"/>
            <a:ext cx="1758565" cy="661392"/>
          </a:xfrm>
          <a:prstGeom prst="wedgeEllipseCallou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Porta efêmera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806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FTP – File </a:t>
            </a:r>
            <a:r>
              <a:rPr lang="pt-BR" dirty="0" err="1" smtClean="0"/>
              <a:t>Transport</a:t>
            </a:r>
            <a:r>
              <a:rPr lang="pt-BR" dirty="0" smtClean="0"/>
              <a:t> </a:t>
            </a:r>
            <a:r>
              <a:rPr lang="pt-BR" dirty="0" err="1" smtClean="0"/>
              <a:t>Protocol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Passivo x Ativo</a:t>
            </a:r>
          </a:p>
          <a:p>
            <a:pPr marL="0" indent="0">
              <a:buNone/>
            </a:pPr>
            <a:endParaRPr lang="pt-BR" sz="1800" dirty="0"/>
          </a:p>
          <a:p>
            <a:r>
              <a:rPr lang="pt-BR" dirty="0"/>
              <a:t>Conexão ativa</a:t>
            </a:r>
          </a:p>
          <a:p>
            <a:pPr lvl="1"/>
            <a:r>
              <a:rPr lang="pt-BR" dirty="0"/>
              <a:t>Cliente Informa PORT N + 1 para server</a:t>
            </a:r>
          </a:p>
          <a:p>
            <a:pPr lvl="1"/>
            <a:r>
              <a:rPr lang="pt-BR" dirty="0"/>
              <a:t>Cliente escuta na porta N + 1</a:t>
            </a:r>
          </a:p>
          <a:p>
            <a:pPr lvl="1"/>
            <a:r>
              <a:rPr lang="pt-BR" dirty="0"/>
              <a:t>Servidor conecta na porta ( porta 20 </a:t>
            </a:r>
            <a:r>
              <a:rPr lang="pt-BR" dirty="0">
                <a:sym typeface="Wingdings" pitchFamily="2" charset="2"/>
              </a:rPr>
              <a:t> porta N +1)</a:t>
            </a:r>
          </a:p>
          <a:p>
            <a:pPr lvl="1"/>
            <a:endParaRPr lang="pt-BR" dirty="0">
              <a:sym typeface="Wingdings" pitchFamily="2" charset="2"/>
            </a:endParaRPr>
          </a:p>
          <a:p>
            <a:r>
              <a:rPr lang="pt-BR" dirty="0">
                <a:sym typeface="Wingdings" pitchFamily="2" charset="2"/>
              </a:rPr>
              <a:t>Problema: Firewall pode </a:t>
            </a:r>
            <a:r>
              <a:rPr lang="pt-BR" dirty="0" err="1">
                <a:sym typeface="Wingdings" pitchFamily="2" charset="2"/>
              </a:rPr>
              <a:t>droppar</a:t>
            </a:r>
            <a:r>
              <a:rPr lang="pt-BR" dirty="0">
                <a:sym typeface="Wingdings" pitchFamily="2" charset="2"/>
              </a:rPr>
              <a:t> conexão achando que é uma conexão não solicitada</a:t>
            </a:r>
          </a:p>
          <a:p>
            <a:pPr lvl="1"/>
            <a:r>
              <a:rPr lang="pt-BR" dirty="0">
                <a:sym typeface="Wingdings" pitchFamily="2" charset="2"/>
              </a:rPr>
              <a:t>Solução: conexão passiva</a:t>
            </a:r>
            <a:endParaRPr lang="pt-BR" dirty="0"/>
          </a:p>
          <a:p>
            <a:pPr marL="0" indent="0">
              <a:buNone/>
            </a:pPr>
            <a:endParaRPr lang="pt-BR" sz="18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800" dirty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471440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FTP – File </a:t>
            </a:r>
            <a:r>
              <a:rPr lang="pt-BR" dirty="0" err="1" smtClean="0"/>
              <a:t>Transport</a:t>
            </a:r>
            <a:r>
              <a:rPr lang="pt-BR" dirty="0" smtClean="0"/>
              <a:t> </a:t>
            </a:r>
            <a:r>
              <a:rPr lang="pt-BR" dirty="0" err="1" smtClean="0"/>
              <a:t>Protocol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Passivo x Ativo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Conexão </a:t>
            </a:r>
            <a:r>
              <a:rPr lang="pt-BR" dirty="0"/>
              <a:t>passiva</a:t>
            </a:r>
          </a:p>
          <a:p>
            <a:pPr lvl="1"/>
            <a:r>
              <a:rPr lang="pt-BR" dirty="0"/>
              <a:t>Cliente usa PASV ao invés de PORT</a:t>
            </a:r>
          </a:p>
          <a:p>
            <a:pPr lvl="1"/>
            <a:r>
              <a:rPr lang="pt-BR" dirty="0"/>
              <a:t>Servidor abre uma porta efêmera local X</a:t>
            </a:r>
          </a:p>
          <a:p>
            <a:pPr lvl="1"/>
            <a:r>
              <a:rPr lang="pt-BR" dirty="0"/>
              <a:t>Servidor informava cliente PORT X</a:t>
            </a:r>
          </a:p>
          <a:p>
            <a:pPr lvl="1"/>
            <a:r>
              <a:rPr lang="pt-BR" dirty="0"/>
              <a:t>Cliente conecta no server na porta X para transferência de dados</a:t>
            </a:r>
          </a:p>
          <a:p>
            <a:pPr lvl="1"/>
            <a:endParaRPr lang="pt-BR" dirty="0"/>
          </a:p>
          <a:p>
            <a:r>
              <a:rPr lang="pt-BR" dirty="0"/>
              <a:t>Problema de firewall resolvido!</a:t>
            </a:r>
          </a:p>
          <a:p>
            <a:pPr lvl="1"/>
            <a:endParaRPr lang="pt-BR" dirty="0">
              <a:sym typeface="Wingdings" pitchFamily="2" charset="2"/>
            </a:endParaRPr>
          </a:p>
          <a:p>
            <a:pPr marL="0" indent="0">
              <a:buNone/>
            </a:pPr>
            <a:endParaRPr lang="pt-BR" sz="18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800" dirty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480982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Servidor FTP – File </a:t>
            </a:r>
            <a:r>
              <a:rPr lang="pt-BR" dirty="0" err="1" smtClean="0"/>
              <a:t>Transport</a:t>
            </a:r>
            <a:r>
              <a:rPr lang="pt-BR" dirty="0" smtClean="0"/>
              <a:t> </a:t>
            </a:r>
            <a:r>
              <a:rPr lang="pt-BR" dirty="0" err="1" smtClean="0"/>
              <a:t>Protocol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Passivo x Ativo</a:t>
            </a:r>
          </a:p>
          <a:p>
            <a:pPr marL="0" indent="0">
              <a:buNone/>
            </a:pPr>
            <a:endParaRPr lang="pt-BR" sz="1800" dirty="0"/>
          </a:p>
          <a:p>
            <a:r>
              <a:rPr lang="pt-BR" dirty="0"/>
              <a:t>Conexão ativa</a:t>
            </a:r>
          </a:p>
          <a:p>
            <a:pPr lvl="1"/>
            <a:r>
              <a:rPr lang="pt-BR" dirty="0"/>
              <a:t>Cliente Informa PORT N + 1 para server</a:t>
            </a:r>
          </a:p>
          <a:p>
            <a:pPr lvl="1"/>
            <a:r>
              <a:rPr lang="pt-BR" dirty="0"/>
              <a:t>Cliente escuta na porta N + 1</a:t>
            </a:r>
          </a:p>
          <a:p>
            <a:pPr lvl="1"/>
            <a:r>
              <a:rPr lang="pt-BR" dirty="0"/>
              <a:t>Servidor conecta na porta ( porta 20 </a:t>
            </a:r>
            <a:r>
              <a:rPr lang="pt-BR" dirty="0">
                <a:sym typeface="Wingdings" pitchFamily="2" charset="2"/>
              </a:rPr>
              <a:t> porta N +1)</a:t>
            </a:r>
          </a:p>
          <a:p>
            <a:pPr lvl="1"/>
            <a:endParaRPr lang="pt-BR" dirty="0">
              <a:sym typeface="Wingdings" pitchFamily="2" charset="2"/>
            </a:endParaRPr>
          </a:p>
          <a:p>
            <a:r>
              <a:rPr lang="pt-BR" dirty="0">
                <a:sym typeface="Wingdings" pitchFamily="2" charset="2"/>
              </a:rPr>
              <a:t>Problema: Firewall pode </a:t>
            </a:r>
            <a:r>
              <a:rPr lang="pt-BR" dirty="0" err="1">
                <a:sym typeface="Wingdings" pitchFamily="2" charset="2"/>
              </a:rPr>
              <a:t>droppar</a:t>
            </a:r>
            <a:r>
              <a:rPr lang="pt-BR" dirty="0">
                <a:sym typeface="Wingdings" pitchFamily="2" charset="2"/>
              </a:rPr>
              <a:t> conexão achando que é uma conexão não solicitada</a:t>
            </a:r>
          </a:p>
          <a:p>
            <a:pPr lvl="1"/>
            <a:r>
              <a:rPr lang="pt-BR" dirty="0">
                <a:sym typeface="Wingdings" pitchFamily="2" charset="2"/>
              </a:rPr>
              <a:t>Solução: conexão passiva</a:t>
            </a:r>
            <a:endParaRPr lang="pt-BR" dirty="0"/>
          </a:p>
          <a:p>
            <a:pPr marL="0" indent="0">
              <a:buNone/>
            </a:pPr>
            <a:endParaRPr lang="pt-BR" sz="18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800" dirty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0791468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1997</TotalTime>
  <Words>755</Words>
  <Application>Microsoft Office PowerPoint</Application>
  <PresentationFormat>Apresentação na tela (4:3)</PresentationFormat>
  <Paragraphs>237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Brilho</vt:lpstr>
      <vt:lpstr>Administração e serviços de redes</vt:lpstr>
      <vt:lpstr>Servidor FTP – File Transport Protocol</vt:lpstr>
      <vt:lpstr>Servidor FTP – File Transport Protocol</vt:lpstr>
      <vt:lpstr>Servidor FTP – File Transport Protocol</vt:lpstr>
      <vt:lpstr>Servidor FTP – File Transport Protocol</vt:lpstr>
      <vt:lpstr>Servidor FTP – Conexão de dados</vt:lpstr>
      <vt:lpstr>Servidor FTP – File Transport Protocol</vt:lpstr>
      <vt:lpstr>Servidor FTP – File Transport Protocol</vt:lpstr>
      <vt:lpstr>Servidor FTP – File Transport Protocol</vt:lpstr>
      <vt:lpstr>Servidor FTP – File Transport Protocol</vt:lpstr>
      <vt:lpstr>Servidor FTP – File Transport Protocol</vt:lpstr>
      <vt:lpstr>Servidor FTP – File Transport Protocol</vt:lpstr>
      <vt:lpstr>Servidor FTP – File Transport Protocol</vt:lpstr>
      <vt:lpstr>Servidor FTP – File Transport Protocol</vt:lpstr>
      <vt:lpstr>Servidor FTP – File Transport Protocol</vt:lpstr>
      <vt:lpstr>Servidor FTP – File Transport Protocol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eomoraes</dc:creator>
  <cp:lastModifiedBy>DIOVANI DOS SANTOS MILHORIM</cp:lastModifiedBy>
  <cp:revision>43</cp:revision>
  <dcterms:created xsi:type="dcterms:W3CDTF">2013-10-08T19:43:32Z</dcterms:created>
  <dcterms:modified xsi:type="dcterms:W3CDTF">2017-03-27T13:12:46Z</dcterms:modified>
</cp:coreProperties>
</file>