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6400800" cy="1752600"/>
          </a:xfrm>
        </p:spPr>
        <p:txBody>
          <a:bodyPr/>
          <a:lstStyle/>
          <a:p>
            <a:r>
              <a:rPr lang="pt-BR" dirty="0" smtClean="0"/>
              <a:t>Aula 05: </a:t>
            </a:r>
            <a:r>
              <a:rPr lang="pt-BR" dirty="0" smtClean="0"/>
              <a:t>Servidor DNS</a:t>
            </a:r>
            <a:endParaRPr lang="pt-BR" dirty="0" smtClean="0"/>
          </a:p>
          <a:p>
            <a:endParaRPr lang="pt-BR" sz="2000" dirty="0" smtClean="0"/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Servidores</a:t>
            </a:r>
          </a:p>
          <a:p>
            <a:pPr algn="just">
              <a:buClr>
                <a:schemeClr val="tx1"/>
              </a:buClr>
              <a:buSzPct val="75000"/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altLang="pt-BR" dirty="0" err="1"/>
              <a:t>Primary</a:t>
            </a:r>
            <a:r>
              <a:rPr lang="pt-BR" altLang="pt-BR" dirty="0"/>
              <a:t> Server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Autoritário (</a:t>
            </a:r>
            <a:r>
              <a:rPr lang="pt-BR" altLang="pt-BR" dirty="0" err="1"/>
              <a:t>Authoritative</a:t>
            </a:r>
            <a:r>
              <a:rPr lang="pt-BR" altLang="pt-BR" dirty="0"/>
              <a:t>)</a:t>
            </a:r>
          </a:p>
          <a:p>
            <a:pPr>
              <a:lnSpc>
                <a:spcPct val="90000"/>
              </a:lnSpc>
            </a:pPr>
            <a:r>
              <a:rPr lang="pt-BR" altLang="pt-BR" dirty="0" err="1"/>
              <a:t>Secondary</a:t>
            </a:r>
            <a:r>
              <a:rPr lang="pt-BR" altLang="pt-BR" dirty="0"/>
              <a:t> Server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Não Autoritário (</a:t>
            </a:r>
            <a:r>
              <a:rPr lang="pt-BR" altLang="pt-BR" dirty="0" err="1"/>
              <a:t>Nonauthoritative</a:t>
            </a:r>
            <a:r>
              <a:rPr lang="pt-BR" altLang="pt-BR" dirty="0"/>
              <a:t>)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Cache Server</a:t>
            </a:r>
          </a:p>
          <a:p>
            <a:pPr lvl="1">
              <a:lnSpc>
                <a:spcPct val="90000"/>
              </a:lnSpc>
            </a:pPr>
            <a:r>
              <a:rPr lang="pt-BR" altLang="pt-BR" i="1" dirty="0"/>
              <a:t>Name </a:t>
            </a:r>
            <a:r>
              <a:rPr lang="pt-BR" altLang="pt-BR" i="1" dirty="0" err="1"/>
              <a:t>caching</a:t>
            </a:r>
            <a:endParaRPr lang="pt-BR" altLang="pt-BR" i="1" dirty="0"/>
          </a:p>
          <a:p>
            <a:pPr lvl="2">
              <a:lnSpc>
                <a:spcPct val="90000"/>
              </a:lnSpc>
            </a:pPr>
            <a:r>
              <a:rPr lang="pt-BR" altLang="pt-BR" dirty="0"/>
              <a:t>Mantém nomes recentemente resolvidos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Redução de tráfego (custo para rede)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Problemas? </a:t>
            </a:r>
            <a:r>
              <a:rPr lang="pt-BR" altLang="pt-BR" dirty="0" err="1" smtClean="0"/>
              <a:t>Freguência</a:t>
            </a:r>
            <a:r>
              <a:rPr lang="pt-BR" altLang="pt-BR" dirty="0" smtClean="0"/>
              <a:t> das atualizações.</a:t>
            </a:r>
            <a:endParaRPr lang="en-US" altLang="pt-BR" dirty="0"/>
          </a:p>
          <a:p>
            <a:pPr algn="just">
              <a:buClr>
                <a:schemeClr val="tx1"/>
              </a:buClr>
              <a:buSzPct val="75000"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1023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DNS cache:</a:t>
            </a:r>
          </a:p>
          <a:p>
            <a:pPr algn="just">
              <a:buClr>
                <a:schemeClr val="tx1"/>
              </a:buClr>
              <a:buSzPct val="75000"/>
            </a:pPr>
            <a:endParaRPr lang="pt-BR" sz="2000" dirty="0"/>
          </a:p>
          <a:p>
            <a:r>
              <a:rPr lang="pt-BR" altLang="pt-BR" dirty="0"/>
              <a:t>Informações em cache são marcadas como </a:t>
            </a:r>
            <a:r>
              <a:rPr lang="pt-BR" altLang="pt-BR" i="1" dirty="0" err="1" smtClean="0"/>
              <a:t>nonauthoritatives</a:t>
            </a:r>
            <a:endParaRPr lang="pt-BR" altLang="pt-BR" i="1" dirty="0" smtClean="0"/>
          </a:p>
          <a:p>
            <a:endParaRPr lang="pt-BR" altLang="pt-BR" i="1" dirty="0"/>
          </a:p>
          <a:p>
            <a:r>
              <a:rPr lang="pt-BR" altLang="pt-BR" dirty="0" smtClean="0"/>
              <a:t>Frequência </a:t>
            </a:r>
            <a:r>
              <a:rPr lang="pt-BR" altLang="pt-BR" dirty="0"/>
              <a:t>de alterações de nomes é </a:t>
            </a:r>
            <a:r>
              <a:rPr lang="pt-BR" altLang="pt-BR" dirty="0" smtClean="0"/>
              <a:t>baixa</a:t>
            </a:r>
          </a:p>
          <a:p>
            <a:endParaRPr lang="pt-BR" altLang="pt-BR" dirty="0"/>
          </a:p>
          <a:p>
            <a:r>
              <a:rPr lang="pt-BR" altLang="pt-BR" dirty="0"/>
              <a:t>Atualizações periódicas</a:t>
            </a:r>
          </a:p>
          <a:p>
            <a:pPr lvl="1"/>
            <a:r>
              <a:rPr lang="pt-BR" altLang="pt-BR" dirty="0"/>
              <a:t>Tempo de permanência de uma informação na cache é determinada pelo TTL atribuído pelo servidor primário</a:t>
            </a:r>
          </a:p>
          <a:p>
            <a:pPr lvl="1"/>
            <a:r>
              <a:rPr lang="pt-BR" altLang="pt-BR" dirty="0"/>
              <a:t>Servidor descarta informações velhas</a:t>
            </a:r>
          </a:p>
          <a:p>
            <a:pPr lvl="1"/>
            <a:r>
              <a:rPr lang="pt-BR" altLang="pt-BR" dirty="0"/>
              <a:t>Busca no servidor Primário informações </a:t>
            </a:r>
            <a:r>
              <a:rPr lang="pt-BR" altLang="pt-BR" dirty="0" smtClean="0"/>
              <a:t>novas</a:t>
            </a:r>
          </a:p>
          <a:p>
            <a:pPr lvl="2"/>
            <a:r>
              <a:rPr lang="pt-BR" altLang="pt-BR" dirty="0" smtClean="0"/>
              <a:t>Tempo alto x tempo baixo (vantagens e desvantagens)</a:t>
            </a:r>
            <a:endParaRPr lang="pt-BR" altLang="pt-BR" dirty="0"/>
          </a:p>
          <a:p>
            <a:pPr algn="just">
              <a:buClr>
                <a:schemeClr val="tx1"/>
              </a:buClr>
              <a:buSzPct val="75000"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4315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DNS reverso:</a:t>
            </a:r>
          </a:p>
          <a:p>
            <a:pPr algn="just">
              <a:buClr>
                <a:schemeClr val="tx1"/>
              </a:buClr>
              <a:buSzPct val="75000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Realiza o caminho inverso do DNS descobrindo nomes a partir de endereços IP.</a:t>
            </a:r>
          </a:p>
          <a:p>
            <a:pPr algn="just">
              <a:buClr>
                <a:schemeClr val="tx1"/>
              </a:buClr>
              <a:buSzPct val="75000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É uma forma de se certificar que um determinado IP realmente aponta para um  </a:t>
            </a:r>
            <a:r>
              <a:rPr lang="pt-BR" sz="2000" dirty="0" err="1" smtClean="0"/>
              <a:t>um</a:t>
            </a:r>
            <a:r>
              <a:rPr lang="pt-BR" sz="2000" dirty="0" smtClean="0"/>
              <a:t> determinado nome.</a:t>
            </a: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61180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>
              <a:defRPr/>
            </a:pPr>
            <a:r>
              <a:rPr lang="pt-BR" sz="2000" dirty="0" smtClean="0"/>
              <a:t>Curiosidades:</a:t>
            </a:r>
          </a:p>
          <a:p>
            <a:pPr>
              <a:defRPr/>
            </a:pPr>
            <a:endParaRPr lang="pt-BR" sz="2000" dirty="0" smtClean="0"/>
          </a:p>
          <a:p>
            <a:pPr>
              <a:defRPr/>
            </a:pPr>
            <a:r>
              <a:rPr lang="pt-BR" sz="2000" dirty="0" smtClean="0"/>
              <a:t>Existem </a:t>
            </a:r>
            <a:r>
              <a:rPr lang="pt-BR" sz="2000" dirty="0"/>
              <a:t>13 servidores DNS raiz no mundo todo e sem eles a Internet não funcionaria. Destes, dez estão localizados nos Estados Unidos da América, um na Ásia e dois na Europa. Para Aumentar a base instalada destes servidores, foram criadas réplicas localizadas por todo o mundo, inclusive no Brasil desde 2003</a:t>
            </a:r>
            <a:r>
              <a:rPr lang="pt-BR" sz="2000" dirty="0" smtClean="0"/>
              <a:t>.</a:t>
            </a:r>
          </a:p>
          <a:p>
            <a:pPr>
              <a:defRPr/>
            </a:pPr>
            <a:endParaRPr lang="pt-BR" sz="2000" dirty="0"/>
          </a:p>
          <a:p>
            <a:pPr>
              <a:defRPr/>
            </a:pPr>
            <a:r>
              <a:rPr lang="pt-BR" sz="2000" dirty="0"/>
              <a:t>O servidor DNS secundário é uma espécie de cópia de segurança do servidor DNS primário. Quando não é possível encontrar um domínio através do servidor primário o sistema tenta resolver o nome através do servidor secundário.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3159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200" dirty="0"/>
              <a:t>Em ambientes Linux, é muito comum o uso do servidor DNS BIND </a:t>
            </a:r>
            <a:endParaRPr lang="pt-BR" sz="2200" dirty="0" smtClean="0"/>
          </a:p>
          <a:p>
            <a:pPr algn="just"/>
            <a:endParaRPr lang="pt-BR" sz="2000" dirty="0"/>
          </a:p>
          <a:p>
            <a:pPr algn="just"/>
            <a:r>
              <a:rPr lang="pt-BR" sz="2200" dirty="0" smtClean="0"/>
              <a:t>A </a:t>
            </a:r>
            <a:r>
              <a:rPr lang="pt-BR" sz="2200" dirty="0"/>
              <a:t>configuração é feita por </a:t>
            </a:r>
            <a:r>
              <a:rPr lang="pt-BR" sz="2200" dirty="0" smtClean="0"/>
              <a:t>zonas</a:t>
            </a:r>
          </a:p>
          <a:p>
            <a:pPr lvl="1" algn="just"/>
            <a:r>
              <a:rPr lang="pt-BR" sz="1700" dirty="0" smtClean="0"/>
              <a:t>Diretas</a:t>
            </a:r>
          </a:p>
          <a:p>
            <a:pPr lvl="1" algn="just"/>
            <a:r>
              <a:rPr lang="pt-BR" sz="1700" dirty="0" smtClean="0"/>
              <a:t>Reversas</a:t>
            </a:r>
          </a:p>
          <a:p>
            <a:pPr lvl="1" algn="just"/>
            <a:endParaRPr lang="pt-BR" sz="1600" dirty="0" smtClean="0"/>
          </a:p>
          <a:p>
            <a:pPr algn="just"/>
            <a:r>
              <a:rPr lang="pt-BR" sz="2200" dirty="0" smtClean="0"/>
              <a:t>Cada </a:t>
            </a:r>
            <a:r>
              <a:rPr lang="pt-BR" sz="2200" dirty="0"/>
              <a:t>zona contém seus registros de recursos (RR</a:t>
            </a:r>
            <a:r>
              <a:rPr lang="pt-BR" sz="2200" dirty="0" smtClean="0"/>
              <a:t>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sz="2200" dirty="0"/>
              <a:t>Existem diversos tipos de </a:t>
            </a:r>
            <a:r>
              <a:rPr lang="pt-BR" sz="2200" dirty="0" err="1"/>
              <a:t>RRs</a:t>
            </a:r>
            <a:r>
              <a:rPr lang="pt-BR" sz="2200" dirty="0"/>
              <a:t> </a:t>
            </a:r>
            <a:endParaRPr lang="pt-BR" sz="2200" dirty="0" smtClean="0"/>
          </a:p>
          <a:p>
            <a:pPr lvl="1" algn="just"/>
            <a:r>
              <a:rPr lang="pt-BR" altLang="pt-BR" sz="1700" dirty="0"/>
              <a:t>SOA, A, NS, CNAME, PTR, HINFO, MX, </a:t>
            </a:r>
            <a:r>
              <a:rPr lang="pt-BR" altLang="pt-BR" sz="1700" dirty="0" smtClean="0"/>
              <a:t>AXFR</a:t>
            </a:r>
          </a:p>
          <a:p>
            <a:pPr lvl="1" algn="just"/>
            <a:endParaRPr lang="pt-BR" dirty="0"/>
          </a:p>
          <a:p>
            <a:pPr algn="just"/>
            <a:r>
              <a:rPr lang="pt-BR" sz="2200" dirty="0" smtClean="0"/>
              <a:t>O </a:t>
            </a:r>
            <a:r>
              <a:rPr lang="pt-BR" sz="2200" dirty="0"/>
              <a:t>serviço DNS deve estar disponível na porta 53 (TCP e UDP) </a:t>
            </a:r>
            <a:endParaRPr lang="pt-BR" sz="22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68553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200" dirty="0"/>
              <a:t>Em ambientes Linux, é muito comum o uso do servidor DNS BIND </a:t>
            </a:r>
            <a:endParaRPr lang="pt-BR" sz="2200" dirty="0" smtClean="0"/>
          </a:p>
          <a:p>
            <a:pPr algn="just"/>
            <a:endParaRPr lang="pt-BR" sz="2000" dirty="0"/>
          </a:p>
          <a:p>
            <a:pPr algn="just"/>
            <a:r>
              <a:rPr lang="pt-BR" sz="2200" dirty="0" smtClean="0"/>
              <a:t>A </a:t>
            </a:r>
            <a:r>
              <a:rPr lang="pt-BR" sz="2200" dirty="0"/>
              <a:t>configuração é feita por </a:t>
            </a:r>
            <a:r>
              <a:rPr lang="pt-BR" sz="2200" dirty="0" smtClean="0"/>
              <a:t>zonas</a:t>
            </a:r>
          </a:p>
          <a:p>
            <a:pPr lvl="1" algn="just"/>
            <a:r>
              <a:rPr lang="pt-BR" sz="1700" dirty="0" smtClean="0"/>
              <a:t>Diretas</a:t>
            </a:r>
          </a:p>
          <a:p>
            <a:pPr lvl="1" algn="just"/>
            <a:r>
              <a:rPr lang="pt-BR" sz="1700" dirty="0" smtClean="0"/>
              <a:t>Reversas</a:t>
            </a:r>
          </a:p>
          <a:p>
            <a:pPr lvl="1" algn="just"/>
            <a:endParaRPr lang="pt-BR" sz="1600" dirty="0" smtClean="0"/>
          </a:p>
          <a:p>
            <a:pPr algn="just"/>
            <a:r>
              <a:rPr lang="pt-BR" sz="2200" dirty="0" smtClean="0"/>
              <a:t>Cada </a:t>
            </a:r>
            <a:r>
              <a:rPr lang="pt-BR" sz="2200" dirty="0"/>
              <a:t>zona contém seus registros de recursos (RR</a:t>
            </a:r>
            <a:r>
              <a:rPr lang="pt-BR" sz="2200" dirty="0" smtClean="0"/>
              <a:t>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sz="2200" dirty="0"/>
              <a:t>Existem diversos tipos de </a:t>
            </a:r>
            <a:r>
              <a:rPr lang="pt-BR" sz="2200" dirty="0" err="1"/>
              <a:t>RRs</a:t>
            </a:r>
            <a:r>
              <a:rPr lang="pt-BR" sz="2200" dirty="0"/>
              <a:t> </a:t>
            </a:r>
            <a:endParaRPr lang="pt-BR" sz="2200" dirty="0" smtClean="0"/>
          </a:p>
          <a:p>
            <a:pPr lvl="1" algn="just"/>
            <a:r>
              <a:rPr lang="pt-BR" altLang="pt-BR" sz="1700" dirty="0"/>
              <a:t>SOA, A, NS, CNAME, PTR, HINFO, MX, </a:t>
            </a:r>
            <a:r>
              <a:rPr lang="pt-BR" altLang="pt-BR" sz="1700" dirty="0" smtClean="0"/>
              <a:t>AXFR</a:t>
            </a:r>
          </a:p>
          <a:p>
            <a:pPr lvl="1" algn="just"/>
            <a:endParaRPr lang="pt-BR" dirty="0"/>
          </a:p>
          <a:p>
            <a:pPr algn="just"/>
            <a:r>
              <a:rPr lang="pt-BR" sz="2200" dirty="0" smtClean="0"/>
              <a:t>O </a:t>
            </a:r>
            <a:r>
              <a:rPr lang="pt-BR" sz="2200" dirty="0"/>
              <a:t>serviço DNS deve estar disponível na porta 53 (TCP e UDP) </a:t>
            </a:r>
            <a:endParaRPr lang="pt-BR" sz="22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641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Em servidores Linux/Debian podemos instalar o servidor via </a:t>
            </a:r>
            <a:r>
              <a:rPr lang="pt-BR" sz="2000" dirty="0" err="1" smtClean="0"/>
              <a:t>apt-get</a:t>
            </a:r>
            <a:r>
              <a:rPr lang="pt-BR" sz="2000" dirty="0" smtClean="0"/>
              <a:t>:</a:t>
            </a:r>
          </a:p>
          <a:p>
            <a:pPr algn="just"/>
            <a:endParaRPr lang="pt-BR" sz="1400" dirty="0"/>
          </a:p>
          <a:p>
            <a:pPr algn="just"/>
            <a:endParaRPr lang="pt-BR" sz="1400" dirty="0"/>
          </a:p>
          <a:p>
            <a:pPr marL="274320" lvl="1" indent="0" algn="just">
              <a:buNone/>
            </a:pPr>
            <a:r>
              <a:rPr lang="pt-BR" dirty="0" smtClean="0"/>
              <a:t>		</a:t>
            </a:r>
          </a:p>
          <a:p>
            <a:pPr marL="274320" lvl="1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	# </a:t>
            </a:r>
            <a:r>
              <a:rPr lang="pt-BR" dirty="0" err="1" smtClean="0"/>
              <a:t>apt-get</a:t>
            </a:r>
            <a:r>
              <a:rPr lang="pt-BR" dirty="0" smtClean="0"/>
              <a:t> </a:t>
            </a:r>
            <a:r>
              <a:rPr lang="pt-BR" dirty="0" err="1" smtClean="0"/>
              <a:t>install</a:t>
            </a:r>
            <a:r>
              <a:rPr lang="pt-BR" dirty="0" smtClean="0"/>
              <a:t> bind9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23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Os arquivos de configuração estão em /</a:t>
            </a:r>
            <a:r>
              <a:rPr lang="pt-BR" sz="2000" dirty="0" err="1" smtClean="0"/>
              <a:t>etc</a:t>
            </a:r>
            <a:r>
              <a:rPr lang="pt-BR" sz="2000" dirty="0" smtClean="0"/>
              <a:t>/</a:t>
            </a:r>
            <a:r>
              <a:rPr lang="pt-BR" sz="2000" dirty="0" err="1" smtClean="0"/>
              <a:t>bind</a:t>
            </a:r>
            <a:endParaRPr lang="pt-BR" sz="2000" dirty="0" smtClean="0"/>
          </a:p>
          <a:p>
            <a:pPr lvl="1" algn="just"/>
            <a:r>
              <a:rPr lang="pt-BR" sz="1800" dirty="0" smtClean="0"/>
              <a:t>O arquivo </a:t>
            </a:r>
            <a:r>
              <a:rPr lang="pt-BR" sz="1800" dirty="0" err="1" smtClean="0"/>
              <a:t>named.conf</a:t>
            </a:r>
            <a:r>
              <a:rPr lang="pt-BR" sz="1800" dirty="0" smtClean="0"/>
              <a:t> é o principal arquivo de configuração. Anteriormente todas as configurações eram realizadas neste arquivo. </a:t>
            </a:r>
          </a:p>
          <a:p>
            <a:pPr lvl="1" algn="just"/>
            <a:r>
              <a:rPr lang="pt-BR" sz="1800" dirty="0"/>
              <a:t>Atualmente esse arquivo possui apenas apontamentos para outros arquivos de configuração</a:t>
            </a:r>
            <a:r>
              <a:rPr lang="pt-BR" sz="1800" dirty="0" smtClean="0"/>
              <a:t>:</a:t>
            </a:r>
          </a:p>
          <a:p>
            <a:pPr marL="274320" lvl="1" indent="0" algn="just">
              <a:buNone/>
            </a:pPr>
            <a:endParaRPr lang="pt-BR" sz="1800" dirty="0"/>
          </a:p>
          <a:p>
            <a:pPr marL="274320" lvl="1" indent="0" algn="just">
              <a:buNone/>
            </a:pPr>
            <a:r>
              <a:rPr lang="pt-BR" sz="1800" dirty="0" smtClean="0"/>
              <a:t>		include </a:t>
            </a:r>
            <a:r>
              <a:rPr lang="pt-BR" sz="1800" dirty="0"/>
              <a:t>"/</a:t>
            </a:r>
            <a:r>
              <a:rPr lang="pt-BR" sz="1800" dirty="0" err="1"/>
              <a:t>etc</a:t>
            </a:r>
            <a:r>
              <a:rPr lang="pt-BR" sz="1800" dirty="0"/>
              <a:t>/</a:t>
            </a:r>
            <a:r>
              <a:rPr lang="pt-BR" sz="1800" dirty="0" err="1"/>
              <a:t>bind</a:t>
            </a:r>
            <a:r>
              <a:rPr lang="pt-BR" sz="1800" dirty="0"/>
              <a:t>/</a:t>
            </a:r>
            <a:r>
              <a:rPr lang="pt-BR" sz="1800" dirty="0" err="1"/>
              <a:t>named.conf.options</a:t>
            </a:r>
            <a:r>
              <a:rPr lang="pt-BR" sz="1800" dirty="0"/>
              <a:t>";</a:t>
            </a:r>
          </a:p>
          <a:p>
            <a:pPr marL="274320" lvl="1" indent="0" algn="just">
              <a:buNone/>
            </a:pPr>
            <a:r>
              <a:rPr lang="pt-BR" sz="1800" dirty="0"/>
              <a:t> </a:t>
            </a:r>
            <a:r>
              <a:rPr lang="pt-BR" sz="1800" dirty="0" smtClean="0"/>
              <a:t>		include </a:t>
            </a:r>
            <a:r>
              <a:rPr lang="pt-BR" sz="1800" dirty="0"/>
              <a:t>"/</a:t>
            </a:r>
            <a:r>
              <a:rPr lang="pt-BR" sz="1800" dirty="0" err="1"/>
              <a:t>etc</a:t>
            </a:r>
            <a:r>
              <a:rPr lang="pt-BR" sz="1800" dirty="0"/>
              <a:t>/</a:t>
            </a:r>
            <a:r>
              <a:rPr lang="pt-BR" sz="1800" dirty="0" err="1"/>
              <a:t>bind</a:t>
            </a:r>
            <a:r>
              <a:rPr lang="pt-BR" sz="1800" dirty="0"/>
              <a:t>/</a:t>
            </a:r>
            <a:r>
              <a:rPr lang="pt-BR" sz="1800" dirty="0" err="1"/>
              <a:t>named.conf.local</a:t>
            </a:r>
            <a:r>
              <a:rPr lang="pt-BR" sz="1800" dirty="0"/>
              <a:t>";</a:t>
            </a:r>
          </a:p>
          <a:p>
            <a:pPr marL="274320" lvl="1" indent="0" algn="just">
              <a:buNone/>
            </a:pPr>
            <a:r>
              <a:rPr lang="pt-BR" sz="1800" dirty="0" smtClean="0"/>
              <a:t>		include </a:t>
            </a:r>
            <a:r>
              <a:rPr lang="pt-BR" sz="1800" dirty="0"/>
              <a:t>"/</a:t>
            </a:r>
            <a:r>
              <a:rPr lang="pt-BR" sz="1800" dirty="0" err="1"/>
              <a:t>etc</a:t>
            </a:r>
            <a:r>
              <a:rPr lang="pt-BR" sz="1800" dirty="0"/>
              <a:t>/</a:t>
            </a:r>
            <a:r>
              <a:rPr lang="pt-BR" sz="1800" dirty="0" err="1"/>
              <a:t>bind</a:t>
            </a:r>
            <a:r>
              <a:rPr lang="pt-BR" sz="1800" dirty="0"/>
              <a:t>/</a:t>
            </a:r>
            <a:r>
              <a:rPr lang="pt-BR" sz="1800" dirty="0" err="1"/>
              <a:t>named.conf.default</a:t>
            </a:r>
            <a:r>
              <a:rPr lang="pt-BR" sz="1800" dirty="0"/>
              <a:t>-zones"; </a:t>
            </a:r>
          </a:p>
          <a:p>
            <a:pPr lvl="1" algn="just"/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05653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lvl="1" algn="just"/>
            <a:r>
              <a:rPr lang="pt-BR" sz="1800" dirty="0" smtClean="0"/>
              <a:t>Arquivo </a:t>
            </a:r>
            <a:r>
              <a:rPr lang="pt-BR" sz="1800" dirty="0" err="1" smtClean="0"/>
              <a:t>named.conf.option</a:t>
            </a:r>
            <a:r>
              <a:rPr lang="pt-BR" sz="1800" dirty="0" smtClean="0"/>
              <a:t>: Usamos para configurar o serviço de DNS cache para rede interna e para configurar o “</a:t>
            </a:r>
            <a:r>
              <a:rPr lang="pt-BR" sz="1800" dirty="0" err="1" smtClean="0"/>
              <a:t>forwarder</a:t>
            </a:r>
            <a:r>
              <a:rPr lang="pt-BR" sz="1800" dirty="0" smtClean="0"/>
              <a:t>” caso o servidor não consiga resolver alguma consulta. No exemplo abaixo colocamos o servidor do </a:t>
            </a:r>
            <a:r>
              <a:rPr lang="pt-BR" sz="1800" dirty="0" err="1" smtClean="0"/>
              <a:t>google</a:t>
            </a:r>
            <a:r>
              <a:rPr lang="pt-BR" sz="1800" dirty="0" smtClean="0"/>
              <a:t> da Algar com </a:t>
            </a:r>
            <a:r>
              <a:rPr lang="pt-BR" sz="1800" dirty="0" err="1" smtClean="0"/>
              <a:t>forward</a:t>
            </a:r>
            <a:r>
              <a:rPr lang="pt-BR" sz="1800" dirty="0" smtClean="0"/>
              <a:t>. </a:t>
            </a:r>
          </a:p>
          <a:p>
            <a:pPr lvl="1" algn="just"/>
            <a:endParaRPr lang="pt-BR" sz="1800" dirty="0"/>
          </a:p>
          <a:p>
            <a:pPr lvl="1" algn="just"/>
            <a:endParaRPr lang="pt-BR" sz="1800" dirty="0"/>
          </a:p>
          <a:p>
            <a:pPr marL="274320" lvl="1" indent="0" algn="just">
              <a:buNone/>
            </a:pPr>
            <a:r>
              <a:rPr lang="pt-BR" sz="1800" dirty="0" smtClean="0"/>
              <a:t>	</a:t>
            </a:r>
            <a:r>
              <a:rPr lang="pt-BR" sz="1800" dirty="0" err="1" smtClean="0"/>
              <a:t>forwarders</a:t>
            </a:r>
            <a:r>
              <a:rPr lang="pt-BR" sz="1800" dirty="0" smtClean="0"/>
              <a:t> </a:t>
            </a:r>
            <a:r>
              <a:rPr lang="pt-BR" sz="1800" dirty="0"/>
              <a:t>{</a:t>
            </a:r>
          </a:p>
          <a:p>
            <a:pPr marL="274320" lvl="1" indent="0" algn="just">
              <a:buNone/>
            </a:pPr>
            <a:r>
              <a:rPr lang="pt-BR" sz="1800" dirty="0" smtClean="0"/>
              <a:t>		8.8.8.8</a:t>
            </a:r>
            <a:r>
              <a:rPr lang="pt-BR" sz="1800" dirty="0"/>
              <a:t>;</a:t>
            </a:r>
          </a:p>
          <a:p>
            <a:pPr marL="274320" lvl="1" indent="0" algn="just">
              <a:buNone/>
            </a:pPr>
            <a:r>
              <a:rPr lang="pt-BR" sz="1800" dirty="0" smtClean="0"/>
              <a:t>		200.225.197.34;</a:t>
            </a:r>
            <a:endParaRPr lang="pt-BR" sz="1800" dirty="0"/>
          </a:p>
          <a:p>
            <a:pPr marL="274320" lvl="1" indent="0" algn="just">
              <a:buNone/>
            </a:pPr>
            <a:r>
              <a:rPr lang="pt-BR" sz="1800" dirty="0" smtClean="0"/>
              <a:t>		};</a:t>
            </a:r>
            <a:endParaRPr lang="pt-BR" sz="1800" dirty="0"/>
          </a:p>
          <a:p>
            <a:pPr lvl="1" algn="just"/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754404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lvl="1" algn="just"/>
            <a:r>
              <a:rPr lang="pt-BR" sz="1800" dirty="0" smtClean="0"/>
              <a:t>Arquivo </a:t>
            </a:r>
            <a:r>
              <a:rPr lang="pt-BR" sz="1800" dirty="0" err="1" smtClean="0"/>
              <a:t>named.conf.local</a:t>
            </a:r>
            <a:r>
              <a:rPr lang="pt-BR" sz="1800" dirty="0" smtClean="0"/>
              <a:t>: Neste arquivo se declara a zona direta (ou zonas) pela qual o servidor irá responder e ter autoridade. Observe que declaramos no Servidor primário qual servidor poderá realizar transferência das atualizações (servidor secundário).</a:t>
            </a:r>
          </a:p>
          <a:p>
            <a:pPr lvl="1" algn="just"/>
            <a:endParaRPr lang="pt-BR" sz="1800" dirty="0"/>
          </a:p>
          <a:p>
            <a:pPr lvl="1" algn="just"/>
            <a:r>
              <a:rPr lang="pt-BR" sz="1800" dirty="0" smtClean="0"/>
              <a:t>Primário:</a:t>
            </a:r>
          </a:p>
          <a:p>
            <a:pPr lvl="1" algn="just"/>
            <a:endParaRPr lang="pt-BR" sz="1800" dirty="0"/>
          </a:p>
          <a:p>
            <a:pPr lvl="1" algn="just"/>
            <a:endParaRPr lang="pt-BR" sz="1800" dirty="0" smtClean="0"/>
          </a:p>
          <a:p>
            <a:pPr lvl="1" algn="just"/>
            <a:endParaRPr lang="pt-BR" sz="1800" dirty="0"/>
          </a:p>
          <a:p>
            <a:pPr lvl="1" algn="just"/>
            <a:endParaRPr lang="pt-BR" sz="1800" dirty="0" smtClean="0"/>
          </a:p>
          <a:p>
            <a:pPr lvl="1" algn="just"/>
            <a:r>
              <a:rPr lang="pt-BR" sz="1800" dirty="0" smtClean="0"/>
              <a:t>Secundário:</a:t>
            </a:r>
            <a:endParaRPr lang="pt-BR" sz="1800" dirty="0"/>
          </a:p>
          <a:p>
            <a:pPr lvl="1" algn="just"/>
            <a:endParaRPr lang="pt-BR" sz="1800" dirty="0"/>
          </a:p>
          <a:p>
            <a:pPr marL="274320" lvl="1" indent="0" algn="just">
              <a:buNone/>
            </a:pPr>
            <a:r>
              <a:rPr lang="pt-BR" sz="1800" dirty="0" smtClean="0"/>
              <a:t>	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436977"/>
            <a:ext cx="32670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0" y="5589240"/>
            <a:ext cx="3267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13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 o endereçamento </a:t>
            </a:r>
            <a:r>
              <a:rPr lang="pt-BR" sz="1800" dirty="0"/>
              <a:t>dos computadores na internet é feito via endereços IP. Então porque navegamos na internet usando nomes ? </a:t>
            </a:r>
            <a:endParaRPr lang="pt-BR" sz="18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/>
              <a:t>O ser humano tem uma maior facilidade para assimilar </a:t>
            </a:r>
            <a:r>
              <a:rPr lang="pt-BR" sz="1400" dirty="0" smtClean="0"/>
              <a:t>nomes!</a:t>
            </a:r>
            <a:endParaRPr lang="pt-BR" sz="14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4293096"/>
            <a:ext cx="63531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393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lvl="1" algn="just"/>
            <a:r>
              <a:rPr lang="pt-BR" sz="1800" dirty="0" err="1" smtClean="0"/>
              <a:t>Narquivo</a:t>
            </a:r>
            <a:r>
              <a:rPr lang="pt-BR" sz="1800" dirty="0" smtClean="0"/>
              <a:t> </a:t>
            </a:r>
            <a:r>
              <a:rPr lang="pt-BR" sz="1800" dirty="0" err="1" smtClean="0"/>
              <a:t>named.conf.local</a:t>
            </a:r>
            <a:r>
              <a:rPr lang="pt-BR" sz="1800" dirty="0" smtClean="0"/>
              <a:t> é declarada uma zona especificando em qual arquivo estará definido o início de autoridade (SOA). Podemos colocar qualquer nome neste arquivo. Por motivo de organização adotamos a nomenclatura “</a:t>
            </a:r>
            <a:r>
              <a:rPr lang="pt-BR" sz="1800" dirty="0" err="1" smtClean="0"/>
              <a:t>db.Nome_do_dominio.zone</a:t>
            </a:r>
            <a:r>
              <a:rPr lang="pt-BR" sz="1800" dirty="0" smtClean="0"/>
              <a:t>”</a:t>
            </a:r>
            <a:endParaRPr lang="pt-BR" sz="1800" dirty="0"/>
          </a:p>
          <a:p>
            <a:pPr marL="274320" lvl="1" indent="0" algn="just">
              <a:buNone/>
            </a:pPr>
            <a:r>
              <a:rPr lang="pt-BR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4410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Instalação de servidor DNS</a:t>
            </a:r>
            <a:endParaRPr lang="pt-BR" sz="2000" dirty="0" smtClean="0"/>
          </a:p>
          <a:p>
            <a:pPr lvl="1" algn="just"/>
            <a:r>
              <a:rPr lang="pt-BR" sz="1800" dirty="0" err="1" smtClean="0"/>
              <a:t>named.conf.local</a:t>
            </a:r>
            <a:r>
              <a:rPr lang="pt-BR" sz="1800" dirty="0" smtClean="0"/>
              <a:t> 	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8"/>
            <a:ext cx="475252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175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/>
            <a:r>
              <a:rPr lang="pt-BR" sz="1800" dirty="0" smtClean="0"/>
              <a:t>Servidor DNS local (intranet)</a:t>
            </a:r>
          </a:p>
          <a:p>
            <a:pPr algn="just"/>
            <a:endParaRPr lang="pt-BR" sz="1800" dirty="0"/>
          </a:p>
          <a:p>
            <a:pPr lvl="1" algn="just"/>
            <a:r>
              <a:rPr lang="pt-BR" dirty="0" smtClean="0"/>
              <a:t>Em alguns casos pode ser necessário a configuração de um servidor DNS para redes locais. Nestes casos é preciso declarar a zona interna e o </a:t>
            </a:r>
            <a:r>
              <a:rPr lang="pt-BR" dirty="0" err="1" smtClean="0"/>
              <a:t>dns</a:t>
            </a:r>
            <a:r>
              <a:rPr lang="pt-BR" dirty="0" smtClean="0"/>
              <a:t> reverso da zona interna.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Em casos de redes externas o </a:t>
            </a:r>
            <a:r>
              <a:rPr lang="pt-BR" dirty="0" err="1" smtClean="0"/>
              <a:t>dns</a:t>
            </a:r>
            <a:r>
              <a:rPr lang="pt-BR" dirty="0" smtClean="0"/>
              <a:t> reverso normalmente é declarado pelo seu provedor de serviços de internet.</a:t>
            </a:r>
            <a:r>
              <a:rPr lang="pt-BR" sz="1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602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/>
            <a:r>
              <a:rPr lang="pt-BR" sz="1800" dirty="0" smtClean="0"/>
              <a:t>Servidor DNS local (intranet)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err="1" smtClean="0"/>
              <a:t>Named.conf.local</a:t>
            </a:r>
            <a:endParaRPr lang="pt-BR" sz="1800" dirty="0" smtClean="0"/>
          </a:p>
          <a:p>
            <a:pPr algn="just"/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#</a:t>
            </a:r>
            <a:r>
              <a:rPr lang="pt-BR" sz="1800" dirty="0" err="1"/>
              <a:t>configuracao</a:t>
            </a:r>
            <a:r>
              <a:rPr lang="pt-BR" sz="1800" dirty="0"/>
              <a:t> do reverso baseado na </a:t>
            </a:r>
            <a:r>
              <a:rPr lang="pt-BR" sz="1800" dirty="0" smtClean="0"/>
              <a:t>rede </a:t>
            </a:r>
            <a:r>
              <a:rPr lang="pt-BR" sz="1800" dirty="0"/>
              <a:t>172.0.0.0</a:t>
            </a:r>
          </a:p>
          <a:p>
            <a:pPr marL="0" indent="0" algn="just">
              <a:buNone/>
            </a:pPr>
            <a:r>
              <a:rPr lang="pt-BR" sz="1800" dirty="0"/>
              <a:t>zone "0.0.172.in-addr.arpa"{</a:t>
            </a:r>
          </a:p>
          <a:p>
            <a:pPr marL="0" indent="0" algn="just">
              <a:buNone/>
            </a:pPr>
            <a:r>
              <a:rPr lang="pt-BR" sz="1800" dirty="0"/>
              <a:t>  </a:t>
            </a:r>
            <a:r>
              <a:rPr lang="pt-BR" sz="1800" dirty="0" err="1"/>
              <a:t>type</a:t>
            </a:r>
            <a:r>
              <a:rPr lang="pt-BR" sz="1800" dirty="0"/>
              <a:t> </a:t>
            </a:r>
            <a:r>
              <a:rPr lang="pt-BR" sz="1800" dirty="0" err="1"/>
              <a:t>master</a:t>
            </a:r>
            <a:r>
              <a:rPr lang="pt-BR" sz="1800" dirty="0"/>
              <a:t>;</a:t>
            </a:r>
          </a:p>
          <a:p>
            <a:pPr marL="0" indent="0" algn="just">
              <a:buNone/>
            </a:pPr>
            <a:r>
              <a:rPr lang="pt-BR" sz="1800" dirty="0"/>
              <a:t>  file "/</a:t>
            </a:r>
            <a:r>
              <a:rPr lang="pt-BR" sz="1800" dirty="0" err="1"/>
              <a:t>etc</a:t>
            </a:r>
            <a:r>
              <a:rPr lang="pt-BR" sz="1800" dirty="0"/>
              <a:t>/</a:t>
            </a:r>
            <a:r>
              <a:rPr lang="pt-BR" sz="1800" dirty="0" err="1"/>
              <a:t>bind</a:t>
            </a:r>
            <a:r>
              <a:rPr lang="pt-BR" sz="1800" dirty="0"/>
              <a:t>/db.0.0.172.reverso";</a:t>
            </a:r>
          </a:p>
          <a:p>
            <a:pPr marL="0" indent="0" algn="just">
              <a:buNone/>
            </a:pPr>
            <a:r>
              <a:rPr lang="pt-BR" sz="1800" dirty="0" smtClean="0"/>
              <a:t>};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#</a:t>
            </a:r>
            <a:r>
              <a:rPr lang="pt-BR" sz="1800" dirty="0" err="1"/>
              <a:t>configuracao</a:t>
            </a:r>
            <a:r>
              <a:rPr lang="pt-BR" sz="1800" dirty="0"/>
              <a:t> da rede local</a:t>
            </a:r>
          </a:p>
          <a:p>
            <a:pPr marL="0" indent="0" algn="just">
              <a:buNone/>
            </a:pPr>
            <a:r>
              <a:rPr lang="pt-BR" sz="1800" dirty="0"/>
              <a:t>zone "</a:t>
            </a:r>
            <a:r>
              <a:rPr lang="pt-BR" sz="1800" dirty="0" err="1"/>
              <a:t>intranet.local</a:t>
            </a:r>
            <a:r>
              <a:rPr lang="pt-BR" sz="1800" dirty="0"/>
              <a:t>"{</a:t>
            </a:r>
          </a:p>
          <a:p>
            <a:pPr marL="0" indent="0" algn="just">
              <a:buNone/>
            </a:pPr>
            <a:r>
              <a:rPr lang="pt-BR" sz="1800" dirty="0"/>
              <a:t>  </a:t>
            </a:r>
            <a:r>
              <a:rPr lang="pt-BR" sz="1800" dirty="0" err="1"/>
              <a:t>type</a:t>
            </a:r>
            <a:r>
              <a:rPr lang="pt-BR" sz="1800" dirty="0"/>
              <a:t> </a:t>
            </a:r>
            <a:r>
              <a:rPr lang="pt-BR" sz="1800" dirty="0" err="1"/>
              <a:t>master</a:t>
            </a:r>
            <a:r>
              <a:rPr lang="pt-BR" sz="1800" dirty="0"/>
              <a:t>;</a:t>
            </a:r>
          </a:p>
          <a:p>
            <a:pPr marL="0" indent="0" algn="just">
              <a:buNone/>
            </a:pPr>
            <a:r>
              <a:rPr lang="pt-BR" sz="1800" dirty="0"/>
              <a:t>  file "/</a:t>
            </a:r>
            <a:r>
              <a:rPr lang="pt-BR" sz="1800" dirty="0" err="1"/>
              <a:t>etc</a:t>
            </a:r>
            <a:r>
              <a:rPr lang="pt-BR" sz="1800" dirty="0"/>
              <a:t>/</a:t>
            </a:r>
            <a:r>
              <a:rPr lang="pt-BR" sz="1800" dirty="0" err="1"/>
              <a:t>bind</a:t>
            </a:r>
            <a:r>
              <a:rPr lang="pt-BR" sz="1800" dirty="0"/>
              <a:t>/</a:t>
            </a:r>
            <a:r>
              <a:rPr lang="pt-BR" sz="1800" dirty="0" err="1"/>
              <a:t>db.intranet.local</a:t>
            </a:r>
            <a:r>
              <a:rPr lang="pt-BR" sz="1800" dirty="0"/>
              <a:t>";</a:t>
            </a:r>
          </a:p>
          <a:p>
            <a:pPr marL="0" indent="0" algn="just">
              <a:buNone/>
            </a:pPr>
            <a:r>
              <a:rPr lang="pt-BR" sz="1800" dirty="0"/>
              <a:t>};</a:t>
            </a:r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726126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/>
            <a:r>
              <a:rPr lang="pt-BR" sz="1800" dirty="0" smtClean="0"/>
              <a:t>Servidor DNS local (intranet)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Db.0.0.172.reverso</a:t>
            </a:r>
          </a:p>
          <a:p>
            <a:pPr algn="just"/>
            <a:endParaRPr lang="pt-BR" sz="1800" dirty="0"/>
          </a:p>
          <a:p>
            <a:pPr algn="just"/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$TTL  604800                                                                    </a:t>
            </a:r>
          </a:p>
          <a:p>
            <a:pPr marL="0" indent="0" algn="just">
              <a:buNone/>
            </a:pPr>
            <a:r>
              <a:rPr lang="pt-BR" sz="1800" dirty="0"/>
              <a:t>@  IN SOA   </a:t>
            </a:r>
            <a:r>
              <a:rPr lang="pt-BR" sz="1800" dirty="0" err="1"/>
              <a:t>intranet.local</a:t>
            </a:r>
            <a:r>
              <a:rPr lang="pt-BR" sz="1800" dirty="0"/>
              <a:t>. </a:t>
            </a:r>
            <a:r>
              <a:rPr lang="pt-BR" sz="1800" dirty="0" err="1"/>
              <a:t>root.intranet.local</a:t>
            </a:r>
            <a:r>
              <a:rPr lang="pt-BR" sz="1800" dirty="0"/>
              <a:t>.(</a:t>
            </a:r>
          </a:p>
          <a:p>
            <a:pPr marL="0" indent="0" algn="just">
              <a:buNone/>
            </a:pPr>
            <a:r>
              <a:rPr lang="pt-BR" sz="1800" dirty="0"/>
              <a:t>1</a:t>
            </a:r>
          </a:p>
          <a:p>
            <a:pPr marL="0" indent="0" algn="just">
              <a:buNone/>
            </a:pPr>
            <a:r>
              <a:rPr lang="pt-BR" sz="1800" dirty="0"/>
              <a:t>604800</a:t>
            </a:r>
          </a:p>
          <a:p>
            <a:pPr marL="0" indent="0" algn="just">
              <a:buNone/>
            </a:pPr>
            <a:r>
              <a:rPr lang="pt-BR" sz="1800" dirty="0"/>
              <a:t>86400</a:t>
            </a:r>
          </a:p>
          <a:p>
            <a:pPr marL="0" indent="0" algn="just">
              <a:buNone/>
            </a:pPr>
            <a:r>
              <a:rPr lang="pt-BR" sz="1800" dirty="0"/>
              <a:t>2419200</a:t>
            </a:r>
          </a:p>
          <a:p>
            <a:pPr marL="0" indent="0" algn="just">
              <a:buNone/>
            </a:pPr>
            <a:r>
              <a:rPr lang="pt-BR" sz="1800" dirty="0"/>
              <a:t>604800)</a:t>
            </a:r>
          </a:p>
          <a:p>
            <a:pPr marL="0" indent="0" algn="just">
              <a:buNone/>
            </a:pPr>
            <a:r>
              <a:rPr lang="pt-BR" sz="1800" dirty="0"/>
              <a:t>;</a:t>
            </a:r>
          </a:p>
          <a:p>
            <a:pPr marL="0" indent="0" algn="just">
              <a:buNone/>
            </a:pPr>
            <a:r>
              <a:rPr lang="pt-BR" sz="1800" dirty="0"/>
              <a:t>IN NS </a:t>
            </a:r>
            <a:r>
              <a:rPr lang="pt-BR" sz="1800" dirty="0" err="1"/>
              <a:t>intranet.local</a:t>
            </a:r>
            <a:r>
              <a:rPr lang="pt-BR" sz="1800" dirty="0"/>
              <a:t>.</a:t>
            </a:r>
          </a:p>
          <a:p>
            <a:pPr marL="0" indent="0" algn="just">
              <a:buNone/>
            </a:pPr>
            <a:r>
              <a:rPr lang="pt-BR" sz="1800" dirty="0"/>
              <a:t>1  IN PTR   </a:t>
            </a:r>
            <a:r>
              <a:rPr lang="pt-BR" sz="1800" dirty="0" err="1"/>
              <a:t>intranet.local</a:t>
            </a:r>
            <a:r>
              <a:rPr lang="pt-BR" sz="1800" dirty="0"/>
              <a:t>.</a:t>
            </a:r>
          </a:p>
          <a:p>
            <a:pPr algn="just"/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47059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/>
            <a:r>
              <a:rPr lang="pt-BR" sz="2900" dirty="0" smtClean="0"/>
              <a:t>Servidor DNS local (intranet)</a:t>
            </a:r>
          </a:p>
          <a:p>
            <a:pPr algn="just"/>
            <a:endParaRPr lang="pt-BR" sz="2900" dirty="0" smtClean="0"/>
          </a:p>
          <a:p>
            <a:pPr algn="just"/>
            <a:r>
              <a:rPr lang="pt-BR" sz="2900" dirty="0" err="1" smtClean="0"/>
              <a:t>Db.intranet.local</a:t>
            </a:r>
            <a:endParaRPr lang="pt-BR" sz="2900" dirty="0" smtClean="0"/>
          </a:p>
          <a:p>
            <a:pPr algn="just"/>
            <a:endParaRPr lang="pt-BR" sz="1800" dirty="0" smtClean="0"/>
          </a:p>
          <a:p>
            <a:pPr algn="just"/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$TTL  604800                                                                    </a:t>
            </a:r>
          </a:p>
          <a:p>
            <a:pPr marL="0" indent="0" algn="just">
              <a:buNone/>
            </a:pPr>
            <a:r>
              <a:rPr lang="pt-BR" sz="1800" dirty="0"/>
              <a:t>@  IN SOA   </a:t>
            </a:r>
            <a:r>
              <a:rPr lang="pt-BR" sz="1800" dirty="0" err="1"/>
              <a:t>intranet.local</a:t>
            </a:r>
            <a:r>
              <a:rPr lang="pt-BR" sz="1800" dirty="0"/>
              <a:t>. </a:t>
            </a:r>
            <a:r>
              <a:rPr lang="pt-BR" sz="1800" dirty="0" err="1"/>
              <a:t>root.intranet.local</a:t>
            </a:r>
            <a:r>
              <a:rPr lang="pt-BR" sz="1800" dirty="0"/>
              <a:t>.(</a:t>
            </a:r>
          </a:p>
          <a:p>
            <a:pPr marL="0" indent="0" algn="just">
              <a:buNone/>
            </a:pPr>
            <a:r>
              <a:rPr lang="pt-BR" sz="1800" dirty="0"/>
              <a:t>1</a:t>
            </a:r>
          </a:p>
          <a:p>
            <a:pPr marL="0" indent="0" algn="just">
              <a:buNone/>
            </a:pPr>
            <a:r>
              <a:rPr lang="pt-BR" sz="1800" dirty="0"/>
              <a:t>604800</a:t>
            </a:r>
          </a:p>
          <a:p>
            <a:pPr marL="0" indent="0" algn="just">
              <a:buNone/>
            </a:pPr>
            <a:r>
              <a:rPr lang="pt-BR" sz="1800" dirty="0"/>
              <a:t>86400</a:t>
            </a:r>
          </a:p>
          <a:p>
            <a:pPr marL="0" indent="0" algn="just">
              <a:buNone/>
            </a:pPr>
            <a:r>
              <a:rPr lang="pt-BR" sz="1800" dirty="0"/>
              <a:t>2419200</a:t>
            </a:r>
          </a:p>
          <a:p>
            <a:pPr marL="0" indent="0" algn="just">
              <a:buNone/>
            </a:pPr>
            <a:r>
              <a:rPr lang="pt-BR" sz="1800" dirty="0"/>
              <a:t>604800</a:t>
            </a:r>
            <a:r>
              <a:rPr lang="pt-BR" sz="1800" dirty="0" smtClean="0"/>
              <a:t>)</a:t>
            </a: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@  IN NS </a:t>
            </a:r>
            <a:r>
              <a:rPr lang="pt-BR" sz="1800" dirty="0" err="1"/>
              <a:t>intranet.local</a:t>
            </a:r>
            <a:r>
              <a:rPr lang="pt-BR" sz="1800" dirty="0"/>
              <a:t>.</a:t>
            </a:r>
          </a:p>
          <a:p>
            <a:pPr marL="0" indent="0" algn="just">
              <a:buNone/>
            </a:pPr>
            <a:r>
              <a:rPr lang="pt-BR" sz="1800" dirty="0"/>
              <a:t>@  IN A  </a:t>
            </a:r>
            <a:r>
              <a:rPr lang="pt-BR" sz="1800" dirty="0" smtClean="0"/>
              <a:t>172.0.0.1</a:t>
            </a:r>
            <a:endParaRPr lang="pt-BR" sz="1800" dirty="0"/>
          </a:p>
          <a:p>
            <a:pPr marL="0" indent="0" algn="just">
              <a:buNone/>
            </a:pPr>
            <a:r>
              <a:rPr lang="pt-BR" sz="1800" dirty="0"/>
              <a:t>note01 IN A  172.0.0.2</a:t>
            </a:r>
          </a:p>
          <a:p>
            <a:pPr marL="0" indent="0" algn="just">
              <a:buNone/>
            </a:pPr>
            <a:r>
              <a:rPr lang="pt-BR" sz="1800" dirty="0"/>
              <a:t>note02 IN A  172.0.0.3</a:t>
            </a:r>
          </a:p>
          <a:p>
            <a:pPr marL="0" indent="0" algn="just">
              <a:buNone/>
            </a:pPr>
            <a:r>
              <a:rPr lang="pt-BR" sz="1800" dirty="0" smtClean="0"/>
              <a:t>maquina01  </a:t>
            </a:r>
            <a:r>
              <a:rPr lang="pt-BR" sz="1800" dirty="0"/>
              <a:t>IN A  172.0.0.5</a:t>
            </a:r>
          </a:p>
          <a:p>
            <a:pPr marL="0" indent="0" algn="just">
              <a:buNone/>
            </a:pPr>
            <a:r>
              <a:rPr lang="pt-BR" sz="1800" dirty="0" smtClean="0"/>
              <a:t>Maquind02  </a:t>
            </a:r>
            <a:r>
              <a:rPr lang="pt-BR" sz="1800" dirty="0"/>
              <a:t>IN A  </a:t>
            </a:r>
            <a:r>
              <a:rPr lang="pt-BR" sz="1800" dirty="0" smtClean="0"/>
              <a:t>172.0.0.6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108062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/>
            <a:r>
              <a:rPr lang="pt-BR" sz="1800" dirty="0" smtClean="0"/>
              <a:t>Servidor DNS local (intranet)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/</a:t>
            </a:r>
            <a:r>
              <a:rPr lang="pt-BR" sz="1800" dirty="0" err="1" smtClean="0"/>
              <a:t>etc</a:t>
            </a:r>
            <a:r>
              <a:rPr lang="pt-BR" sz="1800" dirty="0" smtClean="0"/>
              <a:t>/</a:t>
            </a:r>
            <a:r>
              <a:rPr lang="pt-BR" sz="1800" dirty="0" err="1" smtClean="0"/>
              <a:t>resolv.conf</a:t>
            </a:r>
            <a:r>
              <a:rPr lang="pt-BR" sz="1800" dirty="0" smtClean="0"/>
              <a:t> : Precisamos configurar as estações de trabalho da rede para que achem o servidor DNS interno.</a:t>
            </a:r>
          </a:p>
          <a:p>
            <a:pPr algn="just"/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		</a:t>
            </a:r>
            <a:r>
              <a:rPr lang="pt-BR" sz="1800" dirty="0" err="1" smtClean="0"/>
              <a:t>search</a:t>
            </a:r>
            <a:r>
              <a:rPr lang="pt-BR" sz="1800" dirty="0" smtClean="0"/>
              <a:t> </a:t>
            </a:r>
            <a:r>
              <a:rPr lang="pt-BR" sz="1800" dirty="0" err="1"/>
              <a:t>intranet.local</a:t>
            </a: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		</a:t>
            </a:r>
            <a:r>
              <a:rPr lang="pt-BR" sz="1800" dirty="0" err="1" smtClean="0"/>
              <a:t>nameserver</a:t>
            </a:r>
            <a:r>
              <a:rPr lang="pt-BR" sz="1800" dirty="0" smtClean="0"/>
              <a:t> 172.0.0.1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Lembrar de sempre reiniciar o servidor DNS</a:t>
            </a:r>
          </a:p>
          <a:p>
            <a:pPr marL="0" indent="0" algn="just">
              <a:buNone/>
            </a:pPr>
            <a:r>
              <a:rPr lang="pt-BR" sz="1800" dirty="0"/>
              <a:t>	</a:t>
            </a:r>
            <a:r>
              <a:rPr lang="pt-BR" sz="1800" dirty="0" smtClean="0"/>
              <a:t>		</a:t>
            </a:r>
          </a:p>
          <a:p>
            <a:pPr marL="0" indent="0" algn="just">
              <a:buNone/>
            </a:pPr>
            <a:r>
              <a:rPr lang="pt-BR" sz="1800" dirty="0"/>
              <a:t>	</a:t>
            </a:r>
            <a:r>
              <a:rPr lang="pt-BR" sz="1800" dirty="0" smtClean="0"/>
              <a:t>	</a:t>
            </a:r>
            <a:r>
              <a:rPr lang="pt-BR" sz="1800" dirty="0" err="1" smtClean="0"/>
              <a:t>services</a:t>
            </a:r>
            <a:r>
              <a:rPr lang="pt-BR" sz="1800" dirty="0" smtClean="0"/>
              <a:t> bind9 </a:t>
            </a:r>
            <a:r>
              <a:rPr lang="pt-BR" sz="1800" dirty="0" err="1" smtClean="0"/>
              <a:t>restart</a:t>
            </a:r>
            <a:endParaRPr lang="pt-BR" sz="1800" dirty="0"/>
          </a:p>
          <a:p>
            <a:pPr algn="just"/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009984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Exercício: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Configurar um servidor DNS local que atenda o laboratório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lvl="2" algn="just"/>
            <a:r>
              <a:rPr lang="pt-BR" sz="2000" dirty="0" smtClean="0"/>
              <a:t>Declarar o servidor de nome do </a:t>
            </a:r>
            <a:r>
              <a:rPr lang="pt-BR" sz="2000" dirty="0" err="1" smtClean="0"/>
              <a:t>dominio</a:t>
            </a:r>
            <a:r>
              <a:rPr lang="pt-BR" sz="2000" dirty="0" smtClean="0"/>
              <a:t> </a:t>
            </a:r>
            <a:r>
              <a:rPr lang="pt-BR" sz="2000" dirty="0" err="1" smtClean="0"/>
              <a:t>solar.local</a:t>
            </a:r>
            <a:endParaRPr lang="pt-BR" sz="2000" dirty="0" smtClean="0"/>
          </a:p>
          <a:p>
            <a:pPr lvl="2" algn="just"/>
            <a:r>
              <a:rPr lang="pt-BR" sz="2000" dirty="0" smtClean="0"/>
              <a:t>Declarar servidor DNS </a:t>
            </a:r>
            <a:r>
              <a:rPr lang="pt-BR" sz="2000" dirty="0" err="1" smtClean="0"/>
              <a:t>jupiter.solar.local</a:t>
            </a:r>
            <a:endParaRPr lang="pt-BR" sz="2000" dirty="0" smtClean="0"/>
          </a:p>
          <a:p>
            <a:pPr lvl="2" algn="just"/>
            <a:r>
              <a:rPr lang="pt-BR" sz="2000" dirty="0" smtClean="0"/>
              <a:t>Declarar duas máquinas </a:t>
            </a:r>
            <a:r>
              <a:rPr lang="pt-BR" sz="2000" dirty="0" err="1" smtClean="0"/>
              <a:t>marte.solar.local</a:t>
            </a:r>
            <a:r>
              <a:rPr lang="pt-BR" sz="2000" dirty="0" smtClean="0"/>
              <a:t> e </a:t>
            </a:r>
            <a:r>
              <a:rPr lang="pt-BR" sz="2000" dirty="0" err="1" smtClean="0"/>
              <a:t>saturno.solar.local</a:t>
            </a:r>
            <a:r>
              <a:rPr lang="pt-B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O que é?</a:t>
            </a: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6696744" cy="29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80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Como funcionava antes ?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Na </a:t>
            </a:r>
            <a:r>
              <a:rPr lang="pt-BR" sz="2000" dirty="0"/>
              <a:t>época da ARPANET, havia um arquivo chamado hosts.txt que todos copiavam a </a:t>
            </a:r>
            <a:r>
              <a:rPr lang="pt-BR" sz="2000" dirty="0" smtClean="0"/>
              <a:t>noite</a:t>
            </a:r>
          </a:p>
          <a:p>
            <a:pPr algn="just"/>
            <a:r>
              <a:rPr lang="pt-BR" sz="2000" dirty="0" smtClean="0"/>
              <a:t>Funcionava </a:t>
            </a:r>
            <a:r>
              <a:rPr lang="pt-BR" sz="2000" dirty="0"/>
              <a:t>bem com poucas centenas de </a:t>
            </a:r>
            <a:r>
              <a:rPr lang="pt-BR" sz="2000" dirty="0" smtClean="0"/>
              <a:t>computadores</a:t>
            </a:r>
          </a:p>
          <a:p>
            <a:pPr algn="just"/>
            <a:r>
              <a:rPr lang="pt-BR" sz="2000" dirty="0" smtClean="0"/>
              <a:t>Percebeu-se </a:t>
            </a:r>
            <a:r>
              <a:rPr lang="pt-BR" sz="2000" dirty="0"/>
              <a:t>que era inviável manter esse </a:t>
            </a:r>
            <a:r>
              <a:rPr lang="pt-BR" sz="2000" dirty="0" smtClean="0"/>
              <a:t>mecanismo</a:t>
            </a:r>
          </a:p>
          <a:p>
            <a:pPr algn="just"/>
            <a:r>
              <a:rPr lang="pt-BR" sz="2000" dirty="0" smtClean="0"/>
              <a:t>Surge </a:t>
            </a:r>
            <a:r>
              <a:rPr lang="pt-BR" sz="2000" dirty="0"/>
              <a:t>o DNS em 1983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3613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Como </a:t>
            </a:r>
            <a:r>
              <a:rPr lang="pt-BR" sz="2000" dirty="0" smtClean="0"/>
              <a:t>funciona hoje? 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12977"/>
            <a:ext cx="561662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57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Tipos de servidores: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algn="just"/>
            <a:r>
              <a:rPr lang="pt-BR" sz="2000" dirty="0"/>
              <a:t>Recursivo </a:t>
            </a:r>
            <a:endParaRPr lang="pt-BR" sz="2000" dirty="0" smtClean="0"/>
          </a:p>
          <a:p>
            <a:pPr lvl="1" algn="just"/>
            <a:r>
              <a:rPr lang="pt-BR" sz="1600" dirty="0" smtClean="0"/>
              <a:t>Realiza </a:t>
            </a:r>
            <a:r>
              <a:rPr lang="pt-BR" sz="1600" dirty="0"/>
              <a:t>toda a consulta </a:t>
            </a:r>
          </a:p>
          <a:p>
            <a:pPr lvl="1" algn="just"/>
            <a:r>
              <a:rPr lang="pt-BR" sz="1400" dirty="0" smtClean="0"/>
              <a:t>Realiza </a:t>
            </a:r>
            <a:r>
              <a:rPr lang="pt-BR" sz="1400" dirty="0"/>
              <a:t>cache das consultas </a:t>
            </a:r>
            <a:endParaRPr lang="pt-BR" sz="1400" dirty="0" smtClean="0"/>
          </a:p>
          <a:p>
            <a:pPr lvl="1" algn="just"/>
            <a:endParaRPr lang="pt-BR" sz="1400" dirty="0" smtClean="0"/>
          </a:p>
          <a:p>
            <a:pPr algn="just"/>
            <a:r>
              <a:rPr lang="pt-BR" sz="1800" dirty="0" smtClean="0"/>
              <a:t>Não </a:t>
            </a:r>
            <a:r>
              <a:rPr lang="pt-BR" sz="1800" dirty="0"/>
              <a:t>recursivo </a:t>
            </a:r>
            <a:endParaRPr lang="pt-BR" sz="1800" dirty="0" smtClean="0"/>
          </a:p>
          <a:p>
            <a:pPr lvl="1" algn="just"/>
            <a:r>
              <a:rPr lang="pt-BR" sz="1400" dirty="0" smtClean="0"/>
              <a:t>Entrega </a:t>
            </a:r>
            <a:r>
              <a:rPr lang="pt-BR" sz="1400" dirty="0"/>
              <a:t>ao cliente apenas o IP dos root servers </a:t>
            </a:r>
            <a:endParaRPr lang="pt-BR" sz="1400" dirty="0" smtClean="0"/>
          </a:p>
          <a:p>
            <a:pPr lvl="1" algn="just"/>
            <a:endParaRPr lang="pt-BR" sz="1400" dirty="0" smtClean="0"/>
          </a:p>
          <a:p>
            <a:pPr algn="just"/>
            <a:r>
              <a:rPr lang="pt-BR" sz="1800" dirty="0" err="1" smtClean="0"/>
              <a:t>Autoritativo</a:t>
            </a:r>
            <a:r>
              <a:rPr lang="pt-BR" sz="1800" dirty="0" smtClean="0"/>
              <a:t> </a:t>
            </a:r>
          </a:p>
          <a:p>
            <a:pPr lvl="1" algn="just"/>
            <a:r>
              <a:rPr lang="pt-BR" sz="1400" dirty="0" smtClean="0"/>
              <a:t>É </a:t>
            </a:r>
            <a:r>
              <a:rPr lang="pt-BR" sz="1400" dirty="0"/>
              <a:t>o servidor responsável pela zona</a:t>
            </a:r>
            <a:endParaRPr lang="pt-BR" sz="14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9383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Zonas: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>
              <a:lnSpc>
                <a:spcPct val="90000"/>
              </a:lnSpc>
            </a:pPr>
            <a:r>
              <a:rPr lang="pt-BR" altLang="pt-BR" sz="2000" dirty="0"/>
              <a:t>Uma zona é uma </a:t>
            </a:r>
            <a:r>
              <a:rPr lang="pt-BR" altLang="pt-BR" sz="2000" dirty="0" err="1"/>
              <a:t>subárvore</a:t>
            </a:r>
            <a:r>
              <a:rPr lang="pt-BR" altLang="pt-BR" sz="2000" dirty="0"/>
              <a:t> de um domínio administrada separadamente</a:t>
            </a:r>
            <a:r>
              <a:rPr lang="pt-BR" altLang="pt-BR" sz="2000" dirty="0" smtClean="0"/>
              <a:t>.</a:t>
            </a:r>
          </a:p>
          <a:p>
            <a:pPr>
              <a:lnSpc>
                <a:spcPct val="90000"/>
              </a:lnSpc>
            </a:pPr>
            <a:endParaRPr lang="pt-BR" altLang="pt-BR" sz="2000" dirty="0"/>
          </a:p>
          <a:p>
            <a:pPr>
              <a:lnSpc>
                <a:spcPct val="90000"/>
              </a:lnSpc>
            </a:pPr>
            <a:r>
              <a:rPr lang="pt-BR" altLang="pt-BR" sz="2000" dirty="0"/>
              <a:t>Autoridade de uma zona</a:t>
            </a:r>
          </a:p>
          <a:p>
            <a:pPr lvl="1">
              <a:lnSpc>
                <a:spcPct val="90000"/>
              </a:lnSpc>
            </a:pPr>
            <a:r>
              <a:rPr lang="pt-BR" altLang="pt-BR" dirty="0" err="1"/>
              <a:t>Primary</a:t>
            </a:r>
            <a:r>
              <a:rPr lang="pt-BR" altLang="pt-BR" dirty="0"/>
              <a:t> Server</a:t>
            </a:r>
          </a:p>
          <a:p>
            <a:pPr lvl="1">
              <a:lnSpc>
                <a:spcPct val="90000"/>
              </a:lnSpc>
            </a:pPr>
            <a:r>
              <a:rPr lang="pt-BR" altLang="pt-BR" dirty="0" err="1"/>
              <a:t>Secondary</a:t>
            </a:r>
            <a:r>
              <a:rPr lang="pt-BR" altLang="pt-BR" dirty="0"/>
              <a:t> </a:t>
            </a:r>
            <a:r>
              <a:rPr lang="pt-BR" altLang="pt-BR" dirty="0" smtClean="0"/>
              <a:t>Server</a:t>
            </a:r>
          </a:p>
          <a:p>
            <a:pPr lvl="1"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sz="2000" dirty="0"/>
              <a:t>Obtenção de informações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Zone </a:t>
            </a:r>
            <a:r>
              <a:rPr lang="pt-BR" altLang="pt-BR" dirty="0" err="1"/>
              <a:t>Transfer</a:t>
            </a:r>
            <a:r>
              <a:rPr lang="pt-BR" altLang="pt-BR" dirty="0"/>
              <a:t> – secundário obtém informações (</a:t>
            </a:r>
            <a:r>
              <a:rPr lang="pt-BR" altLang="pt-BR" i="1" dirty="0" err="1"/>
              <a:t>load</a:t>
            </a:r>
            <a:r>
              <a:rPr lang="pt-BR" altLang="pt-BR" dirty="0"/>
              <a:t>) do servidor primário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Atualizações periódicas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7600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Consulta recursiva: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8" y="2348880"/>
            <a:ext cx="7924800" cy="403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43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</a:t>
            </a:r>
            <a:r>
              <a:rPr lang="pt-BR" dirty="0" smtClean="0"/>
              <a:t>DNS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Domain Name Server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2000" dirty="0" smtClean="0"/>
              <a:t>Domain Name Server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Consulta </a:t>
            </a:r>
            <a:r>
              <a:rPr lang="pt-BR" sz="2000" dirty="0" smtClean="0"/>
              <a:t>não recursiva: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</a:pPr>
            <a:r>
              <a:rPr lang="pt-BR" sz="2000" dirty="0" smtClean="0"/>
              <a:t>O </a:t>
            </a:r>
            <a:r>
              <a:rPr lang="pt-BR" sz="2000" dirty="0"/>
              <a:t>cliente ao consultar o servidor DNS recebe como resposta apenas o IP dos root servers </a:t>
            </a:r>
            <a:endParaRPr lang="pt-BR" sz="2000" dirty="0" smtClean="0"/>
          </a:p>
          <a:p>
            <a:pPr lvl="1" algn="just">
              <a:buClr>
                <a:schemeClr val="tx1"/>
              </a:buClr>
              <a:buSzPct val="75000"/>
            </a:pPr>
            <a:r>
              <a:rPr lang="pt-BR" sz="1600" dirty="0" smtClean="0"/>
              <a:t>Cabe </a:t>
            </a:r>
            <a:r>
              <a:rPr lang="pt-BR" sz="1600" dirty="0"/>
              <a:t>ao cliente realizar toda a “trilha” da consulta</a:t>
            </a:r>
            <a:endParaRPr lang="pt-BR" sz="16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36291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2102</TotalTime>
  <Words>1234</Words>
  <Application>Microsoft Office PowerPoint</Application>
  <PresentationFormat>Apresentação na tela (4:3)</PresentationFormat>
  <Paragraphs>305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Brilho</vt:lpstr>
      <vt:lpstr>Administração e serviços de redes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  <vt:lpstr>Servidor DNS – Domain Name Server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53</cp:revision>
  <dcterms:created xsi:type="dcterms:W3CDTF">2013-10-08T19:43:32Z</dcterms:created>
  <dcterms:modified xsi:type="dcterms:W3CDTF">2017-04-03T14:39:54Z</dcterms:modified>
</cp:coreProperties>
</file>