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4"/>
  </p:notesMasterIdLst>
  <p:sldIdLst>
    <p:sldId id="349" r:id="rId2"/>
    <p:sldId id="257" r:id="rId3"/>
    <p:sldId id="325" r:id="rId4"/>
    <p:sldId id="326" r:id="rId5"/>
    <p:sldId id="327" r:id="rId6"/>
    <p:sldId id="343" r:id="rId7"/>
    <p:sldId id="278" r:id="rId8"/>
    <p:sldId id="328" r:id="rId9"/>
    <p:sldId id="259" r:id="rId10"/>
    <p:sldId id="345" r:id="rId11"/>
    <p:sldId id="346" r:id="rId12"/>
    <p:sldId id="348" r:id="rId13"/>
    <p:sldId id="260" r:id="rId14"/>
    <p:sldId id="271" r:id="rId15"/>
    <p:sldId id="262" r:id="rId16"/>
    <p:sldId id="263" r:id="rId17"/>
    <p:sldId id="272" r:id="rId18"/>
    <p:sldId id="273" r:id="rId19"/>
    <p:sldId id="347" r:id="rId20"/>
    <p:sldId id="275" r:id="rId21"/>
    <p:sldId id="276" r:id="rId22"/>
    <p:sldId id="350" r:id="rId23"/>
  </p:sldIdLst>
  <p:sldSz cx="9907588" cy="6858000"/>
  <p:notesSz cx="7304088" cy="959008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29" autoAdjust="0"/>
  </p:normalViewPr>
  <p:slideViewPr>
    <p:cSldViewPr>
      <p:cViewPr varScale="1">
        <p:scale>
          <a:sx n="90" d="100"/>
          <a:sy n="90" d="100"/>
        </p:scale>
        <p:origin x="-118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04088" cy="95900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37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809625" y="0"/>
            <a:ext cx="5451475" cy="37734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536575" y="4525963"/>
            <a:ext cx="6234113" cy="425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2908386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584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99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09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5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60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71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71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68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198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68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68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68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686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881063" y="317500"/>
            <a:ext cx="5540375" cy="383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78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-809625" y="0"/>
            <a:ext cx="5453063" cy="3775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301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536575" y="4525963"/>
            <a:ext cx="6235700" cy="4257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069" y="1371601"/>
            <a:ext cx="8504013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069" y="3505200"/>
            <a:ext cx="693531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43069" y="3398520"/>
            <a:ext cx="8504013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3001" y="609600"/>
            <a:ext cx="2229207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80" y="609600"/>
            <a:ext cx="6522495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1" y="2362201"/>
            <a:ext cx="842145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1" y="4626865"/>
            <a:ext cx="842145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92607" y="4599432"/>
            <a:ext cx="8504013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80" y="1673352"/>
            <a:ext cx="4375851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6357" y="1673352"/>
            <a:ext cx="4375851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79" y="1676400"/>
            <a:ext cx="4260263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79" y="2438400"/>
            <a:ext cx="4260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946" y="1676400"/>
            <a:ext cx="4260263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946" y="2438400"/>
            <a:ext cx="4260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9644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79" y="792080"/>
            <a:ext cx="231837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966" y="792080"/>
            <a:ext cx="6192243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80" y="2130553"/>
            <a:ext cx="231837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683" y="3580140"/>
            <a:ext cx="5577840" cy="172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79" y="792480"/>
            <a:ext cx="2321609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7324" y="838201"/>
            <a:ext cx="6397448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79" y="2133600"/>
            <a:ext cx="231837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April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7588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80" y="533400"/>
            <a:ext cx="891682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80" y="1600200"/>
            <a:ext cx="8916829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7588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79" y="18288"/>
            <a:ext cx="313740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April 24,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5345" y="18288"/>
            <a:ext cx="4458415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323" y="18288"/>
            <a:ext cx="1155885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7330" y="1700808"/>
            <a:ext cx="8504013" cy="1927225"/>
          </a:xfrm>
        </p:spPr>
        <p:txBody>
          <a:bodyPr/>
          <a:lstStyle/>
          <a:p>
            <a:r>
              <a:rPr lang="pt-BR" sz="2400" dirty="0"/>
              <a:t>Administração e serviços de redes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7330" y="3717032"/>
            <a:ext cx="6935312" cy="1752600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pt-BR" dirty="0"/>
              <a:t>Aula 07: Servidores de E-mail</a:t>
            </a:r>
          </a:p>
          <a:p>
            <a:pPr fontAlgn="auto">
              <a:spcAft>
                <a:spcPts val="0"/>
              </a:spcAft>
            </a:pPr>
            <a:endParaRPr lang="pt-BR" sz="2000" dirty="0"/>
          </a:p>
          <a:p>
            <a:pPr fontAlgn="auto">
              <a:spcAft>
                <a:spcPts val="0"/>
              </a:spcAft>
            </a:pPr>
            <a:r>
              <a:rPr lang="pt-BR" sz="2000" dirty="0"/>
              <a:t>Prof. </a:t>
            </a:r>
            <a:r>
              <a:rPr lang="pt-BR" sz="2000" dirty="0" err="1"/>
              <a:t>Msc</a:t>
            </a:r>
            <a:r>
              <a:rPr lang="pt-BR" sz="2000" dirty="0"/>
              <a:t>. Diovani Milhorim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196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709" y="1556792"/>
            <a:ext cx="888841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39725" indent="-339725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Protocolo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 SMTP – 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comunicação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cliente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/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servidor</a:t>
            </a:r>
            <a:endParaRPr lang="en-GB" altLang="pt-BR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0861" y="548680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O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SMTP</a:t>
            </a: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204864"/>
            <a:ext cx="61531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929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709" y="1105535"/>
            <a:ext cx="888841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39725" indent="-339725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Protocolo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 SMTP – 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Formato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 da 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GB" altLang="pt-BR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3709" y="404664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O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SMTP</a:t>
            </a: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38" y="1601118"/>
            <a:ext cx="8430904" cy="506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4764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3709" y="332656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 smtClean="0">
                <a:solidFill>
                  <a:srgbClr val="FF3300"/>
                </a:solidFill>
                <a:latin typeface="Arial" charset="0"/>
              </a:rPr>
              <a:t>Padrão</a:t>
            </a:r>
            <a:r>
              <a:rPr lang="en-GB" altLang="pt-BR" sz="3600" dirty="0" smtClean="0">
                <a:solidFill>
                  <a:srgbClr val="FF3300"/>
                </a:solidFill>
                <a:latin typeface="Arial" charset="0"/>
              </a:rPr>
              <a:t> MIME</a:t>
            </a:r>
            <a:endParaRPr lang="en-GB" altLang="pt-BR" sz="36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76225" y="1084114"/>
            <a:ext cx="86423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MIME (</a:t>
            </a:r>
            <a:r>
              <a:rPr lang="pt-BR" altLang="pt-BR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Multipurpose</a:t>
            </a: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Internet Mail </a:t>
            </a:r>
            <a:r>
              <a:rPr lang="pt-BR" altLang="pt-BR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Extensions</a:t>
            </a: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)</a:t>
            </a:r>
          </a:p>
          <a:p>
            <a:pPr lvl="1">
              <a:lnSpc>
                <a:spcPct val="110000"/>
              </a:lnSpc>
              <a:buFontTx/>
              <a:buChar char="•"/>
            </a:pPr>
            <a:endParaRPr lang="pt-BR" altLang="pt-BR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755650" y="1700213"/>
            <a:ext cx="66960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Padrão para possibilitar o envio de anexos binários, internacionalização de texto nas mensagens</a:t>
            </a:r>
          </a:p>
          <a:p>
            <a:pPr>
              <a:lnSpc>
                <a:spcPct val="90000"/>
              </a:lnSpc>
            </a:pPr>
            <a:r>
              <a:rPr lang="pt-BR" altLang="pt-BR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RFC 2045, 2056</a:t>
            </a:r>
          </a:p>
          <a:p>
            <a:pPr>
              <a:lnSpc>
                <a:spcPct val="90000"/>
              </a:lnSpc>
            </a:pPr>
            <a:r>
              <a:rPr lang="pt-BR" altLang="pt-BR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Linhas adicionais no cabeçalho declaram o tipo de conteúdo MIME </a:t>
            </a:r>
          </a:p>
        </p:txBody>
      </p: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3914775" y="3357563"/>
            <a:ext cx="5003800" cy="3231708"/>
            <a:chOff x="1424" y="1808"/>
            <a:chExt cx="3152" cy="2234"/>
          </a:xfrm>
        </p:grpSpPr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1440" y="1808"/>
              <a:ext cx="3136" cy="2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From: alice@crepes.fr </a:t>
              </a: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To: bob@hamburger.edu </a:t>
              </a: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Subject: Picture of yummy crepe. </a:t>
              </a: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MIME-Version: 1.0 </a:t>
              </a: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Content-Transfer-Encoding: base64 </a:t>
              </a: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Content-Type: image/jpeg </a:t>
              </a:r>
            </a:p>
            <a:p>
              <a:pPr eaLnBrk="0" hangingPunct="0"/>
              <a:endParaRPr lang="en-US" altLang="pt-BR" sz="1800" b="1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</a:endParaRP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base64 encoded data ..... </a:t>
              </a: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......................... </a:t>
              </a:r>
            </a:p>
            <a:p>
              <a:pPr eaLnBrk="0" hangingPunct="0"/>
              <a:r>
                <a:rPr lang="en-US" altLang="pt-BR" sz="1800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......base64 encoded data </a:t>
              </a:r>
            </a:p>
            <a:p>
              <a:pPr eaLnBrk="0" hangingPunct="0"/>
              <a:r>
                <a:rPr lang="en-US" altLang="pt-BR" b="1" dirty="0">
                  <a:solidFill>
                    <a:schemeClr val="bg2">
                      <a:lumMod val="10000"/>
                    </a:schemeClr>
                  </a:solidFill>
                  <a:latin typeface="Courier New" pitchFamily="49" charset="0"/>
                </a:rPr>
                <a:t> 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424" y="1808"/>
              <a:ext cx="2984" cy="20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pt-BR" altLang="pt-BR" sz="240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endParaRPr>
            </a:p>
          </p:txBody>
        </p:sp>
      </p:grp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56659" y="3592513"/>
            <a:ext cx="2311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19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Versão</a:t>
            </a:r>
            <a:r>
              <a:rPr lang="en-US" altLang="pt-BR" sz="19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da MIME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47725" y="6086475"/>
            <a:ext cx="2224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pt-BR" sz="1600" b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Dados codificados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28925" y="3783013"/>
            <a:ext cx="1155700" cy="546100"/>
          </a:xfrm>
          <a:prstGeom prst="line">
            <a:avLst/>
          </a:prstGeom>
          <a:noFill/>
          <a:ln w="25400">
            <a:solidFill>
              <a:srgbClr val="FF8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2803525" y="4418013"/>
            <a:ext cx="1181100" cy="190500"/>
          </a:xfrm>
          <a:prstGeom prst="line">
            <a:avLst/>
          </a:prstGeom>
          <a:noFill/>
          <a:ln w="25400">
            <a:solidFill>
              <a:srgbClr val="FF8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V="1">
            <a:off x="2778125" y="4926013"/>
            <a:ext cx="1244600" cy="355600"/>
          </a:xfrm>
          <a:prstGeom prst="line">
            <a:avLst/>
          </a:prstGeom>
          <a:noFill/>
          <a:ln w="25400">
            <a:solidFill>
              <a:srgbClr val="FF8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2816225" y="5675313"/>
            <a:ext cx="1003300" cy="508000"/>
          </a:xfrm>
          <a:prstGeom prst="line">
            <a:avLst/>
          </a:prstGeom>
          <a:noFill/>
          <a:ln w="25400">
            <a:solidFill>
              <a:srgbClr val="FF810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3843338" y="5316538"/>
            <a:ext cx="309562" cy="881062"/>
          </a:xfrm>
          <a:custGeom>
            <a:avLst/>
            <a:gdLst>
              <a:gd name="T0" fmla="*/ 159 w 195"/>
              <a:gd name="T1" fmla="*/ 3 h 555"/>
              <a:gd name="T2" fmla="*/ 0 w 195"/>
              <a:gd name="T3" fmla="*/ 0 h 555"/>
              <a:gd name="T4" fmla="*/ 0 w 195"/>
              <a:gd name="T5" fmla="*/ 555 h 555"/>
              <a:gd name="T6" fmla="*/ 195 w 195"/>
              <a:gd name="T7" fmla="*/ 552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555">
                <a:moveTo>
                  <a:pt x="159" y="3"/>
                </a:moveTo>
                <a:lnTo>
                  <a:pt x="0" y="0"/>
                </a:lnTo>
                <a:lnTo>
                  <a:pt x="0" y="555"/>
                </a:lnTo>
                <a:lnTo>
                  <a:pt x="195" y="552"/>
                </a:lnTo>
              </a:path>
            </a:pathLst>
          </a:custGeom>
          <a:noFill/>
          <a:ln w="25400" cap="flat" cmpd="sng">
            <a:solidFill>
              <a:srgbClr val="FF810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51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17513" y="404664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smtClean="0">
                <a:solidFill>
                  <a:srgbClr val="FF3300"/>
                </a:solidFill>
                <a:latin typeface="Arial" charset="0"/>
              </a:rPr>
              <a:t>POP - </a:t>
            </a:r>
            <a:r>
              <a:rPr lang="en-GB" altLang="pt-BR" sz="3600" dirty="0" err="1" smtClean="0">
                <a:solidFill>
                  <a:srgbClr val="FF3300"/>
                </a:solidFill>
                <a:latin typeface="Arial" charset="0"/>
              </a:rPr>
              <a:t>Definições</a:t>
            </a:r>
            <a:endParaRPr lang="en-GB" altLang="pt-BR" sz="36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41173" y="1412776"/>
            <a:ext cx="888841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9725" algn="l"/>
                <a:tab pos="1254125" algn="l"/>
                <a:tab pos="2168525" algn="l"/>
                <a:tab pos="3082925" algn="l"/>
                <a:tab pos="3997325" algn="l"/>
                <a:tab pos="4911725" algn="l"/>
                <a:tab pos="5826125" algn="l"/>
                <a:tab pos="6740525" algn="l"/>
                <a:tab pos="7654925" algn="l"/>
                <a:tab pos="8569325" algn="l"/>
                <a:tab pos="9483725" algn="l"/>
                <a:tab pos="10398125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marL="0" indent="0"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</a:pPr>
            <a:r>
              <a:rPr lang="en-GB" altLang="pt-BR" sz="2000" dirty="0" smtClean="0">
                <a:solidFill>
                  <a:srgbClr val="000000"/>
                </a:solidFill>
                <a:latin typeface="Verdana" pitchFamily="34" charset="0"/>
              </a:rPr>
              <a:t>POP 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– do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inglês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Post Office Protocol, é um dos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protocolos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que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permite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 um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usuário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acessar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as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mensagens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contidas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na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sua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caixa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postal no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348880"/>
            <a:ext cx="8463508" cy="400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17513" y="260350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>
                <a:solidFill>
                  <a:srgbClr val="FF3300"/>
                </a:solidFill>
                <a:latin typeface="Arial" charset="0"/>
              </a:rPr>
              <a:t>Protocolo POP3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33413" y="1484784"/>
            <a:ext cx="8640762" cy="454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spcBef>
                <a:spcPts val="1500"/>
              </a:spcBef>
              <a:buFont typeface="Times New Roman" pitchFamily="18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 </a:t>
            </a:r>
            <a:r>
              <a:rPr lang="pt-BR" altLang="pt-BR" dirty="0">
                <a:solidFill>
                  <a:srgbClr val="000000"/>
                </a:solidFill>
                <a:latin typeface="Verdana" pitchFamily="34" charset="0"/>
              </a:rPr>
              <a:t>O Post Office </a:t>
            </a:r>
            <a:r>
              <a:rPr lang="pt-BR" altLang="pt-BR" dirty="0" err="1">
                <a:solidFill>
                  <a:srgbClr val="000000"/>
                </a:solidFill>
                <a:latin typeface="Verdana" pitchFamily="34" charset="0"/>
              </a:rPr>
              <a:t>Protocol</a:t>
            </a:r>
            <a:r>
              <a:rPr lang="pt-BR" altLang="pt-BR" dirty="0">
                <a:solidFill>
                  <a:srgbClr val="000000"/>
                </a:solidFill>
                <a:latin typeface="Verdana" pitchFamily="34" charset="0"/>
              </a:rPr>
              <a:t> versão 3, ou POP3, pode ser usado pelos usuários remotos para realizar a transferência de suas correspondências eletrônicas do sistema sem abrir uma sessão </a:t>
            </a:r>
            <a:r>
              <a:rPr lang="pt-BR" altLang="pt-BR" dirty="0" err="1">
                <a:solidFill>
                  <a:srgbClr val="000000"/>
                </a:solidFill>
                <a:latin typeface="Verdana" pitchFamily="34" charset="0"/>
              </a:rPr>
              <a:t>telnet</a:t>
            </a:r>
            <a:r>
              <a:rPr lang="pt-BR" altLang="pt-BR" dirty="0">
                <a:solidFill>
                  <a:srgbClr val="000000"/>
                </a:solidFill>
                <a:latin typeface="Verdana" pitchFamily="34" charset="0"/>
              </a:rPr>
              <a:t>, por exemplo. 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  <a:latin typeface="Verdana" pitchFamily="34" charset="0"/>
              </a:rPr>
              <a:t> Então, o protocolo POP é utilizado quando se deseja buscar uma mensagem que está no servidor. A priori, qualquer um pode mandar e-mail para qualquer um, no caso da recepção de e-mail é diferente. 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•"/>
            </a:pPr>
            <a:r>
              <a:rPr lang="pt-BR" altLang="pt-BR" dirty="0">
                <a:solidFill>
                  <a:srgbClr val="000000"/>
                </a:solidFill>
                <a:latin typeface="Verdana" pitchFamily="34" charset="0"/>
              </a:rPr>
              <a:t> Quando o usuário acessa o servidor POP que utiliza geralmente da porta 110, o mesmo deve fornecer seu </a:t>
            </a:r>
            <a:r>
              <a:rPr lang="pt-BR" altLang="pt-BR" dirty="0" err="1">
                <a:solidFill>
                  <a:srgbClr val="000000"/>
                </a:solidFill>
                <a:latin typeface="Verdana" pitchFamily="34" charset="0"/>
              </a:rPr>
              <a:t>login</a:t>
            </a:r>
            <a:r>
              <a:rPr lang="pt-BR" altLang="pt-BR" dirty="0">
                <a:solidFill>
                  <a:srgbClr val="000000"/>
                </a:solidFill>
                <a:latin typeface="Verdana" pitchFamily="34" charset="0"/>
              </a:rPr>
              <a:t> e sua senha.</a:t>
            </a:r>
            <a:r>
              <a:rPr lang="pt-BR" altLang="pt-BR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89298" y="603250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Fluxo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de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uma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mensagem</a:t>
            </a:r>
            <a:endParaRPr lang="en-GB" altLang="pt-BR" sz="36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89298" y="1412776"/>
            <a:ext cx="92303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39725" indent="-339725"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06363" algn="l"/>
                <a:tab pos="555625" algn="l"/>
                <a:tab pos="1004888" algn="l"/>
                <a:tab pos="1454150" algn="l"/>
                <a:tab pos="1903413" algn="l"/>
                <a:tab pos="2352675" algn="l"/>
                <a:tab pos="2801938" algn="l"/>
                <a:tab pos="3251200" algn="l"/>
                <a:tab pos="3700463" algn="l"/>
                <a:tab pos="4149725" algn="l"/>
                <a:tab pos="4598988" algn="l"/>
                <a:tab pos="5048250" algn="l"/>
                <a:tab pos="5497513" algn="l"/>
                <a:tab pos="5946775" algn="l"/>
                <a:tab pos="6396038" algn="l"/>
                <a:tab pos="6845300" algn="l"/>
                <a:tab pos="7294563" algn="l"/>
                <a:tab pos="7743825" algn="l"/>
                <a:tab pos="8193088" algn="l"/>
                <a:tab pos="8642350" algn="l"/>
                <a:tab pos="8686800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spcBef>
                <a:spcPts val="688"/>
              </a:spcBef>
            </a:pPr>
            <a:endParaRPr lang="en-GB" altLang="pt-BR" sz="2800" dirty="0">
              <a:solidFill>
                <a:srgbClr val="663300"/>
              </a:solidFill>
              <a:latin typeface="Arial" charset="0"/>
            </a:endParaRPr>
          </a:p>
          <a:p>
            <a:pPr marL="342900" indent="-342900" algn="just">
              <a:spcBef>
                <a:spcPts val="688"/>
              </a:spcBef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cliente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de e-mail do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usuário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(MUA)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envia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para o MTA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configurado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normalmente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correio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eletrônico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da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empresa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usando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protocolo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SMTP.</a:t>
            </a:r>
          </a:p>
          <a:p>
            <a:pPr marL="342900" indent="-342900" algn="just">
              <a:spcBef>
                <a:spcPts val="688"/>
              </a:spcBef>
              <a:buClrTx/>
              <a:buSzTx/>
              <a:buFont typeface="Arial" panose="020B0604020202020204" pitchFamily="34" charset="0"/>
              <a:buChar char="•"/>
            </a:pPr>
            <a:endParaRPr lang="en-GB" altLang="pt-BR" sz="2000" dirty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just">
              <a:spcBef>
                <a:spcPts val="688"/>
              </a:spcBef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O MTA,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tendo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aceito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responsabilidade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entregar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para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seu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destinatário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começa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tarefa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descobrir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para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onde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deve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ser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enviada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. 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vai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então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consultar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DNS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pedindo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registro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MX do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domínio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do e-mail do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destinatário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. 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resposta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é um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endereço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IP, que é para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quem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o MTA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vai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entregar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20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20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17513" y="764704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Fluxo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de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uma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mensagem</a:t>
            </a:r>
            <a:endParaRPr lang="en-GB" altLang="pt-BR" sz="36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33314" y="2060848"/>
            <a:ext cx="8672611" cy="4015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39725" indent="-339725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Tendo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descoberto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endereço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IP do MTA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responsável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pelo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domínio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do e-mail,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e-mail 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vai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estabelecer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uma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conexão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com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este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usar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novamente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protocolo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SMTP para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tentar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entregar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. Ela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sendo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aceita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no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destino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termina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tarefa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nosso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: 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está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entregue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. </a:t>
            </a:r>
          </a:p>
          <a:p>
            <a:pPr algn="just">
              <a:spcBef>
                <a:spcPts val="688"/>
              </a:spcBef>
              <a:buClrTx/>
              <a:buSzTx/>
              <a:buFontTx/>
              <a:buNone/>
            </a:pPr>
            <a:endParaRPr lang="en-GB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usuário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ao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chegar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na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sua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máquina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inicia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seu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programa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correio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eletrônico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(MUA) 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consulta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sua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caixa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postal no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usando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protocolo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POP3.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Ele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será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avisado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que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há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uma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nova 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ela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será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baixada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para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sua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máquina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onde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será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lida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algn="just">
              <a:spcBef>
                <a:spcPts val="688"/>
              </a:spcBef>
              <a:buClrTx/>
              <a:buSzTx/>
              <a:buFontTx/>
              <a:buNone/>
            </a:pPr>
            <a:endParaRPr lang="en-GB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Com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isso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, 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comunicação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é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concluída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algn="just">
              <a:spcBef>
                <a:spcPts val="688"/>
              </a:spcBef>
              <a:buClrTx/>
              <a:buSzTx/>
              <a:buFontTx/>
              <a:buNone/>
            </a:pPr>
            <a:endParaRPr lang="en-GB" altLang="pt-BR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spcBef>
                <a:spcPts val="688"/>
              </a:spcBef>
              <a:buClrTx/>
              <a:buSzTx/>
              <a:buFontTx/>
              <a:buNone/>
            </a:pPr>
            <a:endParaRPr lang="en-GB" altLang="pt-BR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17513" y="476672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POP3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410" y="1628800"/>
            <a:ext cx="71294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17513" y="404664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POP3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64617" y="1484784"/>
            <a:ext cx="8641308" cy="442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spcBef>
                <a:spcPts val="1500"/>
              </a:spcBef>
            </a:pPr>
            <a:r>
              <a:rPr lang="pt-BR" altLang="pt-BR" dirty="0">
                <a:solidFill>
                  <a:srgbClr val="000000"/>
                </a:solidFill>
              </a:rPr>
              <a:t> </a:t>
            </a: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O protocolo POP3 também usa o protocolo da camada de transporte TCP e seu funcionamento passa por três fases básicas: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-"/>
            </a:pP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Autorização – o agente de usuário envia um nome de usuário e uma senha(às claras) para autenticar o usuário. 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-"/>
            </a:pP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 Transação -  o servidor recupera as mensagens do usuário autenticado, e é também nesta fase que o agente de usuário pode marcar mensagens que devem ser apagadas, remover estas marcas e obter estatísticas de correio.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-"/>
            </a:pP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 Atualização – A terceira fase, de atualização, ocorre após o cliente ter dado o comando </a:t>
            </a:r>
            <a:r>
              <a:rPr lang="pt-BR" altLang="pt-BR" sz="2000" dirty="0" err="1">
                <a:solidFill>
                  <a:srgbClr val="000000"/>
                </a:solidFill>
                <a:latin typeface="Verdana" pitchFamily="34" charset="0"/>
              </a:rPr>
              <a:t>quit</a:t>
            </a: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, que encerra a sessão POP3. Neste momento, o servidor apaga as mensagens que foram marcadas.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17513" y="464246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POP3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77330" y="1176243"/>
            <a:ext cx="1663838" cy="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pt-BR" altLang="pt-B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POP3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77330" y="1665510"/>
            <a:ext cx="230425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Sessão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25660" y="2097310"/>
            <a:ext cx="403244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 defTabSz="7620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62000" indent="-381000" defTabSz="7620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811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 err="1">
                <a:solidFill>
                  <a:srgbClr val="FF8103"/>
                </a:solidFill>
                <a:latin typeface="Trebuchet MS" pitchFamily="34" charset="0"/>
              </a:rPr>
              <a:t>Fase</a:t>
            </a:r>
            <a:r>
              <a:rPr lang="en-US" altLang="pt-BR" sz="1800" dirty="0">
                <a:solidFill>
                  <a:srgbClr val="FF8103"/>
                </a:solidFill>
                <a:latin typeface="Trebuchet MS" pitchFamily="34" charset="0"/>
              </a:rPr>
              <a:t> de </a:t>
            </a:r>
            <a:r>
              <a:rPr lang="en-US" altLang="pt-BR" sz="1800" dirty="0" err="1">
                <a:solidFill>
                  <a:srgbClr val="FF8103"/>
                </a:solidFill>
                <a:latin typeface="Trebuchet MS" pitchFamily="34" charset="0"/>
              </a:rPr>
              <a:t>autorização</a:t>
            </a:r>
            <a:endParaRPr lang="en-US" altLang="pt-BR" sz="1800" dirty="0">
              <a:solidFill>
                <a:srgbClr val="FF8103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Symbol" pitchFamily="18" charset="2"/>
              <a:buChar char="·"/>
            </a:pPr>
            <a:r>
              <a:rPr lang="en-US" altLang="pt-BR" sz="1800" dirty="0" err="1">
                <a:latin typeface="Trebuchet MS" pitchFamily="34" charset="0"/>
              </a:rPr>
              <a:t>comandos</a:t>
            </a:r>
            <a:r>
              <a:rPr lang="en-US" altLang="pt-BR" sz="1800" dirty="0">
                <a:latin typeface="Trebuchet MS" pitchFamily="34" charset="0"/>
              </a:rPr>
              <a:t> do </a:t>
            </a:r>
            <a:r>
              <a:rPr lang="en-US" altLang="pt-BR" sz="1800" dirty="0" err="1">
                <a:latin typeface="Trebuchet MS" pitchFamily="34" charset="0"/>
              </a:rPr>
              <a:t>cliente</a:t>
            </a:r>
            <a:r>
              <a:rPr lang="en-US" altLang="pt-BR" sz="1800" dirty="0">
                <a:latin typeface="Trebuchet MS" pitchFamily="34" charset="0"/>
              </a:rPr>
              <a:t>: </a:t>
            </a:r>
          </a:p>
          <a:p>
            <a:pPr>
              <a:spcBef>
                <a:spcPct val="0"/>
              </a:spcBef>
              <a:buFont typeface="Symbol" pitchFamily="18" charset="2"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	 </a:t>
            </a:r>
            <a:r>
              <a:rPr lang="en-US" altLang="pt-BR" sz="1800" b="1" dirty="0">
                <a:latin typeface="Trebuchet MS" pitchFamily="34" charset="0"/>
              </a:rPr>
              <a:t>user: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declara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nome</a:t>
            </a:r>
            <a:r>
              <a:rPr lang="en-US" altLang="pt-BR" sz="1800" dirty="0">
                <a:latin typeface="Trebuchet MS" pitchFamily="34" charset="0"/>
              </a:rPr>
              <a:t> do </a:t>
            </a:r>
            <a:r>
              <a:rPr lang="en-US" altLang="pt-BR" sz="1800" dirty="0" err="1">
                <a:latin typeface="Trebuchet MS" pitchFamily="34" charset="0"/>
              </a:rPr>
              <a:t>usuário</a:t>
            </a:r>
            <a:endParaRPr lang="en-US" altLang="pt-BR" sz="1800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Symbol" pitchFamily="18" charset="2"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	 </a:t>
            </a:r>
            <a:r>
              <a:rPr lang="en-US" altLang="pt-BR" sz="1800" b="1" dirty="0">
                <a:latin typeface="Trebuchet MS" pitchFamily="34" charset="0"/>
              </a:rPr>
              <a:t>pass:</a:t>
            </a:r>
            <a:r>
              <a:rPr lang="en-US" altLang="pt-BR" sz="1800" dirty="0">
                <a:latin typeface="Trebuchet MS" pitchFamily="34" charset="0"/>
              </a:rPr>
              <a:t> password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 err="1">
                <a:latin typeface="Trebuchet MS" pitchFamily="34" charset="0"/>
              </a:rPr>
              <a:t>respostas</a:t>
            </a:r>
            <a:r>
              <a:rPr lang="en-US" altLang="pt-BR" sz="1800" dirty="0">
                <a:latin typeface="Trebuchet MS" pitchFamily="34" charset="0"/>
              </a:rPr>
              <a:t> do </a:t>
            </a:r>
            <a:r>
              <a:rPr lang="en-US" altLang="pt-BR" sz="1800" dirty="0" err="1">
                <a:latin typeface="Trebuchet MS" pitchFamily="34" charset="0"/>
              </a:rPr>
              <a:t>servidor</a:t>
            </a:r>
            <a:endParaRPr lang="en-US" altLang="pt-BR" sz="1800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	 </a:t>
            </a:r>
            <a:r>
              <a:rPr lang="en-US" altLang="pt-BR" sz="1800" b="1" dirty="0">
                <a:latin typeface="Trebuchet MS" pitchFamily="34" charset="0"/>
              </a:rPr>
              <a:t>+OK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	 </a:t>
            </a:r>
            <a:r>
              <a:rPr lang="en-US" altLang="pt-BR" sz="1800" b="1" dirty="0">
                <a:latin typeface="Trebuchet MS" pitchFamily="34" charset="0"/>
              </a:rPr>
              <a:t>-ERR</a:t>
            </a:r>
            <a:endParaRPr lang="en-US" altLang="pt-BR" sz="1800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 err="1">
                <a:solidFill>
                  <a:srgbClr val="FF8103"/>
                </a:solidFill>
                <a:latin typeface="Trebuchet MS" pitchFamily="34" charset="0"/>
              </a:rPr>
              <a:t>Fase</a:t>
            </a:r>
            <a:r>
              <a:rPr lang="en-US" altLang="pt-BR" sz="1800" dirty="0">
                <a:solidFill>
                  <a:srgbClr val="FF8103"/>
                </a:solidFill>
                <a:latin typeface="Trebuchet MS" pitchFamily="34" charset="0"/>
              </a:rPr>
              <a:t> de </a:t>
            </a:r>
            <a:r>
              <a:rPr lang="en-US" altLang="pt-BR" sz="1800" dirty="0" err="1">
                <a:solidFill>
                  <a:srgbClr val="FF8103"/>
                </a:solidFill>
                <a:latin typeface="Trebuchet MS" pitchFamily="34" charset="0"/>
              </a:rPr>
              <a:t>transação</a:t>
            </a:r>
            <a:r>
              <a:rPr lang="en-US" altLang="pt-BR" sz="1800" dirty="0">
                <a:solidFill>
                  <a:srgbClr val="FF8103"/>
                </a:solidFill>
                <a:latin typeface="Trebuchet MS" pitchFamily="34" charset="0"/>
              </a:rPr>
              <a:t>,</a:t>
            </a:r>
            <a:r>
              <a:rPr lang="en-US" altLang="pt-BR" sz="18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US" altLang="pt-BR" sz="1800" dirty="0" err="1">
                <a:solidFill>
                  <a:schemeClr val="tx2"/>
                </a:solidFill>
                <a:latin typeface="Trebuchet MS" pitchFamily="34" charset="0"/>
              </a:rPr>
              <a:t>cliente</a:t>
            </a:r>
            <a:r>
              <a:rPr lang="en-US" altLang="pt-BR" sz="1800" dirty="0">
                <a:solidFill>
                  <a:schemeClr val="tx2"/>
                </a:solidFill>
                <a:latin typeface="Trebuchet MS" pitchFamily="34" charset="0"/>
              </a:rPr>
              <a:t>:</a:t>
            </a:r>
            <a:endParaRPr lang="en-US" altLang="pt-BR" sz="1800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 </a:t>
            </a:r>
            <a:r>
              <a:rPr lang="en-US" altLang="pt-BR" sz="1800" b="1" dirty="0">
                <a:latin typeface="Trebuchet MS" pitchFamily="34" charset="0"/>
              </a:rPr>
              <a:t>list: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lista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mensagens</a:t>
            </a:r>
            <a:r>
              <a:rPr lang="en-US" altLang="pt-BR" sz="1800" dirty="0">
                <a:latin typeface="Trebuchet MS" pitchFamily="34" charset="0"/>
              </a:rPr>
              <a:t> e </a:t>
            </a:r>
            <a:r>
              <a:rPr lang="en-US" altLang="pt-BR" sz="1800" dirty="0" err="1">
                <a:latin typeface="Trebuchet MS" pitchFamily="34" charset="0"/>
              </a:rPr>
              <a:t>tamanhos</a:t>
            </a:r>
            <a:endParaRPr lang="en-US" altLang="pt-BR" sz="1800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 </a:t>
            </a:r>
            <a:r>
              <a:rPr lang="en-US" altLang="pt-BR" sz="1800" b="1" dirty="0" err="1">
                <a:latin typeface="Trebuchet MS" pitchFamily="34" charset="0"/>
              </a:rPr>
              <a:t>retr</a:t>
            </a:r>
            <a:r>
              <a:rPr lang="en-US" altLang="pt-BR" sz="1800" b="1" dirty="0">
                <a:latin typeface="Trebuchet MS" pitchFamily="34" charset="0"/>
              </a:rPr>
              <a:t>: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recupera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mensagem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pelo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número</a:t>
            </a:r>
            <a:endParaRPr lang="en-US" altLang="pt-BR" sz="1800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 </a:t>
            </a:r>
            <a:r>
              <a:rPr lang="en-US" altLang="pt-BR" sz="1800" b="1" dirty="0">
                <a:latin typeface="Trebuchet MS" pitchFamily="34" charset="0"/>
              </a:rPr>
              <a:t>dele:</a:t>
            </a:r>
            <a:r>
              <a:rPr lang="en-US" altLang="pt-BR" sz="1800" dirty="0">
                <a:latin typeface="Trebuchet MS" pitchFamily="34" charset="0"/>
              </a:rPr>
              <a:t> </a:t>
            </a:r>
            <a:r>
              <a:rPr lang="en-US" altLang="pt-BR" sz="1800" dirty="0" err="1">
                <a:latin typeface="Trebuchet MS" pitchFamily="34" charset="0"/>
              </a:rPr>
              <a:t>apaga</a:t>
            </a:r>
            <a:endParaRPr lang="en-US" altLang="pt-BR" sz="1800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800" dirty="0">
                <a:latin typeface="Trebuchet MS" pitchFamily="34" charset="0"/>
                <a:sym typeface="Symbol" pitchFamily="18" charset="2"/>
              </a:rPr>
              <a:t> </a:t>
            </a:r>
            <a:r>
              <a:rPr lang="en-US" altLang="pt-BR" sz="1800" b="1" dirty="0">
                <a:latin typeface="Trebuchet MS" pitchFamily="34" charset="0"/>
              </a:rPr>
              <a:t>quit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953496" y="3030760"/>
            <a:ext cx="47402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pt-BR" sz="1700">
                <a:latin typeface="Times New Roman" pitchFamily="18" charset="0"/>
              </a:rPr>
              <a:t>           </a:t>
            </a:r>
            <a:r>
              <a:rPr lang="en-US" altLang="pt-BR" sz="1700" b="1">
                <a:latin typeface="Courier New" pitchFamily="49" charset="0"/>
              </a:rPr>
              <a:t>C: list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1 498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2 912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.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C: retr 1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&lt;message 1 contents&gt;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.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C: dele 1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C: retr 2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&lt;message 1 contents&gt;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.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C: dele 2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C: quit </a:t>
            </a:r>
          </a:p>
          <a:p>
            <a:pPr eaLnBrk="0" hangingPunct="0"/>
            <a:r>
              <a:rPr lang="en-US" altLang="pt-BR" sz="1700" b="1">
                <a:latin typeface="Courier New" pitchFamily="49" charset="0"/>
              </a:rPr>
              <a:t>     S: +OK POP3 server signing off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380534" y="1551210"/>
            <a:ext cx="3876675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pt-BR" sz="1700" b="1">
                <a:latin typeface="Courier New" pitchFamily="49" charset="0"/>
              </a:rPr>
              <a:t>S: +OK POP3 server ready </a:t>
            </a:r>
          </a:p>
          <a:p>
            <a:pPr eaLnBrk="0" hangingPunct="0">
              <a:lnSpc>
                <a:spcPct val="80000"/>
              </a:lnSpc>
            </a:pPr>
            <a:r>
              <a:rPr lang="en-US" altLang="pt-BR" sz="1700" b="1">
                <a:latin typeface="Courier New" pitchFamily="49" charset="0"/>
              </a:rPr>
              <a:t>C: user alice </a:t>
            </a:r>
          </a:p>
          <a:p>
            <a:pPr eaLnBrk="0" hangingPunct="0">
              <a:lnSpc>
                <a:spcPct val="80000"/>
              </a:lnSpc>
            </a:pPr>
            <a:r>
              <a:rPr lang="en-US" altLang="pt-BR" sz="1700" b="1">
                <a:latin typeface="Courier New" pitchFamily="49" charset="0"/>
              </a:rPr>
              <a:t>S: +OK </a:t>
            </a:r>
          </a:p>
          <a:p>
            <a:pPr eaLnBrk="0" hangingPunct="0">
              <a:lnSpc>
                <a:spcPct val="80000"/>
              </a:lnSpc>
            </a:pPr>
            <a:r>
              <a:rPr lang="en-US" altLang="pt-BR" sz="1700" b="1">
                <a:latin typeface="Courier New" pitchFamily="49" charset="0"/>
              </a:rPr>
              <a:t>C: pass hungry </a:t>
            </a:r>
          </a:p>
          <a:p>
            <a:pPr eaLnBrk="0" hangingPunct="0">
              <a:lnSpc>
                <a:spcPct val="80000"/>
              </a:lnSpc>
            </a:pPr>
            <a:r>
              <a:rPr lang="en-US" altLang="pt-BR" sz="1700" b="1">
                <a:latin typeface="Courier New" pitchFamily="49" charset="0"/>
              </a:rPr>
              <a:t>S: +OK user successfully </a:t>
            </a:r>
          </a:p>
          <a:p>
            <a:pPr eaLnBrk="0" hangingPunct="0">
              <a:lnSpc>
                <a:spcPct val="80000"/>
              </a:lnSpc>
            </a:pPr>
            <a:r>
              <a:rPr lang="en-US" altLang="pt-BR" sz="1700" b="1">
                <a:latin typeface="Courier New" pitchFamily="49" charset="0"/>
              </a:rPr>
              <a:t>logged on</a:t>
            </a:r>
            <a:endParaRPr lang="en-US" altLang="pt-BR" sz="1700">
              <a:latin typeface="Times New Roman" pitchFamily="18" charset="0"/>
            </a:endParaRPr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5350371" y="1501998"/>
            <a:ext cx="371475" cy="1366837"/>
          </a:xfrm>
          <a:custGeom>
            <a:avLst/>
            <a:gdLst>
              <a:gd name="T0" fmla="*/ 234 w 234"/>
              <a:gd name="T1" fmla="*/ 0 h 918"/>
              <a:gd name="T2" fmla="*/ 0 w 234"/>
              <a:gd name="T3" fmla="*/ 0 h 918"/>
              <a:gd name="T4" fmla="*/ 0 w 234"/>
              <a:gd name="T5" fmla="*/ 918 h 918"/>
              <a:gd name="T6" fmla="*/ 228 w 234"/>
              <a:gd name="T7" fmla="*/ 918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25400" cap="flat" cmpd="sng">
            <a:solidFill>
              <a:srgbClr val="FF8103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38" y="1199966"/>
            <a:ext cx="4692972" cy="518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914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17513" y="260350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>
                <a:solidFill>
                  <a:srgbClr val="FF3300"/>
                </a:solidFill>
                <a:latin typeface="Arial" charset="0"/>
              </a:rPr>
              <a:t>Definições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1052513"/>
            <a:ext cx="96694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lnSpc>
                <a:spcPct val="90000"/>
              </a:lnSpc>
              <a:spcBef>
                <a:spcPts val="688"/>
              </a:spcBef>
            </a:pPr>
            <a:r>
              <a:rPr lang="pt-BR" altLang="pt-BR" sz="1800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01613" y="1196752"/>
            <a:ext cx="9310687" cy="489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r>
              <a:rPr lang="pt-BR" altLang="pt-BR" sz="2000" b="1" dirty="0">
                <a:solidFill>
                  <a:srgbClr val="000000"/>
                </a:solidFill>
                <a:latin typeface="Verdana" pitchFamily="34" charset="0"/>
              </a:rPr>
              <a:t>Servidor de Mensagens </a:t>
            </a:r>
            <a:endParaRPr lang="pt-BR" altLang="pt-BR" sz="20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endParaRPr lang="pt-BR" altLang="pt-BR" sz="2000" b="1" dirty="0">
              <a:solidFill>
                <a:srgbClr val="000000"/>
              </a:solidFill>
              <a:latin typeface="Verdana" pitchFamily="34" charset="0"/>
            </a:endParaRPr>
          </a:p>
          <a:p>
            <a:endParaRPr lang="pt-BR" altLang="pt-BR" sz="2000" b="1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buFont typeface="Verdana" pitchFamily="34" charset="0"/>
              <a:buChar char="•"/>
            </a:pP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 Um servidor de mensagens é responsável pela recepção e envio de mensagens. Dentro deste processo há vários mecanismos utilizados pelo servidor antes da mensagem chegar até o remetente. </a:t>
            </a:r>
            <a:endParaRPr lang="pt-BR" altLang="pt-BR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buFont typeface="Verdana" pitchFamily="34" charset="0"/>
              <a:buChar char="•"/>
            </a:pPr>
            <a:endParaRPr lang="pt-BR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buFont typeface="Verdana" pitchFamily="34" charset="0"/>
              <a:buChar char="•"/>
            </a:pP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 Atualmente na Internet um dos grandes </a:t>
            </a:r>
            <a:r>
              <a:rPr lang="pt-BR" altLang="pt-BR" sz="1800" dirty="0" smtClean="0">
                <a:solidFill>
                  <a:srgbClr val="000000"/>
                </a:solidFill>
                <a:latin typeface="Verdana" pitchFamily="34" charset="0"/>
              </a:rPr>
              <a:t>responsáveis </a:t>
            </a: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por seu imenso tráfego, sem dúvida, é o e-mail. </a:t>
            </a:r>
            <a:endParaRPr lang="pt-BR" altLang="pt-BR" sz="1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buFont typeface="Verdana" pitchFamily="34" charset="0"/>
              <a:buChar char="•"/>
            </a:pPr>
            <a:endParaRPr lang="pt-BR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buFont typeface="Verdana" pitchFamily="34" charset="0"/>
              <a:buChar char="•"/>
            </a:pP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 Tal como o correio normal, o e-mail é um meio de comunicação assíncrono, as pessoas enviam e recebem mensagens quando for conveniente para elas</a:t>
            </a:r>
            <a:r>
              <a:rPr lang="pt-BR" altLang="pt-BR" sz="1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algn="just">
              <a:buFont typeface="Verdana" pitchFamily="34" charset="0"/>
              <a:buChar char="•"/>
            </a:pPr>
            <a:endParaRPr lang="pt-BR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buFont typeface="Verdana" pitchFamily="34" charset="0"/>
              <a:buChar char="•"/>
            </a:pP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O </a:t>
            </a:r>
            <a:r>
              <a:rPr lang="pt-BR" altLang="pt-BR" sz="1800" dirty="0" err="1">
                <a:solidFill>
                  <a:srgbClr val="000000"/>
                </a:solidFill>
                <a:latin typeface="Verdana" pitchFamily="34" charset="0"/>
              </a:rPr>
              <a:t>Simple</a:t>
            </a: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 Mail </a:t>
            </a:r>
            <a:r>
              <a:rPr lang="pt-BR" altLang="pt-BR" sz="1800" dirty="0" err="1">
                <a:solidFill>
                  <a:srgbClr val="000000"/>
                </a:solidFill>
                <a:latin typeface="Verdana" pitchFamily="34" charset="0"/>
              </a:rPr>
              <a:t>Transfer</a:t>
            </a: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pt-BR" altLang="pt-BR" sz="1800" dirty="0" err="1">
                <a:solidFill>
                  <a:srgbClr val="000000"/>
                </a:solidFill>
                <a:latin typeface="Verdana" pitchFamily="34" charset="0"/>
              </a:rPr>
              <a:t>Protocol</a:t>
            </a:r>
            <a:r>
              <a:rPr lang="pt-BR" altLang="pt-BR" sz="1800" dirty="0">
                <a:solidFill>
                  <a:srgbClr val="000000"/>
                </a:solidFill>
                <a:latin typeface="Verdana" pitchFamily="34" charset="0"/>
              </a:rPr>
              <a:t> (SMTP) é o protocolo de transporte de mensagens utilizado em redes TCP/IP. Um servidor de mensagens oferece outros serviços além de transporte, este deve prover serviços como fornecer apelidos para usuários e fazer roteamento de mensagens.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525412" y="608419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IMAP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33313" y="1628800"/>
            <a:ext cx="8672611" cy="442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spcBef>
                <a:spcPts val="1500"/>
              </a:spcBef>
              <a:buFont typeface="Times New Roman" pitchFamily="18" charset="0"/>
              <a:buChar char="•"/>
            </a:pPr>
            <a:r>
              <a:rPr lang="pt-BR" altLang="pt-BR" dirty="0">
                <a:solidFill>
                  <a:srgbClr val="000000"/>
                </a:solidFill>
              </a:rPr>
              <a:t> </a:t>
            </a: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O IMAP é similar ao POP no sentido de que ambos os protocolos permitem que usuários remotos acessem seus correios eletrônicos. Ele escuta na porta TCP 143.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•"/>
            </a:pP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A diferença é que o IMAP permite que os usuários mantenham pastas de correio no seu sistema, em vez de fazer a transferência de todas as suas mensagens para suas próprias máquinas. 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•"/>
            </a:pP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A diferença do IMAP em relação ao POP é a possibilidade de manipulação das mensagens no próprio servidor. Você pode criar pastas e organizar suas mensagens nelas, fazer buscas nas mensagens, ver somente os cabeçalhos, etc. </a:t>
            </a:r>
          </a:p>
          <a:p>
            <a:pPr algn="just">
              <a:spcBef>
                <a:spcPts val="1500"/>
              </a:spcBef>
              <a:buFont typeface="Verdana" pitchFamily="34" charset="0"/>
              <a:buChar char="•"/>
            </a:pPr>
            <a:r>
              <a:rPr lang="pt-BR" altLang="pt-BR" sz="2000" dirty="0">
                <a:solidFill>
                  <a:srgbClr val="000000"/>
                </a:solidFill>
                <a:latin typeface="Verdana" pitchFamily="34" charset="0"/>
              </a:rPr>
              <a:t> O IMAP possui muito mais recursos que o POP3 mas é consequentemente muito mais complexo.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81869" y="603250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IMAP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394" y="1916832"/>
            <a:ext cx="734536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81869" y="603250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 err="1" smtClean="0">
                <a:solidFill>
                  <a:srgbClr val="FF3300"/>
                </a:solidFill>
                <a:latin typeface="Arial" charset="0"/>
              </a:rPr>
              <a:t>Servidores</a:t>
            </a:r>
            <a:r>
              <a:rPr lang="en-GB" altLang="pt-BR" sz="3600" dirty="0" smtClean="0">
                <a:solidFill>
                  <a:srgbClr val="FF3300"/>
                </a:solidFill>
                <a:latin typeface="Arial" charset="0"/>
              </a:rPr>
              <a:t> de e-mail</a:t>
            </a:r>
            <a:endParaRPr lang="en-GB" altLang="pt-BR" sz="36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05322" y="1988840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2">
                    <a:lumMod val="10000"/>
                  </a:schemeClr>
                </a:solidFill>
              </a:rPr>
              <a:t>Softwares mais utilizados:</a:t>
            </a:r>
          </a:p>
          <a:p>
            <a:endParaRPr lang="pt-BR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</a:rPr>
              <a:t>Ambiente Linux/Unix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Sendmail</a:t>
            </a:r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Qmail</a:t>
            </a:r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Postfix</a:t>
            </a:r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 indent="0"/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</a:rPr>
              <a:t>Ambiente Microsoft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SquirrelMail</a:t>
            </a:r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Xmail</a:t>
            </a:r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10000"/>
                  </a:schemeClr>
                </a:solidFill>
              </a:rPr>
              <a:t>Microsoft </a:t>
            </a:r>
            <a:r>
              <a:rPr lang="pt-BR" dirty="0" err="1" smtClean="0">
                <a:solidFill>
                  <a:schemeClr val="bg2">
                    <a:lumMod val="10000"/>
                  </a:schemeClr>
                </a:solidFill>
              </a:rPr>
              <a:t>exchange</a:t>
            </a:r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42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0"/>
            <a:ext cx="8885237" cy="1095375"/>
          </a:xfrm>
        </p:spPr>
        <p:txBody>
          <a:bodyPr/>
          <a:lstStyle/>
          <a:p>
            <a:r>
              <a:rPr lang="pt-BR" altLang="pt-BR" sz="3200" smtClean="0"/>
              <a:t>Correio Eletrônico</a:t>
            </a:r>
            <a:endParaRPr lang="pt-BR" altLang="pt-BR" smtClean="0"/>
          </a:p>
        </p:txBody>
      </p:sp>
      <p:sp>
        <p:nvSpPr>
          <p:cNvPr id="103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1266" y="1323976"/>
            <a:ext cx="4464149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dirty="0" smtClean="0">
                <a:solidFill>
                  <a:srgbClr val="FF0000"/>
                </a:solidFill>
                <a:latin typeface="Times New Roman" pitchFamily="18" charset="0"/>
              </a:rPr>
              <a:t>Três grandes componentes: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agentes de usuário (UA)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servidores de correio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ct val="75000"/>
              </a:spcAft>
              <a:buFont typeface="Times New Roman" pitchFamily="18" charset="0"/>
              <a:buChar char="•"/>
            </a:pPr>
            <a:r>
              <a:rPr lang="pt-BR" altLang="pt-BR" sz="1800" dirty="0" err="1" smtClean="0">
                <a:solidFill>
                  <a:srgbClr val="000000"/>
                </a:solidFill>
                <a:latin typeface="Times New Roman" pitchFamily="18" charset="0"/>
              </a:rPr>
              <a:t>simple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 mail </a:t>
            </a:r>
            <a:r>
              <a:rPr lang="pt-BR" altLang="pt-BR" sz="1800" dirty="0" err="1" smtClean="0">
                <a:solidFill>
                  <a:srgbClr val="000000"/>
                </a:solidFill>
                <a:latin typeface="Times New Roman" pitchFamily="18" charset="0"/>
              </a:rPr>
              <a:t>transfer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pt-BR" altLang="pt-BR" sz="1800" dirty="0" err="1" smtClean="0">
                <a:solidFill>
                  <a:srgbClr val="000000"/>
                </a:solidFill>
                <a:latin typeface="Times New Roman" pitchFamily="18" charset="0"/>
              </a:rPr>
              <a:t>protocol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: SMTP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u="sng" dirty="0" smtClean="0">
                <a:solidFill>
                  <a:srgbClr val="FF0000"/>
                </a:solidFill>
                <a:latin typeface="Times New Roman" pitchFamily="18" charset="0"/>
              </a:rPr>
              <a:t>Agente de Usuário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endParaRPr lang="pt-BR" altLang="pt-BR" sz="1800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“leitor de correio”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compor, editar, ler mensagens de correio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p.ex., Eudora, Outlook, </a:t>
            </a:r>
            <a:r>
              <a:rPr lang="pt-BR" altLang="pt-BR" sz="1800" dirty="0" err="1" smtClean="0">
                <a:solidFill>
                  <a:srgbClr val="000000"/>
                </a:solidFill>
                <a:latin typeface="Times New Roman" pitchFamily="18" charset="0"/>
              </a:rPr>
              <a:t>elm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, Netscape Messenger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mensagens de saída e chegando são armazenadas no servidor</a:t>
            </a:r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7266934" y="478015"/>
            <a:ext cx="2360613" cy="1484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grpSp>
        <p:nvGrpSpPr>
          <p:cNvPr id="1035" name="Group 5"/>
          <p:cNvGrpSpPr>
            <a:grpSpLocks/>
          </p:cNvGrpSpPr>
          <p:nvPr/>
        </p:nvGrpSpPr>
        <p:grpSpPr bwMode="auto">
          <a:xfrm>
            <a:off x="7547922" y="555802"/>
            <a:ext cx="2114550" cy="1366838"/>
            <a:chOff x="4390" y="254"/>
            <a:chExt cx="1230" cy="861"/>
          </a:xfrm>
        </p:grpSpPr>
        <p:sp>
          <p:nvSpPr>
            <p:cNvPr id="1151" name="Text Box 6"/>
            <p:cNvSpPr txBox="1">
              <a:spLocks noChangeArrowheads="1"/>
            </p:cNvSpPr>
            <p:nvPr/>
          </p:nvSpPr>
          <p:spPr bwMode="auto">
            <a:xfrm>
              <a:off x="4429" y="749"/>
              <a:ext cx="119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  <a:t>caixa de </a:t>
              </a:r>
              <a:b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</a:br>
              <a: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  <a:t>correio do usuário</a:t>
              </a:r>
              <a:endParaRPr lang="pt-BR" altLang="pt-BR">
                <a:solidFill>
                  <a:schemeClr val="tx1"/>
                </a:solidFill>
              </a:endParaRPr>
            </a:p>
          </p:txBody>
        </p:sp>
        <p:grpSp>
          <p:nvGrpSpPr>
            <p:cNvPr id="1152" name="Group 7"/>
            <p:cNvGrpSpPr>
              <a:grpSpLocks/>
            </p:cNvGrpSpPr>
            <p:nvPr/>
          </p:nvGrpSpPr>
          <p:grpSpPr bwMode="auto">
            <a:xfrm>
              <a:off x="4390" y="298"/>
              <a:ext cx="450" cy="120"/>
              <a:chOff x="4314" y="3444"/>
              <a:chExt cx="450" cy="120"/>
            </a:xfrm>
          </p:grpSpPr>
          <p:sp>
            <p:nvSpPr>
              <p:cNvPr id="1155" name="Rectangle 8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1156" name="Line 9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57" name="Line 10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58" name="Line 11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59" name="Line 12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0" name="Line 13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1" name="Line 14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62" name="Line 15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153" name="Rectangle 16"/>
            <p:cNvSpPr>
              <a:spLocks noChangeArrowheads="1"/>
            </p:cNvSpPr>
            <p:nvPr/>
          </p:nvSpPr>
          <p:spPr bwMode="auto">
            <a:xfrm>
              <a:off x="4394" y="80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1154" name="Text Box 17"/>
            <p:cNvSpPr txBox="1">
              <a:spLocks noChangeArrowheads="1"/>
            </p:cNvSpPr>
            <p:nvPr/>
          </p:nvSpPr>
          <p:spPr bwMode="auto">
            <a:xfrm>
              <a:off x="4747" y="254"/>
              <a:ext cx="785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>
                <a:buClrTx/>
                <a:buSzTx/>
                <a:buFontTx/>
                <a:buNone/>
              </a:pPr>
              <a: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  <a:t>fila de</a:t>
              </a:r>
              <a:b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</a:br>
              <a: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  <a:t>mensagens </a:t>
              </a:r>
              <a:b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</a:br>
              <a:r>
                <a:rPr lang="pt-BR" altLang="pt-BR" sz="1600">
                  <a:solidFill>
                    <a:schemeClr val="tx1"/>
                  </a:solidFill>
                  <a:latin typeface="Comic Sans MS" pitchFamily="66" charset="0"/>
                </a:rPr>
                <a:t>de saída</a:t>
              </a:r>
              <a:endParaRPr lang="pt-BR" altLang="pt-BR">
                <a:solidFill>
                  <a:schemeClr val="tx1"/>
                </a:solidFill>
              </a:endParaRPr>
            </a:p>
          </p:txBody>
        </p:sp>
      </p:grpSp>
      <p:grpSp>
        <p:nvGrpSpPr>
          <p:cNvPr id="1036" name="Group 18"/>
          <p:cNvGrpSpPr>
            <a:grpSpLocks/>
          </p:cNvGrpSpPr>
          <p:nvPr/>
        </p:nvGrpSpPr>
        <p:grpSpPr bwMode="auto">
          <a:xfrm>
            <a:off x="8676634" y="3221215"/>
            <a:ext cx="927100" cy="882650"/>
            <a:chOff x="3540" y="866"/>
            <a:chExt cx="539" cy="538"/>
          </a:xfrm>
        </p:grpSpPr>
        <p:graphicFrame>
          <p:nvGraphicFramePr>
            <p:cNvPr id="1031" name="Object 19"/>
            <p:cNvGraphicFramePr>
              <a:graphicFrameLocks noChangeAspect="1"/>
            </p:cNvGraphicFramePr>
            <p:nvPr/>
          </p:nvGraphicFramePr>
          <p:xfrm>
            <a:off x="3540" y="866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3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0" y="866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48" name="Group 20"/>
            <p:cNvGrpSpPr>
              <a:grpSpLocks/>
            </p:cNvGrpSpPr>
            <p:nvPr/>
          </p:nvGrpSpPr>
          <p:grpSpPr bwMode="auto">
            <a:xfrm>
              <a:off x="3567" y="959"/>
              <a:ext cx="512" cy="445"/>
              <a:chOff x="3567" y="959"/>
              <a:chExt cx="512" cy="445"/>
            </a:xfrm>
          </p:grpSpPr>
          <p:sp>
            <p:nvSpPr>
              <p:cNvPr id="1149" name="Rectangle 21"/>
              <p:cNvSpPr>
                <a:spLocks noChangeArrowheads="1"/>
              </p:cNvSpPr>
              <p:nvPr/>
            </p:nvSpPr>
            <p:spPr bwMode="auto">
              <a:xfrm>
                <a:off x="3567" y="972"/>
                <a:ext cx="488" cy="42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1150" name="Text Box 22"/>
              <p:cNvSpPr txBox="1">
                <a:spLocks noChangeArrowheads="1"/>
              </p:cNvSpPr>
              <p:nvPr/>
            </p:nvSpPr>
            <p:spPr bwMode="auto">
              <a:xfrm>
                <a:off x="3580" y="959"/>
                <a:ext cx="499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pt-BR" altLang="pt-BR" sz="1400">
                    <a:solidFill>
                      <a:schemeClr val="tx1"/>
                    </a:solidFill>
                    <a:latin typeface="Comic Sans MS" pitchFamily="66" charset="0"/>
                  </a:rPr>
                  <a:t>agente </a:t>
                </a:r>
                <a:br>
                  <a:rPr lang="pt-BR" altLang="pt-BR" sz="1400">
                    <a:solidFill>
                      <a:schemeClr val="tx1"/>
                    </a:solidFill>
                    <a:latin typeface="Comic Sans MS" pitchFamily="66" charset="0"/>
                  </a:rPr>
                </a:br>
                <a:r>
                  <a:rPr lang="pt-BR" altLang="pt-BR" sz="1400">
                    <a:solidFill>
                      <a:schemeClr val="tx1"/>
                    </a:solidFill>
                    <a:latin typeface="Comic Sans MS" pitchFamily="66" charset="0"/>
                  </a:rPr>
                  <a:t>de </a:t>
                </a:r>
                <a:br>
                  <a:rPr lang="pt-BR" altLang="pt-BR" sz="1400">
                    <a:solidFill>
                      <a:schemeClr val="tx1"/>
                    </a:solidFill>
                    <a:latin typeface="Comic Sans MS" pitchFamily="66" charset="0"/>
                  </a:rPr>
                </a:br>
                <a:r>
                  <a:rPr lang="pt-BR" altLang="pt-BR" sz="1400">
                    <a:solidFill>
                      <a:schemeClr val="tx1"/>
                    </a:solidFill>
                    <a:latin typeface="Comic Sans MS" pitchFamily="66" charset="0"/>
                  </a:rPr>
                  <a:t>usuário</a:t>
                </a:r>
                <a:endParaRPr lang="pt-BR" altLang="pt-BR" sz="200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37" name="Group 23"/>
          <p:cNvGrpSpPr>
            <a:grpSpLocks/>
          </p:cNvGrpSpPr>
          <p:nvPr/>
        </p:nvGrpSpPr>
        <p:grpSpPr bwMode="auto">
          <a:xfrm>
            <a:off x="4828534" y="1422577"/>
            <a:ext cx="4462463" cy="5332413"/>
            <a:chOff x="2809" y="800"/>
            <a:chExt cx="2595" cy="3359"/>
          </a:xfrm>
        </p:grpSpPr>
        <p:sp>
          <p:nvSpPr>
            <p:cNvPr id="1038" name="Line 24"/>
            <p:cNvSpPr>
              <a:spLocks noChangeShapeType="1"/>
            </p:cNvSpPr>
            <p:nvPr/>
          </p:nvSpPr>
          <p:spPr bwMode="auto">
            <a:xfrm>
              <a:off x="3606" y="1608"/>
              <a:ext cx="708" cy="4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9" name="Group 25"/>
            <p:cNvGrpSpPr>
              <a:grpSpLocks/>
            </p:cNvGrpSpPr>
            <p:nvPr/>
          </p:nvGrpSpPr>
          <p:grpSpPr bwMode="auto">
            <a:xfrm>
              <a:off x="2960" y="1028"/>
              <a:ext cx="729" cy="946"/>
              <a:chOff x="2960" y="1028"/>
              <a:chExt cx="729" cy="946"/>
            </a:xfrm>
          </p:grpSpPr>
          <p:grpSp>
            <p:nvGrpSpPr>
              <p:cNvPr id="1123" name="Group 26"/>
              <p:cNvGrpSpPr>
                <a:grpSpLocks/>
              </p:cNvGrpSpPr>
              <p:nvPr/>
            </p:nvGrpSpPr>
            <p:grpSpPr bwMode="auto">
              <a:xfrm>
                <a:off x="3217" y="1028"/>
                <a:ext cx="224" cy="588"/>
                <a:chOff x="4180" y="783"/>
                <a:chExt cx="150" cy="307"/>
              </a:xfrm>
            </p:grpSpPr>
            <p:sp>
              <p:nvSpPr>
                <p:cNvPr id="1140" name="AutoShape 27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41" name="Rectangle 28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42" name="Rectangle 29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43" name="AutoShape 30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44" name="Line 31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45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46" name="Rectangle 33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47" name="Rectangle 34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grpSp>
            <p:nvGrpSpPr>
              <p:cNvPr id="1124" name="Group 35"/>
              <p:cNvGrpSpPr>
                <a:grpSpLocks/>
              </p:cNvGrpSpPr>
              <p:nvPr/>
            </p:nvGrpSpPr>
            <p:grpSpPr bwMode="auto">
              <a:xfrm>
                <a:off x="2960" y="1313"/>
                <a:ext cx="729" cy="661"/>
                <a:chOff x="2960" y="1313"/>
                <a:chExt cx="729" cy="661"/>
              </a:xfrm>
            </p:grpSpPr>
            <p:sp>
              <p:nvSpPr>
                <p:cNvPr id="1125" name="Rectangle 36"/>
                <p:cNvSpPr>
                  <a:spLocks noChangeArrowheads="1"/>
                </p:cNvSpPr>
                <p:nvPr/>
              </p:nvSpPr>
              <p:spPr bwMode="auto">
                <a:xfrm>
                  <a:off x="3001" y="1338"/>
                  <a:ext cx="644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2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60" y="1313"/>
                  <a:ext cx="729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servidor </a:t>
                  </a:r>
                  <a:b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de correio</a:t>
                  </a:r>
                  <a:endParaRPr lang="pt-BR" altLang="pt-B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7" name="Rectangle 38"/>
                <p:cNvSpPr>
                  <a:spLocks noChangeArrowheads="1"/>
                </p:cNvSpPr>
                <p:nvPr/>
              </p:nvSpPr>
              <p:spPr bwMode="auto">
                <a:xfrm>
                  <a:off x="3102" y="1692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28" name="Line 39"/>
                <p:cNvSpPr>
                  <a:spLocks noChangeShapeType="1"/>
                </p:cNvSpPr>
                <p:nvPr/>
              </p:nvSpPr>
              <p:spPr bwMode="auto">
                <a:xfrm>
                  <a:off x="3151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29" name="Line 40"/>
                <p:cNvSpPr>
                  <a:spLocks noChangeShapeType="1"/>
                </p:cNvSpPr>
                <p:nvPr/>
              </p:nvSpPr>
              <p:spPr bwMode="auto">
                <a:xfrm>
                  <a:off x="3260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30" name="Line 41"/>
                <p:cNvSpPr>
                  <a:spLocks noChangeShapeType="1"/>
                </p:cNvSpPr>
                <p:nvPr/>
              </p:nvSpPr>
              <p:spPr bwMode="auto">
                <a:xfrm>
                  <a:off x="3315" y="1721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31" name="Line 42"/>
                <p:cNvSpPr>
                  <a:spLocks noChangeShapeType="1"/>
                </p:cNvSpPr>
                <p:nvPr/>
              </p:nvSpPr>
              <p:spPr bwMode="auto">
                <a:xfrm>
                  <a:off x="3372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32" name="Line 43"/>
                <p:cNvSpPr>
                  <a:spLocks noChangeShapeType="1"/>
                </p:cNvSpPr>
                <p:nvPr/>
              </p:nvSpPr>
              <p:spPr bwMode="auto">
                <a:xfrm>
                  <a:off x="3433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33" name="Line 44"/>
                <p:cNvSpPr>
                  <a:spLocks noChangeShapeType="1"/>
                </p:cNvSpPr>
                <p:nvPr/>
              </p:nvSpPr>
              <p:spPr bwMode="auto">
                <a:xfrm>
                  <a:off x="3489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34" name="Line 45"/>
                <p:cNvSpPr>
                  <a:spLocks noChangeShapeType="1"/>
                </p:cNvSpPr>
                <p:nvPr/>
              </p:nvSpPr>
              <p:spPr bwMode="auto">
                <a:xfrm>
                  <a:off x="3204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35" name="Rectangle 46"/>
                <p:cNvSpPr>
                  <a:spLocks noChangeArrowheads="1"/>
                </p:cNvSpPr>
                <p:nvPr/>
              </p:nvSpPr>
              <p:spPr bwMode="auto">
                <a:xfrm>
                  <a:off x="3110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36" name="Rectangle 47"/>
                <p:cNvSpPr>
                  <a:spLocks noChangeArrowheads="1"/>
                </p:cNvSpPr>
                <p:nvPr/>
              </p:nvSpPr>
              <p:spPr bwMode="auto">
                <a:xfrm>
                  <a:off x="3196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37" name="Rectangle 48"/>
                <p:cNvSpPr>
                  <a:spLocks noChangeArrowheads="1"/>
                </p:cNvSpPr>
                <p:nvPr/>
              </p:nvSpPr>
              <p:spPr bwMode="auto">
                <a:xfrm>
                  <a:off x="3282" y="1858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38" name="Rectangle 49"/>
                <p:cNvSpPr>
                  <a:spLocks noChangeArrowheads="1"/>
                </p:cNvSpPr>
                <p:nvPr/>
              </p:nvSpPr>
              <p:spPr bwMode="auto">
                <a:xfrm>
                  <a:off x="3379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39" name="Rectangle 50"/>
                <p:cNvSpPr>
                  <a:spLocks noChangeArrowheads="1"/>
                </p:cNvSpPr>
                <p:nvPr/>
              </p:nvSpPr>
              <p:spPr bwMode="auto">
                <a:xfrm>
                  <a:off x="3475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</p:grpSp>
        <p:grpSp>
          <p:nvGrpSpPr>
            <p:cNvPr id="1040" name="Group 51"/>
            <p:cNvGrpSpPr>
              <a:grpSpLocks/>
            </p:cNvGrpSpPr>
            <p:nvPr/>
          </p:nvGrpSpPr>
          <p:grpSpPr bwMode="auto">
            <a:xfrm>
              <a:off x="3636" y="800"/>
              <a:ext cx="539" cy="556"/>
              <a:chOff x="3540" y="866"/>
              <a:chExt cx="539" cy="538"/>
            </a:xfrm>
          </p:grpSpPr>
          <p:graphicFrame>
            <p:nvGraphicFramePr>
              <p:cNvPr id="1030" name="Object 52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4" name="Clip" r:id="rId5" imgW="1305000" imgH="1085760" progId="MS_ClipArt_Gallery.2">
                      <p:embed/>
                    </p:oleObj>
                  </mc:Choice>
                  <mc:Fallback>
                    <p:oleObj name="Clip" r:id="rId5" imgW="1305000" imgH="1085760" progId="MS_ClipArt_Gallery.2">
                      <p:embed/>
                      <p:pic>
                        <p:nvPicPr>
                          <p:cNvPr id="0" name="Object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20" name="Group 53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1121" name="Rectangle 54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22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041" name="Line 56"/>
            <p:cNvSpPr>
              <a:spLocks noChangeShapeType="1"/>
            </p:cNvSpPr>
            <p:nvPr/>
          </p:nvSpPr>
          <p:spPr bwMode="auto">
            <a:xfrm flipV="1">
              <a:off x="3606" y="2316"/>
              <a:ext cx="708" cy="6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2" name="Line 57"/>
            <p:cNvSpPr>
              <a:spLocks noChangeShapeType="1"/>
            </p:cNvSpPr>
            <p:nvPr/>
          </p:nvSpPr>
          <p:spPr bwMode="auto">
            <a:xfrm flipH="1" flipV="1">
              <a:off x="3081" y="1986"/>
              <a:ext cx="0" cy="7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43" name="Group 58"/>
            <p:cNvGrpSpPr>
              <a:grpSpLocks/>
            </p:cNvGrpSpPr>
            <p:nvPr/>
          </p:nvGrpSpPr>
          <p:grpSpPr bwMode="auto">
            <a:xfrm>
              <a:off x="3667" y="2501"/>
              <a:ext cx="650" cy="288"/>
              <a:chOff x="3745" y="2537"/>
              <a:chExt cx="650" cy="288"/>
            </a:xfrm>
          </p:grpSpPr>
          <p:sp>
            <p:nvSpPr>
              <p:cNvPr id="1118" name="Rectangle 59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1119" name="Text Box 60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pt-BR" altLang="pt-BR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pt-BR" altLang="pt-BR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4" name="Group 61"/>
            <p:cNvGrpSpPr>
              <a:grpSpLocks/>
            </p:cNvGrpSpPr>
            <p:nvPr/>
          </p:nvGrpSpPr>
          <p:grpSpPr bwMode="auto">
            <a:xfrm>
              <a:off x="3643" y="1709"/>
              <a:ext cx="650" cy="288"/>
              <a:chOff x="3745" y="2537"/>
              <a:chExt cx="650" cy="288"/>
            </a:xfrm>
          </p:grpSpPr>
          <p:sp>
            <p:nvSpPr>
              <p:cNvPr id="1116" name="Rectangle 62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1117" name="Text Box 63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pt-BR" altLang="pt-BR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pt-BR" altLang="pt-BR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5" name="Group 64"/>
            <p:cNvGrpSpPr>
              <a:grpSpLocks/>
            </p:cNvGrpSpPr>
            <p:nvPr/>
          </p:nvGrpSpPr>
          <p:grpSpPr bwMode="auto">
            <a:xfrm>
              <a:off x="2809" y="2159"/>
              <a:ext cx="650" cy="288"/>
              <a:chOff x="3745" y="2537"/>
              <a:chExt cx="650" cy="288"/>
            </a:xfrm>
          </p:grpSpPr>
          <p:sp>
            <p:nvSpPr>
              <p:cNvPr id="1114" name="Rectangle 65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1115" name="Text Box 66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pt-BR" altLang="pt-BR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pt-BR" altLang="pt-BR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6" name="Group 67"/>
            <p:cNvGrpSpPr>
              <a:grpSpLocks/>
            </p:cNvGrpSpPr>
            <p:nvPr/>
          </p:nvGrpSpPr>
          <p:grpSpPr bwMode="auto">
            <a:xfrm>
              <a:off x="4865" y="1213"/>
              <a:ext cx="539" cy="556"/>
              <a:chOff x="3540" y="866"/>
              <a:chExt cx="539" cy="538"/>
            </a:xfrm>
          </p:grpSpPr>
          <p:graphicFrame>
            <p:nvGraphicFramePr>
              <p:cNvPr id="1029" name="Object 68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5" name="Clip" r:id="rId6" imgW="1305000" imgH="1085760" progId="MS_ClipArt_Gallery.2">
                      <p:embed/>
                    </p:oleObj>
                  </mc:Choice>
                  <mc:Fallback>
                    <p:oleObj name="Clip" r:id="rId6" imgW="1305000" imgH="1085760" progId="MS_ClipArt_Gallery.2">
                      <p:embed/>
                      <p:pic>
                        <p:nvPicPr>
                          <p:cNvPr id="0" name="Object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11" name="Group 69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1112" name="Rectangle 70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13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47" name="Group 72"/>
            <p:cNvGrpSpPr>
              <a:grpSpLocks/>
            </p:cNvGrpSpPr>
            <p:nvPr/>
          </p:nvGrpSpPr>
          <p:grpSpPr bwMode="auto">
            <a:xfrm>
              <a:off x="4778" y="2596"/>
              <a:ext cx="539" cy="556"/>
              <a:chOff x="3540" y="866"/>
              <a:chExt cx="539" cy="538"/>
            </a:xfrm>
          </p:grpSpPr>
          <p:graphicFrame>
            <p:nvGraphicFramePr>
              <p:cNvPr id="1028" name="Object 73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6" name="Clip" r:id="rId7" imgW="1305000" imgH="1085760" progId="MS_ClipArt_Gallery.2">
                      <p:embed/>
                    </p:oleObj>
                  </mc:Choice>
                  <mc:Fallback>
                    <p:oleObj name="Clip" r:id="rId7" imgW="1305000" imgH="1085760" progId="MS_ClipArt_Gallery.2">
                      <p:embed/>
                      <p:pic>
                        <p:nvPicPr>
                          <p:cNvPr id="0" name="Object 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08" name="Group 74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1109" name="Rectangle 75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1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48" name="Group 77"/>
            <p:cNvGrpSpPr>
              <a:grpSpLocks/>
            </p:cNvGrpSpPr>
            <p:nvPr/>
          </p:nvGrpSpPr>
          <p:grpSpPr bwMode="auto">
            <a:xfrm>
              <a:off x="3761" y="3258"/>
              <a:ext cx="539" cy="556"/>
              <a:chOff x="3540" y="866"/>
              <a:chExt cx="539" cy="538"/>
            </a:xfrm>
          </p:grpSpPr>
          <p:graphicFrame>
            <p:nvGraphicFramePr>
              <p:cNvPr id="1027" name="Object 78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7" name="Clip" r:id="rId8" imgW="1305000" imgH="1085760" progId="MS_ClipArt_Gallery.2">
                      <p:embed/>
                    </p:oleObj>
                  </mc:Choice>
                  <mc:Fallback>
                    <p:oleObj name="Clip" r:id="rId8" imgW="1305000" imgH="1085760" progId="MS_ClipArt_Gallery.2">
                      <p:embed/>
                      <p:pic>
                        <p:nvPicPr>
                          <p:cNvPr id="0" name="Object 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05" name="Group 79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1106" name="Rectangle 80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07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49" name="Group 82"/>
            <p:cNvGrpSpPr>
              <a:grpSpLocks/>
            </p:cNvGrpSpPr>
            <p:nvPr/>
          </p:nvGrpSpPr>
          <p:grpSpPr bwMode="auto">
            <a:xfrm>
              <a:off x="3089" y="3603"/>
              <a:ext cx="539" cy="556"/>
              <a:chOff x="3540" y="866"/>
              <a:chExt cx="539" cy="538"/>
            </a:xfrm>
          </p:grpSpPr>
          <p:graphicFrame>
            <p:nvGraphicFramePr>
              <p:cNvPr id="1026" name="Object 83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98" name="Clip" r:id="rId9" imgW="1305000" imgH="1085760" progId="MS_ClipArt_Gallery.2">
                      <p:embed/>
                    </p:oleObj>
                  </mc:Choice>
                  <mc:Fallback>
                    <p:oleObj name="Clip" r:id="rId9" imgW="1305000" imgH="1085760" progId="MS_ClipArt_Gallery.2">
                      <p:embed/>
                      <p:pic>
                        <p:nvPicPr>
                          <p:cNvPr id="0" name="Object 8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02" name="Group 84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1103" name="Rectangle 85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04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50" name="Group 87"/>
            <p:cNvGrpSpPr>
              <a:grpSpLocks/>
            </p:cNvGrpSpPr>
            <p:nvPr/>
          </p:nvGrpSpPr>
          <p:grpSpPr bwMode="auto">
            <a:xfrm>
              <a:off x="2880" y="2544"/>
              <a:ext cx="729" cy="946"/>
              <a:chOff x="2960" y="1028"/>
              <a:chExt cx="729" cy="946"/>
            </a:xfrm>
          </p:grpSpPr>
          <p:grpSp>
            <p:nvGrpSpPr>
              <p:cNvPr id="1077" name="Group 88"/>
              <p:cNvGrpSpPr>
                <a:grpSpLocks/>
              </p:cNvGrpSpPr>
              <p:nvPr/>
            </p:nvGrpSpPr>
            <p:grpSpPr bwMode="auto">
              <a:xfrm>
                <a:off x="3217" y="1028"/>
                <a:ext cx="224" cy="588"/>
                <a:chOff x="4180" y="783"/>
                <a:chExt cx="150" cy="307"/>
              </a:xfrm>
            </p:grpSpPr>
            <p:sp>
              <p:nvSpPr>
                <p:cNvPr id="1094" name="AutoShape 89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5" name="Rectangle 90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6" name="Rectangle 91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7" name="AutoShape 92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8" name="Line 93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9" name="Line 94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00" name="Rectangle 95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101" name="Rectangle 96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grpSp>
            <p:nvGrpSpPr>
              <p:cNvPr id="1078" name="Group 97"/>
              <p:cNvGrpSpPr>
                <a:grpSpLocks/>
              </p:cNvGrpSpPr>
              <p:nvPr/>
            </p:nvGrpSpPr>
            <p:grpSpPr bwMode="auto">
              <a:xfrm>
                <a:off x="2960" y="1313"/>
                <a:ext cx="729" cy="661"/>
                <a:chOff x="2960" y="1313"/>
                <a:chExt cx="729" cy="661"/>
              </a:xfrm>
            </p:grpSpPr>
            <p:sp>
              <p:nvSpPr>
                <p:cNvPr id="1079" name="Rectangle 98"/>
                <p:cNvSpPr>
                  <a:spLocks noChangeArrowheads="1"/>
                </p:cNvSpPr>
                <p:nvPr/>
              </p:nvSpPr>
              <p:spPr bwMode="auto">
                <a:xfrm>
                  <a:off x="3001" y="1338"/>
                  <a:ext cx="644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80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60" y="1313"/>
                  <a:ext cx="729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servidor </a:t>
                  </a:r>
                  <a:b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de correio</a:t>
                  </a:r>
                  <a:endParaRPr lang="pt-BR" altLang="pt-B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81" name="Rectangle 100"/>
                <p:cNvSpPr>
                  <a:spLocks noChangeArrowheads="1"/>
                </p:cNvSpPr>
                <p:nvPr/>
              </p:nvSpPr>
              <p:spPr bwMode="auto">
                <a:xfrm>
                  <a:off x="3102" y="1692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82" name="Line 101"/>
                <p:cNvSpPr>
                  <a:spLocks noChangeShapeType="1"/>
                </p:cNvSpPr>
                <p:nvPr/>
              </p:nvSpPr>
              <p:spPr bwMode="auto">
                <a:xfrm>
                  <a:off x="3151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02"/>
                <p:cNvSpPr>
                  <a:spLocks noChangeShapeType="1"/>
                </p:cNvSpPr>
                <p:nvPr/>
              </p:nvSpPr>
              <p:spPr bwMode="auto">
                <a:xfrm>
                  <a:off x="3260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103"/>
                <p:cNvSpPr>
                  <a:spLocks noChangeShapeType="1"/>
                </p:cNvSpPr>
                <p:nvPr/>
              </p:nvSpPr>
              <p:spPr bwMode="auto">
                <a:xfrm>
                  <a:off x="3315" y="1721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104"/>
                <p:cNvSpPr>
                  <a:spLocks noChangeShapeType="1"/>
                </p:cNvSpPr>
                <p:nvPr/>
              </p:nvSpPr>
              <p:spPr bwMode="auto">
                <a:xfrm>
                  <a:off x="3372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105"/>
                <p:cNvSpPr>
                  <a:spLocks noChangeShapeType="1"/>
                </p:cNvSpPr>
                <p:nvPr/>
              </p:nvSpPr>
              <p:spPr bwMode="auto">
                <a:xfrm>
                  <a:off x="3433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106"/>
                <p:cNvSpPr>
                  <a:spLocks noChangeShapeType="1"/>
                </p:cNvSpPr>
                <p:nvPr/>
              </p:nvSpPr>
              <p:spPr bwMode="auto">
                <a:xfrm>
                  <a:off x="3489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107"/>
                <p:cNvSpPr>
                  <a:spLocks noChangeShapeType="1"/>
                </p:cNvSpPr>
                <p:nvPr/>
              </p:nvSpPr>
              <p:spPr bwMode="auto">
                <a:xfrm>
                  <a:off x="3204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Rectangle 108"/>
                <p:cNvSpPr>
                  <a:spLocks noChangeArrowheads="1"/>
                </p:cNvSpPr>
                <p:nvPr/>
              </p:nvSpPr>
              <p:spPr bwMode="auto">
                <a:xfrm>
                  <a:off x="3110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0" name="Rectangle 109"/>
                <p:cNvSpPr>
                  <a:spLocks noChangeArrowheads="1"/>
                </p:cNvSpPr>
                <p:nvPr/>
              </p:nvSpPr>
              <p:spPr bwMode="auto">
                <a:xfrm>
                  <a:off x="3196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1" name="Rectangle 110"/>
                <p:cNvSpPr>
                  <a:spLocks noChangeArrowheads="1"/>
                </p:cNvSpPr>
                <p:nvPr/>
              </p:nvSpPr>
              <p:spPr bwMode="auto">
                <a:xfrm>
                  <a:off x="3282" y="1858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2" name="Rectangle 111"/>
                <p:cNvSpPr>
                  <a:spLocks noChangeArrowheads="1"/>
                </p:cNvSpPr>
                <p:nvPr/>
              </p:nvSpPr>
              <p:spPr bwMode="auto">
                <a:xfrm>
                  <a:off x="3379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93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75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</p:grpSp>
        <p:grpSp>
          <p:nvGrpSpPr>
            <p:cNvPr id="1051" name="Group 113"/>
            <p:cNvGrpSpPr>
              <a:grpSpLocks/>
            </p:cNvGrpSpPr>
            <p:nvPr/>
          </p:nvGrpSpPr>
          <p:grpSpPr bwMode="auto">
            <a:xfrm>
              <a:off x="4275" y="1595"/>
              <a:ext cx="729" cy="946"/>
              <a:chOff x="2960" y="1028"/>
              <a:chExt cx="729" cy="946"/>
            </a:xfrm>
          </p:grpSpPr>
          <p:grpSp>
            <p:nvGrpSpPr>
              <p:cNvPr id="1052" name="Group 114"/>
              <p:cNvGrpSpPr>
                <a:grpSpLocks/>
              </p:cNvGrpSpPr>
              <p:nvPr/>
            </p:nvGrpSpPr>
            <p:grpSpPr bwMode="auto">
              <a:xfrm>
                <a:off x="3217" y="1028"/>
                <a:ext cx="224" cy="588"/>
                <a:chOff x="4180" y="783"/>
                <a:chExt cx="150" cy="307"/>
              </a:xfrm>
            </p:grpSpPr>
            <p:sp>
              <p:nvSpPr>
                <p:cNvPr id="1069" name="AutoShape 115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70" name="Rectangle 116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71" name="Rectangle 117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72" name="AutoShape 118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73" name="Line 119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Rectangle 121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76" name="Rectangle 122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grpSp>
            <p:nvGrpSpPr>
              <p:cNvPr id="1053" name="Group 123"/>
              <p:cNvGrpSpPr>
                <a:grpSpLocks/>
              </p:cNvGrpSpPr>
              <p:nvPr/>
            </p:nvGrpSpPr>
            <p:grpSpPr bwMode="auto">
              <a:xfrm>
                <a:off x="2960" y="1313"/>
                <a:ext cx="729" cy="661"/>
                <a:chOff x="2960" y="1313"/>
                <a:chExt cx="729" cy="661"/>
              </a:xfrm>
            </p:grpSpPr>
            <p:sp>
              <p:nvSpPr>
                <p:cNvPr id="1054" name="Rectangle 124"/>
                <p:cNvSpPr>
                  <a:spLocks noChangeArrowheads="1"/>
                </p:cNvSpPr>
                <p:nvPr/>
              </p:nvSpPr>
              <p:spPr bwMode="auto">
                <a:xfrm>
                  <a:off x="3001" y="1338"/>
                  <a:ext cx="644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55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2960" y="1313"/>
                  <a:ext cx="729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servidor </a:t>
                  </a:r>
                  <a:b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de correio</a:t>
                  </a:r>
                  <a:endParaRPr lang="pt-BR" altLang="pt-B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6" name="Rectangle 126"/>
                <p:cNvSpPr>
                  <a:spLocks noChangeArrowheads="1"/>
                </p:cNvSpPr>
                <p:nvPr/>
              </p:nvSpPr>
              <p:spPr bwMode="auto">
                <a:xfrm>
                  <a:off x="3102" y="1692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57" name="Line 127"/>
                <p:cNvSpPr>
                  <a:spLocks noChangeShapeType="1"/>
                </p:cNvSpPr>
                <p:nvPr/>
              </p:nvSpPr>
              <p:spPr bwMode="auto">
                <a:xfrm>
                  <a:off x="3151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128"/>
                <p:cNvSpPr>
                  <a:spLocks noChangeShapeType="1"/>
                </p:cNvSpPr>
                <p:nvPr/>
              </p:nvSpPr>
              <p:spPr bwMode="auto">
                <a:xfrm>
                  <a:off x="3260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129"/>
                <p:cNvSpPr>
                  <a:spLocks noChangeShapeType="1"/>
                </p:cNvSpPr>
                <p:nvPr/>
              </p:nvSpPr>
              <p:spPr bwMode="auto">
                <a:xfrm>
                  <a:off x="3315" y="1721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130"/>
                <p:cNvSpPr>
                  <a:spLocks noChangeShapeType="1"/>
                </p:cNvSpPr>
                <p:nvPr/>
              </p:nvSpPr>
              <p:spPr bwMode="auto">
                <a:xfrm>
                  <a:off x="3372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131"/>
                <p:cNvSpPr>
                  <a:spLocks noChangeShapeType="1"/>
                </p:cNvSpPr>
                <p:nvPr/>
              </p:nvSpPr>
              <p:spPr bwMode="auto">
                <a:xfrm>
                  <a:off x="3433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132"/>
                <p:cNvSpPr>
                  <a:spLocks noChangeShapeType="1"/>
                </p:cNvSpPr>
                <p:nvPr/>
              </p:nvSpPr>
              <p:spPr bwMode="auto">
                <a:xfrm>
                  <a:off x="3489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133"/>
                <p:cNvSpPr>
                  <a:spLocks noChangeShapeType="1"/>
                </p:cNvSpPr>
                <p:nvPr/>
              </p:nvSpPr>
              <p:spPr bwMode="auto">
                <a:xfrm>
                  <a:off x="3204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Rectangle 134"/>
                <p:cNvSpPr>
                  <a:spLocks noChangeArrowheads="1"/>
                </p:cNvSpPr>
                <p:nvPr/>
              </p:nvSpPr>
              <p:spPr bwMode="auto">
                <a:xfrm>
                  <a:off x="3110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65" name="Rectangle 135"/>
                <p:cNvSpPr>
                  <a:spLocks noChangeArrowheads="1"/>
                </p:cNvSpPr>
                <p:nvPr/>
              </p:nvSpPr>
              <p:spPr bwMode="auto">
                <a:xfrm>
                  <a:off x="3196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66" name="Rectangle 136"/>
                <p:cNvSpPr>
                  <a:spLocks noChangeArrowheads="1"/>
                </p:cNvSpPr>
                <p:nvPr/>
              </p:nvSpPr>
              <p:spPr bwMode="auto">
                <a:xfrm>
                  <a:off x="3282" y="1858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67" name="Rectangle 137"/>
                <p:cNvSpPr>
                  <a:spLocks noChangeArrowheads="1"/>
                </p:cNvSpPr>
                <p:nvPr/>
              </p:nvSpPr>
              <p:spPr bwMode="auto">
                <a:xfrm>
                  <a:off x="3379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106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475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7588" cy="1143000"/>
          </a:xfrm>
        </p:spPr>
        <p:txBody>
          <a:bodyPr/>
          <a:lstStyle/>
          <a:p>
            <a:r>
              <a:rPr lang="pt-BR" altLang="pt-BR" sz="3200" dirty="0" smtClean="0"/>
              <a:t>Correio Eletrônico: servidores de correio</a:t>
            </a:r>
            <a:endParaRPr lang="pt-BR" altLang="pt-BR" dirty="0" smtClean="0"/>
          </a:p>
        </p:txBody>
      </p:sp>
      <p:sp>
        <p:nvSpPr>
          <p:cNvPr id="205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17290" y="1344613"/>
            <a:ext cx="4482752" cy="47974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pt-BR" altLang="pt-BR" sz="1800" dirty="0" smtClean="0">
                <a:solidFill>
                  <a:srgbClr val="FF0000"/>
                </a:solidFill>
                <a:latin typeface="Times New Roman" pitchFamily="18" charset="0"/>
              </a:rPr>
              <a:t>Servidores de correio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endParaRPr lang="pt-BR" altLang="pt-BR" sz="1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FF0000"/>
                </a:solidFill>
                <a:latin typeface="Times New Roman" pitchFamily="18" charset="0"/>
              </a:rPr>
              <a:t>caixa de correio 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contém mensagens de chegada (ainda não lidas) p/ usuário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pt-BR" altLang="pt-BR" sz="1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FF0000"/>
                </a:solidFill>
                <a:latin typeface="Times New Roman" pitchFamily="18" charset="0"/>
              </a:rPr>
              <a:t>fila de mensagens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 contém mensagens de saída (a serem enviadas)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pt-BR" altLang="pt-BR" sz="1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sz="1800" dirty="0" smtClean="0">
                <a:solidFill>
                  <a:srgbClr val="FF0000"/>
                </a:solidFill>
                <a:latin typeface="Times New Roman" pitchFamily="18" charset="0"/>
              </a:rPr>
              <a:t>protocolo SMTP</a:t>
            </a: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 entre servidores de correio para transferir mensagens de correio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cliente: servidor de correio que envia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pt-BR" altLang="pt-BR" sz="1800" dirty="0" smtClean="0">
                <a:solidFill>
                  <a:srgbClr val="000000"/>
                </a:solidFill>
                <a:latin typeface="Times New Roman" pitchFamily="18" charset="0"/>
              </a:rPr>
              <a:t>“servidor”: servidor de correio que recebe</a:t>
            </a:r>
          </a:p>
        </p:txBody>
      </p:sp>
      <p:grpSp>
        <p:nvGrpSpPr>
          <p:cNvPr id="2057" name="Group 4"/>
          <p:cNvGrpSpPr>
            <a:grpSpLocks/>
          </p:cNvGrpSpPr>
          <p:nvPr/>
        </p:nvGrpSpPr>
        <p:grpSpPr bwMode="auto">
          <a:xfrm>
            <a:off x="5212390" y="1270000"/>
            <a:ext cx="4462463" cy="5332413"/>
            <a:chOff x="2809" y="800"/>
            <a:chExt cx="2595" cy="3359"/>
          </a:xfrm>
        </p:grpSpPr>
        <p:sp>
          <p:nvSpPr>
            <p:cNvPr id="2058" name="Line 5"/>
            <p:cNvSpPr>
              <a:spLocks noChangeShapeType="1"/>
            </p:cNvSpPr>
            <p:nvPr/>
          </p:nvSpPr>
          <p:spPr bwMode="auto">
            <a:xfrm>
              <a:off x="3606" y="1608"/>
              <a:ext cx="708" cy="49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960" y="1028"/>
              <a:ext cx="729" cy="946"/>
              <a:chOff x="2960" y="1028"/>
              <a:chExt cx="729" cy="946"/>
            </a:xfrm>
          </p:grpSpPr>
          <p:grpSp>
            <p:nvGrpSpPr>
              <p:cNvPr id="2143" name="Group 7"/>
              <p:cNvGrpSpPr>
                <a:grpSpLocks/>
              </p:cNvGrpSpPr>
              <p:nvPr/>
            </p:nvGrpSpPr>
            <p:grpSpPr bwMode="auto">
              <a:xfrm>
                <a:off x="3217" y="1028"/>
                <a:ext cx="224" cy="588"/>
                <a:chOff x="4180" y="783"/>
                <a:chExt cx="150" cy="307"/>
              </a:xfrm>
            </p:grpSpPr>
            <p:sp>
              <p:nvSpPr>
                <p:cNvPr id="2160" name="AutoShape 8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61" name="Rectangle 9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62" name="Rectangle 10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63" name="AutoShape 11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64" name="Line 12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65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66" name="Rectangle 14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67" name="Rectangle 15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grpSp>
            <p:nvGrpSpPr>
              <p:cNvPr id="2144" name="Group 16"/>
              <p:cNvGrpSpPr>
                <a:grpSpLocks/>
              </p:cNvGrpSpPr>
              <p:nvPr/>
            </p:nvGrpSpPr>
            <p:grpSpPr bwMode="auto">
              <a:xfrm>
                <a:off x="2960" y="1313"/>
                <a:ext cx="729" cy="661"/>
                <a:chOff x="2960" y="1313"/>
                <a:chExt cx="729" cy="661"/>
              </a:xfrm>
            </p:grpSpPr>
            <p:sp>
              <p:nvSpPr>
                <p:cNvPr id="2145" name="Rectangle 17"/>
                <p:cNvSpPr>
                  <a:spLocks noChangeArrowheads="1"/>
                </p:cNvSpPr>
                <p:nvPr/>
              </p:nvSpPr>
              <p:spPr bwMode="auto">
                <a:xfrm>
                  <a:off x="3001" y="1338"/>
                  <a:ext cx="644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4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960" y="1313"/>
                  <a:ext cx="729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servidor </a:t>
                  </a:r>
                  <a:b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de correio</a:t>
                  </a:r>
                  <a:endParaRPr lang="pt-BR" altLang="pt-B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7" name="Rectangle 19"/>
                <p:cNvSpPr>
                  <a:spLocks noChangeArrowheads="1"/>
                </p:cNvSpPr>
                <p:nvPr/>
              </p:nvSpPr>
              <p:spPr bwMode="auto">
                <a:xfrm>
                  <a:off x="3102" y="1692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48" name="Line 20"/>
                <p:cNvSpPr>
                  <a:spLocks noChangeShapeType="1"/>
                </p:cNvSpPr>
                <p:nvPr/>
              </p:nvSpPr>
              <p:spPr bwMode="auto">
                <a:xfrm>
                  <a:off x="3151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49" name="Line 21"/>
                <p:cNvSpPr>
                  <a:spLocks noChangeShapeType="1"/>
                </p:cNvSpPr>
                <p:nvPr/>
              </p:nvSpPr>
              <p:spPr bwMode="auto">
                <a:xfrm>
                  <a:off x="3260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50" name="Line 22"/>
                <p:cNvSpPr>
                  <a:spLocks noChangeShapeType="1"/>
                </p:cNvSpPr>
                <p:nvPr/>
              </p:nvSpPr>
              <p:spPr bwMode="auto">
                <a:xfrm>
                  <a:off x="3315" y="1721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51" name="Line 23"/>
                <p:cNvSpPr>
                  <a:spLocks noChangeShapeType="1"/>
                </p:cNvSpPr>
                <p:nvPr/>
              </p:nvSpPr>
              <p:spPr bwMode="auto">
                <a:xfrm>
                  <a:off x="3372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52" name="Line 24"/>
                <p:cNvSpPr>
                  <a:spLocks noChangeShapeType="1"/>
                </p:cNvSpPr>
                <p:nvPr/>
              </p:nvSpPr>
              <p:spPr bwMode="auto">
                <a:xfrm>
                  <a:off x="3433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53" name="Line 25"/>
                <p:cNvSpPr>
                  <a:spLocks noChangeShapeType="1"/>
                </p:cNvSpPr>
                <p:nvPr/>
              </p:nvSpPr>
              <p:spPr bwMode="auto">
                <a:xfrm>
                  <a:off x="3489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54" name="Line 26"/>
                <p:cNvSpPr>
                  <a:spLocks noChangeShapeType="1"/>
                </p:cNvSpPr>
                <p:nvPr/>
              </p:nvSpPr>
              <p:spPr bwMode="auto">
                <a:xfrm>
                  <a:off x="3204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55" name="Rectangle 27"/>
                <p:cNvSpPr>
                  <a:spLocks noChangeArrowheads="1"/>
                </p:cNvSpPr>
                <p:nvPr/>
              </p:nvSpPr>
              <p:spPr bwMode="auto">
                <a:xfrm>
                  <a:off x="3110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56" name="Rectangle 28"/>
                <p:cNvSpPr>
                  <a:spLocks noChangeArrowheads="1"/>
                </p:cNvSpPr>
                <p:nvPr/>
              </p:nvSpPr>
              <p:spPr bwMode="auto">
                <a:xfrm>
                  <a:off x="3196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57" name="Rectangle 29"/>
                <p:cNvSpPr>
                  <a:spLocks noChangeArrowheads="1"/>
                </p:cNvSpPr>
                <p:nvPr/>
              </p:nvSpPr>
              <p:spPr bwMode="auto">
                <a:xfrm>
                  <a:off x="3282" y="1858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58" name="Rectangle 30"/>
                <p:cNvSpPr>
                  <a:spLocks noChangeArrowheads="1"/>
                </p:cNvSpPr>
                <p:nvPr/>
              </p:nvSpPr>
              <p:spPr bwMode="auto">
                <a:xfrm>
                  <a:off x="3379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59" name="Rectangle 31"/>
                <p:cNvSpPr>
                  <a:spLocks noChangeArrowheads="1"/>
                </p:cNvSpPr>
                <p:nvPr/>
              </p:nvSpPr>
              <p:spPr bwMode="auto">
                <a:xfrm>
                  <a:off x="3475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</p:grpSp>
        <p:grpSp>
          <p:nvGrpSpPr>
            <p:cNvPr id="2060" name="Group 32"/>
            <p:cNvGrpSpPr>
              <a:grpSpLocks/>
            </p:cNvGrpSpPr>
            <p:nvPr/>
          </p:nvGrpSpPr>
          <p:grpSpPr bwMode="auto">
            <a:xfrm>
              <a:off x="3636" y="800"/>
              <a:ext cx="539" cy="556"/>
              <a:chOff x="3540" y="866"/>
              <a:chExt cx="539" cy="538"/>
            </a:xfrm>
          </p:grpSpPr>
          <p:graphicFrame>
            <p:nvGraphicFramePr>
              <p:cNvPr id="2054" name="Object 33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3" name="Clip" r:id="rId3" imgW="1305000" imgH="1085760" progId="MS_ClipArt_Gallery.2">
                      <p:embed/>
                    </p:oleObj>
                  </mc:Choice>
                  <mc:Fallback>
                    <p:oleObj name="Clip" r:id="rId3" imgW="1305000" imgH="1085760" progId="MS_ClipArt_Gallery.2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140" name="Group 34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214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4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061" name="Line 37"/>
            <p:cNvSpPr>
              <a:spLocks noChangeShapeType="1"/>
            </p:cNvSpPr>
            <p:nvPr/>
          </p:nvSpPr>
          <p:spPr bwMode="auto">
            <a:xfrm flipV="1">
              <a:off x="3606" y="2316"/>
              <a:ext cx="708" cy="6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2" name="Line 38"/>
            <p:cNvSpPr>
              <a:spLocks noChangeShapeType="1"/>
            </p:cNvSpPr>
            <p:nvPr/>
          </p:nvSpPr>
          <p:spPr bwMode="auto">
            <a:xfrm flipH="1" flipV="1">
              <a:off x="3081" y="1986"/>
              <a:ext cx="0" cy="78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063" name="Group 39"/>
            <p:cNvGrpSpPr>
              <a:grpSpLocks/>
            </p:cNvGrpSpPr>
            <p:nvPr/>
          </p:nvGrpSpPr>
          <p:grpSpPr bwMode="auto">
            <a:xfrm>
              <a:off x="3667" y="2501"/>
              <a:ext cx="650" cy="288"/>
              <a:chOff x="3745" y="2537"/>
              <a:chExt cx="650" cy="288"/>
            </a:xfrm>
          </p:grpSpPr>
          <p:sp>
            <p:nvSpPr>
              <p:cNvPr id="2138" name="Rectangle 40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139" name="Text Box 41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pt-BR" altLang="pt-BR" dirty="0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pt-BR" altLang="pt-BR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4" name="Group 42"/>
            <p:cNvGrpSpPr>
              <a:grpSpLocks/>
            </p:cNvGrpSpPr>
            <p:nvPr/>
          </p:nvGrpSpPr>
          <p:grpSpPr bwMode="auto">
            <a:xfrm>
              <a:off x="3643" y="1709"/>
              <a:ext cx="650" cy="288"/>
              <a:chOff x="3745" y="2537"/>
              <a:chExt cx="650" cy="288"/>
            </a:xfrm>
          </p:grpSpPr>
          <p:sp>
            <p:nvSpPr>
              <p:cNvPr id="2136" name="Rectangle 43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137" name="Text Box 44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pt-BR" altLang="pt-BR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pt-BR" altLang="pt-BR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5" name="Group 45"/>
            <p:cNvGrpSpPr>
              <a:grpSpLocks/>
            </p:cNvGrpSpPr>
            <p:nvPr/>
          </p:nvGrpSpPr>
          <p:grpSpPr bwMode="auto">
            <a:xfrm>
              <a:off x="2809" y="2159"/>
              <a:ext cx="650" cy="288"/>
              <a:chOff x="3745" y="2537"/>
              <a:chExt cx="650" cy="288"/>
            </a:xfrm>
          </p:grpSpPr>
          <p:sp>
            <p:nvSpPr>
              <p:cNvPr id="2134" name="Rectangle 46"/>
              <p:cNvSpPr>
                <a:spLocks noChangeArrowheads="1"/>
              </p:cNvSpPr>
              <p:nvPr/>
            </p:nvSpPr>
            <p:spPr bwMode="auto">
              <a:xfrm>
                <a:off x="3798" y="2580"/>
                <a:ext cx="540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135" name="Text Box 47"/>
              <p:cNvSpPr txBox="1">
                <a:spLocks noChangeArrowheads="1"/>
              </p:cNvSpPr>
              <p:nvPr/>
            </p:nvSpPr>
            <p:spPr bwMode="auto">
              <a:xfrm>
                <a:off x="3745" y="2537"/>
                <a:ext cx="6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pt-BR" altLang="pt-BR">
                    <a:solidFill>
                      <a:srgbClr val="FF0000"/>
                    </a:solidFill>
                    <a:latin typeface="Comic Sans MS" pitchFamily="66" charset="0"/>
                  </a:rPr>
                  <a:t>SMTP</a:t>
                </a:r>
                <a:endParaRPr lang="pt-BR" altLang="pt-BR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66" name="Group 48"/>
            <p:cNvGrpSpPr>
              <a:grpSpLocks/>
            </p:cNvGrpSpPr>
            <p:nvPr/>
          </p:nvGrpSpPr>
          <p:grpSpPr bwMode="auto">
            <a:xfrm>
              <a:off x="4865" y="1213"/>
              <a:ext cx="539" cy="556"/>
              <a:chOff x="3540" y="866"/>
              <a:chExt cx="539" cy="538"/>
            </a:xfrm>
          </p:grpSpPr>
          <p:graphicFrame>
            <p:nvGraphicFramePr>
              <p:cNvPr id="2053" name="Object 49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4" name="Clip" r:id="rId5" imgW="1305000" imgH="1085760" progId="MS_ClipArt_Gallery.2">
                      <p:embed/>
                    </p:oleObj>
                  </mc:Choice>
                  <mc:Fallback>
                    <p:oleObj name="Clip" r:id="rId5" imgW="1305000" imgH="1085760" progId="MS_ClipArt_Gallery.2">
                      <p:embed/>
                      <p:pic>
                        <p:nvPicPr>
                          <p:cNvPr id="0" name="Object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131" name="Group 50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2132" name="Rectangle 51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33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067" name="Group 53"/>
            <p:cNvGrpSpPr>
              <a:grpSpLocks/>
            </p:cNvGrpSpPr>
            <p:nvPr/>
          </p:nvGrpSpPr>
          <p:grpSpPr bwMode="auto">
            <a:xfrm>
              <a:off x="4778" y="2596"/>
              <a:ext cx="539" cy="556"/>
              <a:chOff x="3540" y="866"/>
              <a:chExt cx="539" cy="538"/>
            </a:xfrm>
          </p:grpSpPr>
          <p:graphicFrame>
            <p:nvGraphicFramePr>
              <p:cNvPr id="2052" name="Object 54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5" name="Clip" r:id="rId6" imgW="1305000" imgH="1085760" progId="MS_ClipArt_Gallery.2">
                      <p:embed/>
                    </p:oleObj>
                  </mc:Choice>
                  <mc:Fallback>
                    <p:oleObj name="Clip" r:id="rId6" imgW="1305000" imgH="1085760" progId="MS_ClipArt_Gallery.2">
                      <p:embed/>
                      <p:pic>
                        <p:nvPicPr>
                          <p:cNvPr id="0" name="Object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128" name="Group 55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2129" name="Rectangle 56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3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068" name="Group 58"/>
            <p:cNvGrpSpPr>
              <a:grpSpLocks/>
            </p:cNvGrpSpPr>
            <p:nvPr/>
          </p:nvGrpSpPr>
          <p:grpSpPr bwMode="auto">
            <a:xfrm>
              <a:off x="3761" y="3258"/>
              <a:ext cx="539" cy="556"/>
              <a:chOff x="3540" y="866"/>
              <a:chExt cx="539" cy="538"/>
            </a:xfrm>
          </p:grpSpPr>
          <p:graphicFrame>
            <p:nvGraphicFramePr>
              <p:cNvPr id="2051" name="Object 59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6" name="Clip" r:id="rId7" imgW="1305000" imgH="1085760" progId="MS_ClipArt_Gallery.2">
                      <p:embed/>
                    </p:oleObj>
                  </mc:Choice>
                  <mc:Fallback>
                    <p:oleObj name="Clip" r:id="rId7" imgW="1305000" imgH="1085760" progId="MS_ClipArt_Gallery.2">
                      <p:embed/>
                      <p:pic>
                        <p:nvPicPr>
                          <p:cNvPr id="0" name="Object 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125" name="Group 60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2126" name="Rectangle 61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27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069" name="Group 63"/>
            <p:cNvGrpSpPr>
              <a:grpSpLocks/>
            </p:cNvGrpSpPr>
            <p:nvPr/>
          </p:nvGrpSpPr>
          <p:grpSpPr bwMode="auto">
            <a:xfrm>
              <a:off x="3089" y="3603"/>
              <a:ext cx="539" cy="556"/>
              <a:chOff x="3540" y="866"/>
              <a:chExt cx="539" cy="538"/>
            </a:xfrm>
          </p:grpSpPr>
          <p:graphicFrame>
            <p:nvGraphicFramePr>
              <p:cNvPr id="2050" name="Object 64"/>
              <p:cNvGraphicFramePr>
                <a:graphicFrameLocks noChangeAspect="1"/>
              </p:cNvGraphicFramePr>
              <p:nvPr/>
            </p:nvGraphicFramePr>
            <p:xfrm>
              <a:off x="3540" y="866"/>
              <a:ext cx="392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7" name="Clip" r:id="rId8" imgW="1305000" imgH="1085760" progId="MS_ClipArt_Gallery.2">
                      <p:embed/>
                    </p:oleObj>
                  </mc:Choice>
                  <mc:Fallback>
                    <p:oleObj name="Clip" r:id="rId8" imgW="1305000" imgH="1085760" progId="MS_ClipArt_Gallery.2">
                      <p:embed/>
                      <p:pic>
                        <p:nvPicPr>
                          <p:cNvPr id="0" name="Object 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40" y="866"/>
                            <a:ext cx="392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122" name="Group 65"/>
              <p:cNvGrpSpPr>
                <a:grpSpLocks/>
              </p:cNvGrpSpPr>
              <p:nvPr/>
            </p:nvGrpSpPr>
            <p:grpSpPr bwMode="auto">
              <a:xfrm>
                <a:off x="3567" y="959"/>
                <a:ext cx="512" cy="445"/>
                <a:chOff x="3567" y="959"/>
                <a:chExt cx="512" cy="445"/>
              </a:xfrm>
            </p:grpSpPr>
            <p:sp>
              <p:nvSpPr>
                <p:cNvPr id="2123" name="Rectangle 66"/>
                <p:cNvSpPr>
                  <a:spLocks noChangeArrowheads="1"/>
                </p:cNvSpPr>
                <p:nvPr/>
              </p:nvSpPr>
              <p:spPr bwMode="auto">
                <a:xfrm>
                  <a:off x="3567" y="972"/>
                  <a:ext cx="488" cy="42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2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3580" y="959"/>
                  <a:ext cx="499" cy="4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agente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de </a:t>
                  </a:r>
                  <a:b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400">
                      <a:solidFill>
                        <a:schemeClr val="tx1"/>
                      </a:solidFill>
                      <a:latin typeface="Comic Sans MS" pitchFamily="66" charset="0"/>
                    </a:rPr>
                    <a:t>usuário</a:t>
                  </a:r>
                  <a:endParaRPr lang="pt-BR" altLang="pt-BR" sz="20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2070" name="Group 68"/>
            <p:cNvGrpSpPr>
              <a:grpSpLocks/>
            </p:cNvGrpSpPr>
            <p:nvPr/>
          </p:nvGrpSpPr>
          <p:grpSpPr bwMode="auto">
            <a:xfrm>
              <a:off x="2880" y="2544"/>
              <a:ext cx="729" cy="946"/>
              <a:chOff x="2960" y="1028"/>
              <a:chExt cx="729" cy="946"/>
            </a:xfrm>
          </p:grpSpPr>
          <p:grpSp>
            <p:nvGrpSpPr>
              <p:cNvPr id="2097" name="Group 69"/>
              <p:cNvGrpSpPr>
                <a:grpSpLocks/>
              </p:cNvGrpSpPr>
              <p:nvPr/>
            </p:nvGrpSpPr>
            <p:grpSpPr bwMode="auto">
              <a:xfrm>
                <a:off x="3217" y="1028"/>
                <a:ext cx="224" cy="588"/>
                <a:chOff x="4180" y="783"/>
                <a:chExt cx="150" cy="307"/>
              </a:xfrm>
            </p:grpSpPr>
            <p:sp>
              <p:nvSpPr>
                <p:cNvPr id="2114" name="AutoShape 70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5" name="Rectangle 71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6" name="Rectangle 72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7" name="AutoShape 73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8" name="Line 74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19" name="Line 75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20" name="Rectangle 76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21" name="Rectangle 77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grpSp>
            <p:nvGrpSpPr>
              <p:cNvPr id="2098" name="Group 78"/>
              <p:cNvGrpSpPr>
                <a:grpSpLocks/>
              </p:cNvGrpSpPr>
              <p:nvPr/>
            </p:nvGrpSpPr>
            <p:grpSpPr bwMode="auto">
              <a:xfrm>
                <a:off x="2960" y="1313"/>
                <a:ext cx="729" cy="661"/>
                <a:chOff x="2960" y="1313"/>
                <a:chExt cx="729" cy="661"/>
              </a:xfrm>
            </p:grpSpPr>
            <p:sp>
              <p:nvSpPr>
                <p:cNvPr id="2099" name="Rectangle 79"/>
                <p:cNvSpPr>
                  <a:spLocks noChangeArrowheads="1"/>
                </p:cNvSpPr>
                <p:nvPr/>
              </p:nvSpPr>
              <p:spPr bwMode="auto">
                <a:xfrm>
                  <a:off x="3001" y="1338"/>
                  <a:ext cx="644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00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60" y="1313"/>
                  <a:ext cx="729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servidor </a:t>
                  </a:r>
                  <a:b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de correio</a:t>
                  </a:r>
                  <a:endParaRPr lang="pt-BR" altLang="pt-B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01" name="Rectangle 81"/>
                <p:cNvSpPr>
                  <a:spLocks noChangeArrowheads="1"/>
                </p:cNvSpPr>
                <p:nvPr/>
              </p:nvSpPr>
              <p:spPr bwMode="auto">
                <a:xfrm>
                  <a:off x="3102" y="1692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02" name="Line 82"/>
                <p:cNvSpPr>
                  <a:spLocks noChangeShapeType="1"/>
                </p:cNvSpPr>
                <p:nvPr/>
              </p:nvSpPr>
              <p:spPr bwMode="auto">
                <a:xfrm>
                  <a:off x="3151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03" name="Line 83"/>
                <p:cNvSpPr>
                  <a:spLocks noChangeShapeType="1"/>
                </p:cNvSpPr>
                <p:nvPr/>
              </p:nvSpPr>
              <p:spPr bwMode="auto">
                <a:xfrm>
                  <a:off x="3260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04" name="Line 84"/>
                <p:cNvSpPr>
                  <a:spLocks noChangeShapeType="1"/>
                </p:cNvSpPr>
                <p:nvPr/>
              </p:nvSpPr>
              <p:spPr bwMode="auto">
                <a:xfrm>
                  <a:off x="3315" y="1721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05" name="Line 85"/>
                <p:cNvSpPr>
                  <a:spLocks noChangeShapeType="1"/>
                </p:cNvSpPr>
                <p:nvPr/>
              </p:nvSpPr>
              <p:spPr bwMode="auto">
                <a:xfrm>
                  <a:off x="3372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06" name="Line 86"/>
                <p:cNvSpPr>
                  <a:spLocks noChangeShapeType="1"/>
                </p:cNvSpPr>
                <p:nvPr/>
              </p:nvSpPr>
              <p:spPr bwMode="auto">
                <a:xfrm>
                  <a:off x="3433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07" name="Line 87"/>
                <p:cNvSpPr>
                  <a:spLocks noChangeShapeType="1"/>
                </p:cNvSpPr>
                <p:nvPr/>
              </p:nvSpPr>
              <p:spPr bwMode="auto">
                <a:xfrm>
                  <a:off x="3489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08" name="Line 88"/>
                <p:cNvSpPr>
                  <a:spLocks noChangeShapeType="1"/>
                </p:cNvSpPr>
                <p:nvPr/>
              </p:nvSpPr>
              <p:spPr bwMode="auto">
                <a:xfrm>
                  <a:off x="3204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09" name="Rectangle 89"/>
                <p:cNvSpPr>
                  <a:spLocks noChangeArrowheads="1"/>
                </p:cNvSpPr>
                <p:nvPr/>
              </p:nvSpPr>
              <p:spPr bwMode="auto">
                <a:xfrm>
                  <a:off x="3110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0" name="Rectangle 90"/>
                <p:cNvSpPr>
                  <a:spLocks noChangeArrowheads="1"/>
                </p:cNvSpPr>
                <p:nvPr/>
              </p:nvSpPr>
              <p:spPr bwMode="auto">
                <a:xfrm>
                  <a:off x="3196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1" name="Rectangle 91"/>
                <p:cNvSpPr>
                  <a:spLocks noChangeArrowheads="1"/>
                </p:cNvSpPr>
                <p:nvPr/>
              </p:nvSpPr>
              <p:spPr bwMode="auto">
                <a:xfrm>
                  <a:off x="3282" y="1858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2" name="Rectangle 92"/>
                <p:cNvSpPr>
                  <a:spLocks noChangeArrowheads="1"/>
                </p:cNvSpPr>
                <p:nvPr/>
              </p:nvSpPr>
              <p:spPr bwMode="auto">
                <a:xfrm>
                  <a:off x="3379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113" name="Rectangle 93"/>
                <p:cNvSpPr>
                  <a:spLocks noChangeArrowheads="1"/>
                </p:cNvSpPr>
                <p:nvPr/>
              </p:nvSpPr>
              <p:spPr bwMode="auto">
                <a:xfrm>
                  <a:off x="3475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</p:grpSp>
        <p:grpSp>
          <p:nvGrpSpPr>
            <p:cNvPr id="2071" name="Group 94"/>
            <p:cNvGrpSpPr>
              <a:grpSpLocks/>
            </p:cNvGrpSpPr>
            <p:nvPr/>
          </p:nvGrpSpPr>
          <p:grpSpPr bwMode="auto">
            <a:xfrm>
              <a:off x="4275" y="1595"/>
              <a:ext cx="729" cy="946"/>
              <a:chOff x="2960" y="1028"/>
              <a:chExt cx="729" cy="946"/>
            </a:xfrm>
          </p:grpSpPr>
          <p:grpSp>
            <p:nvGrpSpPr>
              <p:cNvPr id="2072" name="Group 95"/>
              <p:cNvGrpSpPr>
                <a:grpSpLocks/>
              </p:cNvGrpSpPr>
              <p:nvPr/>
            </p:nvGrpSpPr>
            <p:grpSpPr bwMode="auto">
              <a:xfrm>
                <a:off x="3217" y="1028"/>
                <a:ext cx="224" cy="588"/>
                <a:chOff x="4180" y="783"/>
                <a:chExt cx="150" cy="307"/>
              </a:xfrm>
            </p:grpSpPr>
            <p:sp>
              <p:nvSpPr>
                <p:cNvPr id="2089" name="AutoShape 96"/>
                <p:cNvSpPr>
                  <a:spLocks noChangeArrowheads="1"/>
                </p:cNvSpPr>
                <p:nvPr/>
              </p:nvSpPr>
              <p:spPr bwMode="auto">
                <a:xfrm>
                  <a:off x="4180" y="1019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90" name="Rectangle 97"/>
                <p:cNvSpPr>
                  <a:spLocks noChangeArrowheads="1"/>
                </p:cNvSpPr>
                <p:nvPr/>
              </p:nvSpPr>
              <p:spPr bwMode="auto">
                <a:xfrm>
                  <a:off x="4256" y="785"/>
                  <a:ext cx="69" cy="236"/>
                </a:xfrm>
                <a:prstGeom prst="rect">
                  <a:avLst/>
                </a:prstGeom>
                <a:solidFill>
                  <a:srgbClr val="33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91" name="Rectangle 98"/>
                <p:cNvSpPr>
                  <a:spLocks noChangeArrowheads="1"/>
                </p:cNvSpPr>
                <p:nvPr/>
              </p:nvSpPr>
              <p:spPr bwMode="auto">
                <a:xfrm>
                  <a:off x="4181" y="852"/>
                  <a:ext cx="95" cy="236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92" name="AutoShape 99"/>
                <p:cNvSpPr>
                  <a:spLocks noChangeArrowheads="1"/>
                </p:cNvSpPr>
                <p:nvPr/>
              </p:nvSpPr>
              <p:spPr bwMode="auto">
                <a:xfrm>
                  <a:off x="4180" y="783"/>
                  <a:ext cx="150" cy="71"/>
                </a:xfrm>
                <a:prstGeom prst="parallelogram">
                  <a:avLst>
                    <a:gd name="adj" fmla="val 81387"/>
                  </a:avLst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93" name="Line 100"/>
                <p:cNvSpPr>
                  <a:spLocks noChangeShapeType="1"/>
                </p:cNvSpPr>
                <p:nvPr/>
              </p:nvSpPr>
              <p:spPr bwMode="auto">
                <a:xfrm>
                  <a:off x="4330" y="788"/>
                  <a:ext cx="0" cy="2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94" name="Line 101"/>
                <p:cNvSpPr>
                  <a:spLocks noChangeShapeType="1"/>
                </p:cNvSpPr>
                <p:nvPr/>
              </p:nvSpPr>
              <p:spPr bwMode="auto">
                <a:xfrm flipH="1">
                  <a:off x="4276" y="1019"/>
                  <a:ext cx="54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95" name="Rectangle 102"/>
                <p:cNvSpPr>
                  <a:spLocks noChangeArrowheads="1"/>
                </p:cNvSpPr>
                <p:nvPr/>
              </p:nvSpPr>
              <p:spPr bwMode="auto">
                <a:xfrm>
                  <a:off x="4193" y="883"/>
                  <a:ext cx="63" cy="13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96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02" y="924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grpSp>
            <p:nvGrpSpPr>
              <p:cNvPr id="2073" name="Group 104"/>
              <p:cNvGrpSpPr>
                <a:grpSpLocks/>
              </p:cNvGrpSpPr>
              <p:nvPr/>
            </p:nvGrpSpPr>
            <p:grpSpPr bwMode="auto">
              <a:xfrm>
                <a:off x="2960" y="1313"/>
                <a:ext cx="729" cy="661"/>
                <a:chOff x="2960" y="1313"/>
                <a:chExt cx="729" cy="661"/>
              </a:xfrm>
            </p:grpSpPr>
            <p:sp>
              <p:nvSpPr>
                <p:cNvPr id="2074" name="Rectangle 105"/>
                <p:cNvSpPr>
                  <a:spLocks noChangeArrowheads="1"/>
                </p:cNvSpPr>
                <p:nvPr/>
              </p:nvSpPr>
              <p:spPr bwMode="auto">
                <a:xfrm>
                  <a:off x="3001" y="1338"/>
                  <a:ext cx="644" cy="636"/>
                </a:xfrm>
                <a:prstGeom prst="rect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75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2960" y="1313"/>
                  <a:ext cx="729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buClrTx/>
                    <a:buSzTx/>
                    <a:buFontTx/>
                    <a:buNone/>
                  </a:pP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servidor </a:t>
                  </a:r>
                  <a:b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</a:br>
                  <a:r>
                    <a:rPr lang="pt-BR" altLang="pt-BR" sz="1600">
                      <a:solidFill>
                        <a:schemeClr val="tx1"/>
                      </a:solidFill>
                      <a:latin typeface="Comic Sans MS" pitchFamily="66" charset="0"/>
                    </a:rPr>
                    <a:t>de correio</a:t>
                  </a:r>
                  <a:endParaRPr lang="pt-BR" altLang="pt-BR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6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02" y="1692"/>
                  <a:ext cx="450" cy="120"/>
                </a:xfrm>
                <a:prstGeom prst="rect">
                  <a:avLst/>
                </a:prstGeom>
                <a:solidFill>
                  <a:srgbClr val="00FF00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77" name="Line 108"/>
                <p:cNvSpPr>
                  <a:spLocks noChangeShapeType="1"/>
                </p:cNvSpPr>
                <p:nvPr/>
              </p:nvSpPr>
              <p:spPr bwMode="auto">
                <a:xfrm>
                  <a:off x="3151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78" name="Line 109"/>
                <p:cNvSpPr>
                  <a:spLocks noChangeShapeType="1"/>
                </p:cNvSpPr>
                <p:nvPr/>
              </p:nvSpPr>
              <p:spPr bwMode="auto">
                <a:xfrm>
                  <a:off x="3260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79" name="Line 110"/>
                <p:cNvSpPr>
                  <a:spLocks noChangeShapeType="1"/>
                </p:cNvSpPr>
                <p:nvPr/>
              </p:nvSpPr>
              <p:spPr bwMode="auto">
                <a:xfrm>
                  <a:off x="3315" y="1721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80" name="Line 111"/>
                <p:cNvSpPr>
                  <a:spLocks noChangeShapeType="1"/>
                </p:cNvSpPr>
                <p:nvPr/>
              </p:nvSpPr>
              <p:spPr bwMode="auto">
                <a:xfrm>
                  <a:off x="3372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81" name="Line 112"/>
                <p:cNvSpPr>
                  <a:spLocks noChangeShapeType="1"/>
                </p:cNvSpPr>
                <p:nvPr/>
              </p:nvSpPr>
              <p:spPr bwMode="auto">
                <a:xfrm>
                  <a:off x="3433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82" name="Line 113"/>
                <p:cNvSpPr>
                  <a:spLocks noChangeShapeType="1"/>
                </p:cNvSpPr>
                <p:nvPr/>
              </p:nvSpPr>
              <p:spPr bwMode="auto">
                <a:xfrm>
                  <a:off x="3489" y="1719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83" name="Line 114"/>
                <p:cNvSpPr>
                  <a:spLocks noChangeShapeType="1"/>
                </p:cNvSpPr>
                <p:nvPr/>
              </p:nvSpPr>
              <p:spPr bwMode="auto">
                <a:xfrm>
                  <a:off x="3204" y="172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84" name="Rectangle 115"/>
                <p:cNvSpPr>
                  <a:spLocks noChangeArrowheads="1"/>
                </p:cNvSpPr>
                <p:nvPr/>
              </p:nvSpPr>
              <p:spPr bwMode="auto">
                <a:xfrm>
                  <a:off x="3110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85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96" y="1859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86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82" y="1858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87" name="Rectangle 118"/>
                <p:cNvSpPr>
                  <a:spLocks noChangeArrowheads="1"/>
                </p:cNvSpPr>
                <p:nvPr/>
              </p:nvSpPr>
              <p:spPr bwMode="auto">
                <a:xfrm>
                  <a:off x="3379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088" name="Rectangle 119"/>
                <p:cNvSpPr>
                  <a:spLocks noChangeArrowheads="1"/>
                </p:cNvSpPr>
                <p:nvPr/>
              </p:nvSpPr>
              <p:spPr bwMode="auto">
                <a:xfrm>
                  <a:off x="3475" y="1856"/>
                  <a:ext cx="64" cy="9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290" y="404664"/>
            <a:ext cx="8885237" cy="1095375"/>
          </a:xfrm>
        </p:spPr>
        <p:txBody>
          <a:bodyPr/>
          <a:lstStyle/>
          <a:p>
            <a:r>
              <a:rPr lang="pt-BR" altLang="pt-BR" dirty="0" smtClean="0"/>
              <a:t>Correio Eletrônico: SMTP </a:t>
            </a:r>
            <a:r>
              <a:rPr lang="pt-BR" altLang="pt-BR" sz="3200" dirty="0" smtClean="0"/>
              <a:t>[RFC 2821]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17290" y="1772816"/>
            <a:ext cx="8856663" cy="4797425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dirty="0">
                <a:solidFill>
                  <a:srgbClr val="000000"/>
                </a:solidFill>
                <a:latin typeface="Times New Roman" pitchFamily="18" charset="0"/>
              </a:rPr>
              <a:t>U</a:t>
            </a: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sa TCP para a transferência confiável de </a:t>
            </a:r>
            <a:r>
              <a:rPr lang="pt-BR" altLang="pt-BR" dirty="0" err="1" smtClean="0">
                <a:solidFill>
                  <a:srgbClr val="000000"/>
                </a:solidFill>
                <a:latin typeface="Times New Roman" pitchFamily="18" charset="0"/>
              </a:rPr>
              <a:t>msgs</a:t>
            </a: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 do correio do cliente ao servidor, porta 25 (atual 587)</a:t>
            </a:r>
          </a:p>
          <a:p>
            <a:pPr marL="0" indent="0">
              <a:spcBef>
                <a:spcPct val="20000"/>
              </a:spcBef>
              <a:buFont typeface="Times New Roman" pitchFamily="18" charset="0"/>
              <a:buChar char="•"/>
            </a:pPr>
            <a:endParaRPr lang="pt-BR" altLang="pt-BR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ransferência direta: servidor remetente ao servidor receptor</a:t>
            </a:r>
          </a:p>
          <a:p>
            <a:pPr marL="0" indent="0">
              <a:spcBef>
                <a:spcPct val="20000"/>
              </a:spcBef>
              <a:buFont typeface="Times New Roman" pitchFamily="18" charset="0"/>
              <a:buChar char="•"/>
            </a:pPr>
            <a:endParaRPr lang="pt-BR" altLang="pt-BR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dirty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rês fases da transferência</a:t>
            </a:r>
          </a:p>
          <a:p>
            <a:pPr marL="457200" lvl="1" indent="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pt-BR" altLang="pt-BR" sz="2800" i="1" dirty="0" err="1" smtClean="0">
                <a:solidFill>
                  <a:srgbClr val="000000"/>
                </a:solidFill>
                <a:latin typeface="Times New Roman" pitchFamily="18" charset="0"/>
              </a:rPr>
              <a:t>handshaking</a:t>
            </a:r>
            <a:r>
              <a:rPr lang="pt-BR" altLang="pt-BR" sz="2800" dirty="0" smtClean="0">
                <a:solidFill>
                  <a:srgbClr val="000000"/>
                </a:solidFill>
                <a:latin typeface="Times New Roman" pitchFamily="18" charset="0"/>
              </a:rPr>
              <a:t> (cumprimento)</a:t>
            </a:r>
          </a:p>
          <a:p>
            <a:pPr marL="457200" lvl="1" indent="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pt-BR" altLang="pt-BR" sz="2800" dirty="0" smtClean="0">
                <a:solidFill>
                  <a:srgbClr val="000000"/>
                </a:solidFill>
                <a:latin typeface="Times New Roman" pitchFamily="18" charset="0"/>
              </a:rPr>
              <a:t>transferência das mensagens</a:t>
            </a:r>
          </a:p>
          <a:p>
            <a:pPr marL="457200" lvl="1" indent="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pt-BR" altLang="pt-BR" sz="2800" dirty="0" smtClean="0">
                <a:solidFill>
                  <a:srgbClr val="000000"/>
                </a:solidFill>
                <a:latin typeface="Times New Roman" pitchFamily="18" charset="0"/>
              </a:rPr>
              <a:t>Encerramento</a:t>
            </a:r>
          </a:p>
          <a:p>
            <a:pPr marL="457200" lvl="1" indent="0">
              <a:spcBef>
                <a:spcPct val="20000"/>
              </a:spcBef>
              <a:buFont typeface="Times New Roman" pitchFamily="18" charset="0"/>
              <a:buChar char="–"/>
            </a:pPr>
            <a:endParaRPr lang="pt-BR" altLang="pt-BR" sz="2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pt-BR" altLang="pt-BR" dirty="0">
                <a:solidFill>
                  <a:srgbClr val="000000"/>
                </a:solidFill>
                <a:latin typeface="Times New Roman" pitchFamily="18" charset="0"/>
              </a:rPr>
              <a:t>I</a:t>
            </a: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nteração comando/resposta</a:t>
            </a:r>
            <a:endParaRPr lang="pt-BR" altLang="pt-BR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457200" lvl="1" indent="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pt-BR" altLang="pt-BR" sz="2800" dirty="0" smtClean="0">
                <a:solidFill>
                  <a:schemeClr val="accent2"/>
                </a:solidFill>
                <a:latin typeface="Times New Roman" pitchFamily="18" charset="0"/>
              </a:rPr>
              <a:t>comandos:</a:t>
            </a:r>
            <a:r>
              <a:rPr lang="pt-BR" altLang="pt-BR" sz="2800" dirty="0" smtClean="0">
                <a:solidFill>
                  <a:srgbClr val="000000"/>
                </a:solidFill>
                <a:latin typeface="Times New Roman" pitchFamily="18" charset="0"/>
              </a:rPr>
              <a:t> texto ASCII</a:t>
            </a:r>
          </a:p>
          <a:p>
            <a:pPr marL="457200" lvl="1" indent="0">
              <a:spcBef>
                <a:spcPct val="20000"/>
              </a:spcBef>
              <a:buFont typeface="Times New Roman" pitchFamily="18" charset="0"/>
              <a:buChar char="–"/>
            </a:pPr>
            <a:r>
              <a:rPr lang="pt-BR" altLang="pt-BR" sz="2800" dirty="0" smtClean="0">
                <a:solidFill>
                  <a:schemeClr val="accent2"/>
                </a:solidFill>
                <a:latin typeface="Times New Roman" pitchFamily="18" charset="0"/>
              </a:rPr>
              <a:t>resposta:</a:t>
            </a:r>
            <a:r>
              <a:rPr lang="pt-BR" altLang="pt-BR" sz="2800" dirty="0" smtClean="0">
                <a:solidFill>
                  <a:srgbClr val="000000"/>
                </a:solidFill>
                <a:latin typeface="Times New Roman" pitchFamily="18" charset="0"/>
              </a:rPr>
              <a:t> código e frase de status</a:t>
            </a:r>
          </a:p>
          <a:p>
            <a:pPr marL="457200" lvl="1" indent="0">
              <a:spcBef>
                <a:spcPct val="20000"/>
              </a:spcBef>
            </a:pPr>
            <a:endParaRPr lang="pt-BR" altLang="pt-BR" sz="28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33709" y="476672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>
                <a:solidFill>
                  <a:srgbClr val="FF3300"/>
                </a:solidFill>
                <a:latin typeface="Arial" charset="0"/>
              </a:rPr>
              <a:t>Definições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709" y="1556792"/>
            <a:ext cx="888841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39725" indent="-339725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MUA – do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inglês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Mail User Agent, é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tipicamente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programa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correio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eletrônico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usuário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ou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seja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,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cliente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e-mail 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como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por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exemplo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Outlook Express.</a:t>
            </a:r>
          </a:p>
          <a:p>
            <a:pPr algn="just">
              <a:lnSpc>
                <a:spcPct val="90000"/>
              </a:lnSpc>
              <a:spcBef>
                <a:spcPts val="688"/>
              </a:spcBef>
              <a:buClrTx/>
              <a:buSzTx/>
              <a:buFontTx/>
              <a:buNone/>
            </a:pPr>
            <a:endParaRPr lang="en-GB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MTA – do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inglês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Mail Transport Agent, é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elemento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que se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encarrega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transportar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o e-mail de um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SMTP para outro,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ou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seja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usualmente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é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servidor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e-mails.</a:t>
            </a:r>
          </a:p>
          <a:p>
            <a:pPr algn="just">
              <a:lnSpc>
                <a:spcPct val="90000"/>
              </a:lnSpc>
              <a:spcBef>
                <a:spcPts val="688"/>
              </a:spcBef>
              <a:buClrTx/>
              <a:buSzTx/>
              <a:buFontTx/>
              <a:buNone/>
            </a:pPr>
            <a:endParaRPr lang="en-GB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MDA – do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inglês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Mail Delivery Agent, é 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elemento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que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recebe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mensagem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do MTA e 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entrega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na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caixa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postal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definitiva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do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usuário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688"/>
              </a:spcBef>
              <a:buClrTx/>
              <a:buSzTx/>
              <a:buFontTx/>
              <a:buNone/>
            </a:pPr>
            <a:endParaRPr lang="en-GB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DNS  -  é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uma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das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partes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principais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da infra-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estrutura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da Internet,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permitindo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localização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rápida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máquinas</a:t>
            </a:r>
            <a:r>
              <a:rPr lang="en-GB" altLang="pt-BR" sz="1800" dirty="0">
                <a:solidFill>
                  <a:srgbClr val="000000"/>
                </a:solidFill>
                <a:latin typeface="Verdana" pitchFamily="34" charset="0"/>
              </a:rPr>
              <a:t> e </a:t>
            </a:r>
            <a:r>
              <a:rPr lang="en-GB" altLang="pt-BR" sz="1800" dirty="0" err="1">
                <a:solidFill>
                  <a:srgbClr val="000000"/>
                </a:solidFill>
                <a:latin typeface="Verdana" pitchFamily="34" charset="0"/>
              </a:rPr>
              <a:t>serviços</a:t>
            </a:r>
            <a:endParaRPr lang="en-GB" altLang="pt-BR" sz="1800" dirty="0">
              <a:solidFill>
                <a:srgbClr val="000000"/>
              </a:solidFill>
              <a:latin typeface="Verdana" pitchFamily="34" charset="0"/>
            </a:endParaRPr>
          </a:p>
          <a:p>
            <a:pPr algn="just">
              <a:lnSpc>
                <a:spcPct val="90000"/>
              </a:lnSpc>
              <a:spcBef>
                <a:spcPts val="688"/>
              </a:spcBef>
              <a:buClrTx/>
              <a:buSzTx/>
              <a:buFontTx/>
              <a:buNone/>
            </a:pPr>
            <a:endParaRPr lang="en-GB" altLang="pt-BR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880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7513" y="404664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O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SMTP</a:t>
            </a:r>
          </a:p>
        </p:txBody>
      </p:sp>
      <p:pic>
        <p:nvPicPr>
          <p:cNvPr id="13315" name="Picture 4" descr="pag_34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1628800"/>
            <a:ext cx="8712200" cy="455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13635" y="188640"/>
            <a:ext cx="9259887" cy="1143000"/>
          </a:xfrm>
        </p:spPr>
        <p:txBody>
          <a:bodyPr/>
          <a:lstStyle/>
          <a:p>
            <a:r>
              <a:rPr lang="pt-BR" altLang="pt-BR" sz="3200" dirty="0" smtClean="0"/>
              <a:t>Cenário: Alice envia uma </a:t>
            </a:r>
            <a:r>
              <a:rPr lang="pt-BR" altLang="pt-BR" sz="3200" dirty="0" err="1" smtClean="0"/>
              <a:t>msg</a:t>
            </a:r>
            <a:r>
              <a:rPr lang="pt-BR" altLang="pt-BR" sz="3200" dirty="0" smtClean="0"/>
              <a:t> para Bob</a:t>
            </a:r>
            <a:endParaRPr lang="pt-BR" altLang="pt-BR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54832" y="1268760"/>
            <a:ext cx="4487862" cy="31686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1) Alice usa o UA para compor uma mensagem “para” </a:t>
            </a:r>
            <a:r>
              <a:rPr lang="pt-BR" altLang="pt-BR" dirty="0" smtClean="0">
                <a:solidFill>
                  <a:srgbClr val="000000"/>
                </a:solidFill>
                <a:latin typeface="Courier New" pitchFamily="49" charset="0"/>
              </a:rPr>
              <a:t>bob@someschool.edu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2) O UA de Alice envia a mensagem para o seu servidor de correio; a mensagem é colocada na fila de mensagens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3) O lado cliente do SMTP abre uma conexão TCP com o servidor de correio de Bob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552047" y="1196752"/>
            <a:ext cx="4129087" cy="326866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ct val="20000"/>
              </a:spcBef>
            </a:pP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4) O cliente SMTP envia a mensagem de Alice através da conexão TCP</a:t>
            </a:r>
          </a:p>
          <a:p>
            <a:pPr marL="0" indent="0">
              <a:spcBef>
                <a:spcPct val="20000"/>
              </a:spcBef>
            </a:pP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5) O servidor de correio de Bob coloca a mensagem na caixa de entrada de Bob</a:t>
            </a:r>
          </a:p>
          <a:p>
            <a:pPr marL="0" indent="0">
              <a:spcBef>
                <a:spcPct val="20000"/>
              </a:spcBef>
            </a:pPr>
            <a:r>
              <a:rPr lang="pt-BR" altLang="pt-BR" dirty="0" smtClean="0">
                <a:solidFill>
                  <a:srgbClr val="000000"/>
                </a:solidFill>
                <a:latin typeface="Times New Roman" pitchFamily="18" charset="0"/>
              </a:rPr>
              <a:t>6) Bob chama o seu UA para ler a mensagem</a:t>
            </a:r>
          </a:p>
          <a:p>
            <a:pPr marL="0" indent="0">
              <a:spcBef>
                <a:spcPct val="20000"/>
              </a:spcBef>
            </a:pPr>
            <a:endParaRPr lang="pt-BR" altLang="pt-BR" sz="3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>
              <a:spcBef>
                <a:spcPct val="20000"/>
              </a:spcBef>
            </a:pPr>
            <a:endParaRPr lang="pt-BR" altLang="pt-BR" sz="32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079" name="Group 5"/>
          <p:cNvGrpSpPr>
            <a:grpSpLocks/>
          </p:cNvGrpSpPr>
          <p:nvPr/>
        </p:nvGrpSpPr>
        <p:grpSpPr bwMode="auto">
          <a:xfrm>
            <a:off x="1447032" y="5356226"/>
            <a:ext cx="738188" cy="703262"/>
            <a:chOff x="4338" y="290"/>
            <a:chExt cx="429" cy="443"/>
          </a:xfrm>
        </p:grpSpPr>
        <p:graphicFrame>
          <p:nvGraphicFramePr>
            <p:cNvPr id="3075" name="Object 6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0" name="Clip" r:id="rId3" imgW="1305000" imgH="1085760" progId="MS_ClipArt_Gallery.2">
                    <p:embed/>
                  </p:oleObj>
                </mc:Choice>
                <mc:Fallback>
                  <p:oleObj name="Clip" r:id="rId3" imgW="1305000" imgH="108576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47" name="Group 7"/>
            <p:cNvGrpSpPr>
              <a:grpSpLocks/>
            </p:cNvGrpSpPr>
            <p:nvPr/>
          </p:nvGrpSpPr>
          <p:grpSpPr bwMode="auto">
            <a:xfrm>
              <a:off x="4353" y="367"/>
              <a:ext cx="414" cy="366"/>
              <a:chOff x="4208" y="817"/>
              <a:chExt cx="482" cy="366"/>
            </a:xfrm>
          </p:grpSpPr>
          <p:sp>
            <p:nvSpPr>
              <p:cNvPr id="3148" name="Rectangle 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49" name="Text Box 9"/>
              <p:cNvSpPr txBox="1">
                <a:spLocks noChangeArrowheads="1"/>
              </p:cNvSpPr>
              <p:nvPr/>
            </p:nvSpPr>
            <p:spPr bwMode="auto">
              <a:xfrm>
                <a:off x="4208" y="817"/>
                <a:ext cx="482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user</a:t>
                </a:r>
              </a:p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agent</a:t>
                </a:r>
                <a:endParaRPr lang="en-US" altLang="pt-BR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080" name="Group 10"/>
          <p:cNvGrpSpPr>
            <a:grpSpLocks/>
          </p:cNvGrpSpPr>
          <p:nvPr/>
        </p:nvGrpSpPr>
        <p:grpSpPr bwMode="auto">
          <a:xfrm>
            <a:off x="3101207" y="5067301"/>
            <a:ext cx="876300" cy="1501775"/>
            <a:chOff x="3492" y="2522"/>
            <a:chExt cx="510" cy="946"/>
          </a:xfrm>
        </p:grpSpPr>
        <p:grpSp>
          <p:nvGrpSpPr>
            <p:cNvPr id="3122" name="Group 11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3139" name="AutoShape 1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40" name="Rectangle 1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41" name="Rectangle 1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42" name="AutoShape 1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43" name="Line 1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44" name="Line 1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45" name="Rectangle 1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46" name="Rectangle 1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</p:grpSp>
        <p:grpSp>
          <p:nvGrpSpPr>
            <p:cNvPr id="3123" name="Group 20"/>
            <p:cNvGrpSpPr>
              <a:grpSpLocks/>
            </p:cNvGrpSpPr>
            <p:nvPr/>
          </p:nvGrpSpPr>
          <p:grpSpPr bwMode="auto">
            <a:xfrm>
              <a:off x="3492" y="2807"/>
              <a:ext cx="510" cy="661"/>
              <a:chOff x="4296" y="2627"/>
              <a:chExt cx="510" cy="661"/>
            </a:xfrm>
          </p:grpSpPr>
          <p:sp>
            <p:nvSpPr>
              <p:cNvPr id="3124" name="Rectangle 2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25" name="Text Box 22"/>
              <p:cNvSpPr txBox="1">
                <a:spLocks noChangeArrowheads="1"/>
              </p:cNvSpPr>
              <p:nvPr/>
            </p:nvSpPr>
            <p:spPr bwMode="auto">
              <a:xfrm>
                <a:off x="4307" y="2627"/>
                <a:ext cx="466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mail</a:t>
                </a:r>
              </a:p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server</a:t>
                </a:r>
                <a:endParaRPr lang="en-US" alt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3126" name="Rectangle 2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27" name="Line 2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28" name="Line 2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29" name="Line 2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30" name="Line 2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31" name="Line 2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32" name="Line 2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33" name="Line 3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34" name="Rectangle 3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35" name="Rectangle 3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36" name="Rectangle 3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37" name="Rectangle 3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38" name="Rectangle 3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</p:grpSp>
      </p:grpSp>
      <p:pic>
        <p:nvPicPr>
          <p:cNvPr id="3081" name="Picture 36" descr="Al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20" y="5427663"/>
            <a:ext cx="6096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37" descr="Bo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220" y="5008563"/>
            <a:ext cx="73342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3" name="Group 38"/>
          <p:cNvGrpSpPr>
            <a:grpSpLocks/>
          </p:cNvGrpSpPr>
          <p:nvPr/>
        </p:nvGrpSpPr>
        <p:grpSpPr bwMode="auto">
          <a:xfrm>
            <a:off x="5493570" y="4432301"/>
            <a:ext cx="892175" cy="1501775"/>
            <a:chOff x="3484" y="2522"/>
            <a:chExt cx="518" cy="946"/>
          </a:xfrm>
        </p:grpSpPr>
        <p:grpSp>
          <p:nvGrpSpPr>
            <p:cNvPr id="3097" name="Group 39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3114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5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6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7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8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19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20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21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altLang="pt-BR"/>
              </a:p>
            </p:txBody>
          </p:sp>
        </p:grpSp>
        <p:grpSp>
          <p:nvGrpSpPr>
            <p:cNvPr id="3098" name="Group 48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3099" name="Rectangle 49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00" name="Text Box 50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mail</a:t>
                </a:r>
              </a:p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server</a:t>
                </a:r>
                <a:endParaRPr lang="en-US" altLang="pt-BR">
                  <a:solidFill>
                    <a:schemeClr val="tx1"/>
                  </a:solidFill>
                </a:endParaRPr>
              </a:p>
            </p:txBody>
          </p:sp>
          <p:sp>
            <p:nvSpPr>
              <p:cNvPr id="3101" name="Rectangle 51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02" name="Line 52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3" name="Line 53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4" name="Line 54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5" name="Line 55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6" name="Line 56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7" name="Line 57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8" name="Line 58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09" name="Rectangle 59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0" name="Rectangle 60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1" name="Rectangle 61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2" name="Rectangle 62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113" name="Rectangle 63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</p:grpSp>
      </p:grpSp>
      <p:grpSp>
        <p:nvGrpSpPr>
          <p:cNvPr id="3084" name="Group 64"/>
          <p:cNvGrpSpPr>
            <a:grpSpLocks/>
          </p:cNvGrpSpPr>
          <p:nvPr/>
        </p:nvGrpSpPr>
        <p:grpSpPr bwMode="auto">
          <a:xfrm>
            <a:off x="7481120" y="4929188"/>
            <a:ext cx="768350" cy="703263"/>
            <a:chOff x="4337" y="290"/>
            <a:chExt cx="447" cy="443"/>
          </a:xfrm>
        </p:grpSpPr>
        <p:graphicFrame>
          <p:nvGraphicFramePr>
            <p:cNvPr id="3074" name="Object 65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1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" y="290"/>
                          <a:ext cx="392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94" name="Group 66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3095" name="Rectangle 67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096" name="Text Box 68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user</a:t>
                </a:r>
              </a:p>
              <a:p>
                <a:pPr algn="ctr">
                  <a:buClrTx/>
                  <a:buSzTx/>
                  <a:buFontTx/>
                  <a:buNone/>
                </a:pPr>
                <a:r>
                  <a:rPr lang="en-US" altLang="pt-BR" sz="1600">
                    <a:solidFill>
                      <a:schemeClr val="tx1"/>
                    </a:solidFill>
                    <a:latin typeface="Comic Sans MS" pitchFamily="66" charset="0"/>
                  </a:rPr>
                  <a:t>agent</a:t>
                </a:r>
                <a:endParaRPr lang="en-US" altLang="pt-BR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085" name="Line 69"/>
          <p:cNvSpPr>
            <a:spLocks noChangeShapeType="1"/>
          </p:cNvSpPr>
          <p:nvPr/>
        </p:nvSpPr>
        <p:spPr bwMode="auto">
          <a:xfrm>
            <a:off x="2180457" y="5476876"/>
            <a:ext cx="966788" cy="1460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6" name="Line 70"/>
          <p:cNvSpPr>
            <a:spLocks noChangeShapeType="1"/>
          </p:cNvSpPr>
          <p:nvPr/>
        </p:nvSpPr>
        <p:spPr bwMode="auto">
          <a:xfrm>
            <a:off x="4007670" y="5611813"/>
            <a:ext cx="1495425" cy="2190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7" name="Line 71"/>
          <p:cNvSpPr>
            <a:spLocks noChangeShapeType="1"/>
          </p:cNvSpPr>
          <p:nvPr/>
        </p:nvSpPr>
        <p:spPr bwMode="auto">
          <a:xfrm flipV="1">
            <a:off x="6388920" y="5391151"/>
            <a:ext cx="1112837" cy="4270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088" name="Oval 72"/>
          <p:cNvSpPr>
            <a:spLocks noChangeArrowheads="1"/>
          </p:cNvSpPr>
          <p:nvPr/>
        </p:nvSpPr>
        <p:spPr bwMode="auto">
          <a:xfrm>
            <a:off x="1588320" y="5067301"/>
            <a:ext cx="315912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pt-BR" sz="1600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en-US" altLang="pt-BR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89" name="Oval 73"/>
          <p:cNvSpPr>
            <a:spLocks noChangeArrowheads="1"/>
          </p:cNvSpPr>
          <p:nvPr/>
        </p:nvSpPr>
        <p:spPr bwMode="auto">
          <a:xfrm>
            <a:off x="2440807" y="5421313"/>
            <a:ext cx="315913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pt-BR" sz="160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US" altLang="pt-BR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90" name="Oval 74"/>
          <p:cNvSpPr>
            <a:spLocks noChangeArrowheads="1"/>
          </p:cNvSpPr>
          <p:nvPr/>
        </p:nvSpPr>
        <p:spPr bwMode="auto">
          <a:xfrm>
            <a:off x="3385370" y="5500688"/>
            <a:ext cx="315912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pt-BR" sz="160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en-US" altLang="pt-BR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91" name="Oval 75"/>
          <p:cNvSpPr>
            <a:spLocks noChangeArrowheads="1"/>
          </p:cNvSpPr>
          <p:nvPr/>
        </p:nvSpPr>
        <p:spPr bwMode="auto">
          <a:xfrm>
            <a:off x="4588695" y="5586413"/>
            <a:ext cx="3175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pt-BR" sz="160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en-US" altLang="pt-BR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92" name="Oval 76"/>
          <p:cNvSpPr>
            <a:spLocks noChangeArrowheads="1"/>
          </p:cNvSpPr>
          <p:nvPr/>
        </p:nvSpPr>
        <p:spPr bwMode="auto">
          <a:xfrm>
            <a:off x="5834882" y="5684838"/>
            <a:ext cx="315913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pt-BR" sz="1600">
                <a:solidFill>
                  <a:schemeClr val="tx1"/>
                </a:solidFill>
                <a:latin typeface="Comic Sans MS" pitchFamily="66" charset="0"/>
              </a:rPr>
              <a:t>5</a:t>
            </a:r>
            <a:endParaRPr lang="en-US" altLang="pt-BR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93" name="Oval 77"/>
          <p:cNvSpPr>
            <a:spLocks noChangeArrowheads="1"/>
          </p:cNvSpPr>
          <p:nvPr/>
        </p:nvSpPr>
        <p:spPr bwMode="auto">
          <a:xfrm>
            <a:off x="6785795" y="5487988"/>
            <a:ext cx="315912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altLang="pt-BR" sz="1600">
                <a:solidFill>
                  <a:schemeClr val="tx1"/>
                </a:solidFill>
                <a:latin typeface="Comic Sans MS" pitchFamily="66" charset="0"/>
              </a:rPr>
              <a:t>6</a:t>
            </a:r>
            <a:endParaRPr lang="en-US" altLang="pt-BR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709" y="1556792"/>
            <a:ext cx="888841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39725" indent="-339725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just">
              <a:lnSpc>
                <a:spcPct val="90000"/>
              </a:lnSpc>
              <a:spcBef>
                <a:spcPts val="688"/>
              </a:spcBef>
              <a:buClr>
                <a:srgbClr val="FFCC00"/>
              </a:buClr>
              <a:buFont typeface="Monotype Sorts" charset="2"/>
              <a:buChar char=""/>
            </a:pP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Protocolo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 SMTP – 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comunicação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cliente</a:t>
            </a:r>
            <a:r>
              <a:rPr lang="en-GB" altLang="pt-BR" sz="1800" dirty="0" smtClean="0">
                <a:solidFill>
                  <a:srgbClr val="000000"/>
                </a:solidFill>
                <a:latin typeface="Verdana" pitchFamily="34" charset="0"/>
              </a:rPr>
              <a:t>/</a:t>
            </a:r>
            <a:r>
              <a:rPr lang="en-GB" altLang="pt-BR" sz="1800" dirty="0" err="1" smtClean="0">
                <a:solidFill>
                  <a:srgbClr val="000000"/>
                </a:solidFill>
                <a:latin typeface="Verdana" pitchFamily="34" charset="0"/>
              </a:rPr>
              <a:t>servidor</a:t>
            </a:r>
            <a:endParaRPr lang="en-GB" altLang="pt-BR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4" name="irc_mi" descr="http://www.linuxsupport.com.br/imgs/smtppr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17" y="2564904"/>
            <a:ext cx="763270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0861" y="548680"/>
            <a:ext cx="88884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algn="ctr"/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O </a:t>
            </a:r>
            <a:r>
              <a:rPr lang="en-GB" altLang="pt-BR" sz="3600" dirty="0" err="1">
                <a:solidFill>
                  <a:srgbClr val="FF3300"/>
                </a:solidFill>
                <a:latin typeface="Arial" charset="0"/>
              </a:rPr>
              <a:t>protocolo</a:t>
            </a:r>
            <a:r>
              <a:rPr lang="en-GB" altLang="pt-BR" sz="3600" dirty="0">
                <a:solidFill>
                  <a:srgbClr val="FF3300"/>
                </a:solidFill>
                <a:latin typeface="Arial" charset="0"/>
              </a:rPr>
              <a:t> SMTP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1665</TotalTime>
  <Words>1426</Words>
  <Application>Microsoft Office PowerPoint</Application>
  <PresentationFormat>Personalizar</PresentationFormat>
  <Paragraphs>205</Paragraphs>
  <Slides>22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Brilho</vt:lpstr>
      <vt:lpstr>Clip</vt:lpstr>
      <vt:lpstr>Administração e serviços de redes </vt:lpstr>
      <vt:lpstr>Apresentação do PowerPoint</vt:lpstr>
      <vt:lpstr>Correio Eletrônico</vt:lpstr>
      <vt:lpstr>Correio Eletrônico: servidores de correio</vt:lpstr>
      <vt:lpstr>Correio Eletrônico: SMTP [RFC 2821]</vt:lpstr>
      <vt:lpstr>Apresentação do PowerPoint</vt:lpstr>
      <vt:lpstr>Apresentação do PowerPoint</vt:lpstr>
      <vt:lpstr>Cenário: Alice envia uma msg para Bob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NOMES</dc:title>
  <dc:creator>Joao Paulo</dc:creator>
  <cp:lastModifiedBy>DIOVANI DOS SANTOS MILHORIM</cp:lastModifiedBy>
  <cp:revision>85</cp:revision>
  <cp:lastPrinted>1601-01-01T00:00:00Z</cp:lastPrinted>
  <dcterms:created xsi:type="dcterms:W3CDTF">1601-01-01T00:00:00Z</dcterms:created>
  <dcterms:modified xsi:type="dcterms:W3CDTF">2017-04-24T13:46:32Z</dcterms:modified>
</cp:coreProperties>
</file>