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9" r:id="rId12"/>
    <p:sldId id="298" r:id="rId13"/>
    <p:sldId id="300" r:id="rId14"/>
    <p:sldId id="301" r:id="rId15"/>
    <p:sldId id="302" r:id="rId16"/>
    <p:sldId id="303" r:id="rId17"/>
    <p:sldId id="304" r:id="rId18"/>
    <p:sldId id="305" r:id="rId19"/>
    <p:sldId id="306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280D69-8209-4E1C-9B90-E9F394D0BB26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dirty="0" smtClean="0"/>
              <a:t>Administração e serviços de redes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3573016"/>
            <a:ext cx="6400800" cy="1752600"/>
          </a:xfrm>
        </p:spPr>
        <p:txBody>
          <a:bodyPr/>
          <a:lstStyle/>
          <a:p>
            <a:r>
              <a:rPr lang="pt-BR" dirty="0" smtClean="0"/>
              <a:t>Aula 08: Servidor WWW</a:t>
            </a:r>
            <a:endParaRPr lang="pt-BR" sz="2000" dirty="0" smtClean="0"/>
          </a:p>
          <a:p>
            <a:r>
              <a:rPr lang="pt-BR" sz="2000" dirty="0" smtClean="0"/>
              <a:t>Prof. </a:t>
            </a:r>
            <a:r>
              <a:rPr lang="pt-BR" sz="2000" dirty="0" err="1" smtClean="0"/>
              <a:t>Msc</a:t>
            </a:r>
            <a:r>
              <a:rPr lang="pt-BR" sz="2000" dirty="0" smtClean="0"/>
              <a:t>. </a:t>
            </a:r>
            <a:r>
              <a:rPr lang="pt-BR" sz="2000" dirty="0" err="1" smtClean="0"/>
              <a:t>Diovani</a:t>
            </a:r>
            <a:r>
              <a:rPr lang="pt-BR" sz="2000" dirty="0" smtClean="0"/>
              <a:t> </a:t>
            </a:r>
            <a:r>
              <a:rPr lang="pt-BR" sz="2000" dirty="0" err="1" smtClean="0"/>
              <a:t>Milhorim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644966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Servidores WWW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Conceitos Básicos: Servidores Web no mundo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/>
              <a:t>Segundo Dados da </a:t>
            </a:r>
            <a:r>
              <a:rPr lang="pt-BR" sz="2000" dirty="0" err="1"/>
              <a:t>Netcraft</a:t>
            </a:r>
            <a:r>
              <a:rPr lang="pt-BR" sz="2000" dirty="0"/>
              <a:t> em Outubro de 2015 cerca de 35% dos domínios da Internet respondem as requisições utilizando o Servidor Web Apache. </a:t>
            </a: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Mais </a:t>
            </a:r>
            <a:r>
              <a:rPr lang="pt-BR" sz="2000" dirty="0"/>
              <a:t>Informações http://news.netcraft.com/archives/category/web-server-survey/</a:t>
            </a:r>
            <a:endParaRPr lang="pt-BR" sz="2000" dirty="0" smtClean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05064"/>
            <a:ext cx="8136904" cy="2483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1147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Servidores WWW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Conceitos Básicos: Servidores WEB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</a:pPr>
            <a:r>
              <a:rPr lang="pt-BR" sz="2000" dirty="0" smtClean="0"/>
              <a:t>Apache</a:t>
            </a:r>
          </a:p>
          <a:p>
            <a:pPr algn="just">
              <a:buClr>
                <a:schemeClr val="tx1"/>
              </a:buClr>
              <a:buSzPct val="75000"/>
            </a:pPr>
            <a:r>
              <a:rPr lang="pt-BR" sz="2000" dirty="0" smtClean="0"/>
              <a:t>Microsoft IIS </a:t>
            </a:r>
            <a:r>
              <a:rPr lang="pt-BR" sz="2000" dirty="0"/>
              <a:t>(Internet </a:t>
            </a:r>
            <a:r>
              <a:rPr lang="pt-BR" sz="2000" dirty="0" err="1"/>
              <a:t>Information</a:t>
            </a:r>
            <a:r>
              <a:rPr lang="pt-BR" sz="2000" dirty="0"/>
              <a:t> Services) </a:t>
            </a: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</a:pPr>
            <a:r>
              <a:rPr lang="pt-BR" sz="2000" dirty="0" err="1" smtClean="0"/>
              <a:t>Nginx</a:t>
            </a:r>
            <a:r>
              <a:rPr lang="pt-BR" sz="2000" dirty="0" smtClean="0"/>
              <a:t> </a:t>
            </a:r>
          </a:p>
          <a:p>
            <a:pPr algn="just">
              <a:buClr>
                <a:schemeClr val="tx1"/>
              </a:buClr>
              <a:buSzPct val="75000"/>
            </a:pPr>
            <a:r>
              <a:rPr lang="pt-BR" sz="2000" dirty="0" err="1" smtClean="0"/>
              <a:t>Tomcat</a:t>
            </a:r>
            <a:r>
              <a:rPr lang="pt-BR" sz="2000" dirty="0" smtClean="0"/>
              <a:t> (Apache com suporte a Java)</a:t>
            </a:r>
          </a:p>
          <a:p>
            <a:pPr algn="just">
              <a:buClr>
                <a:schemeClr val="tx1"/>
              </a:buClr>
              <a:buSzPct val="75000"/>
            </a:pPr>
            <a:r>
              <a:rPr lang="pt-BR" sz="2000" dirty="0" err="1" smtClean="0"/>
              <a:t>LighTPD</a:t>
            </a: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</a:pPr>
            <a:r>
              <a:rPr lang="pt-BR" sz="2000" dirty="0" smtClean="0"/>
              <a:t>Entre </a:t>
            </a:r>
            <a:r>
              <a:rPr lang="pt-BR" sz="2000" dirty="0"/>
              <a:t>outros (SUN, Google, etc...)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942188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Servidores WWW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Conceitos </a:t>
            </a:r>
            <a:r>
              <a:rPr lang="pt-BR" sz="2000" dirty="0" err="1" smtClean="0"/>
              <a:t>Básicos:O</a:t>
            </a:r>
            <a:r>
              <a:rPr lang="pt-BR" sz="2000" dirty="0" smtClean="0"/>
              <a:t> Servidor Apache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O </a:t>
            </a:r>
            <a:r>
              <a:rPr lang="pt-BR" sz="2000" dirty="0"/>
              <a:t>Apache é um dos mais antigos servidores e também um dos mais seguros. É composto com inúmeros módulos que permitem suporte a uma infinidade de recursos. </a:t>
            </a: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Recursos </a:t>
            </a:r>
            <a:r>
              <a:rPr lang="pt-BR" sz="2000" dirty="0"/>
              <a:t>mais comuns: </a:t>
            </a:r>
            <a:endParaRPr lang="pt-BR" sz="2000" dirty="0" smtClean="0"/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Suporte </a:t>
            </a:r>
            <a:r>
              <a:rPr lang="pt-BR" sz="1600" dirty="0"/>
              <a:t>ao PHP </a:t>
            </a:r>
            <a:endParaRPr lang="pt-BR" sz="1600" dirty="0" smtClean="0"/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Suporte </a:t>
            </a:r>
            <a:r>
              <a:rPr lang="pt-BR" sz="1600" dirty="0"/>
              <a:t>a Banco de Dados (MySQL e </a:t>
            </a:r>
            <a:r>
              <a:rPr lang="pt-BR" sz="1600" dirty="0" err="1"/>
              <a:t>PostgreSQL</a:t>
            </a:r>
            <a:r>
              <a:rPr lang="pt-BR" sz="1600" dirty="0"/>
              <a:t>) </a:t>
            </a:r>
            <a:endParaRPr lang="pt-BR" sz="1600" dirty="0" smtClean="0"/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Suporte </a:t>
            </a:r>
            <a:r>
              <a:rPr lang="pt-BR" sz="1600" dirty="0"/>
              <a:t>ao encriptação SSL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852866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Servidores WWW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Conceitos </a:t>
            </a:r>
            <a:r>
              <a:rPr lang="pt-BR" sz="2000" dirty="0" err="1" smtClean="0"/>
              <a:t>Básicos:O</a:t>
            </a:r>
            <a:r>
              <a:rPr lang="pt-BR" sz="2000" dirty="0" smtClean="0"/>
              <a:t> Servidor Apache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r>
              <a:rPr lang="pt-BR" sz="2000" dirty="0"/>
              <a:t>O Apache, certamente é o Servidor Web mais utilizado atualmente no mundo inteiro. Existem diversos outros servidores WWW para UNIX, gratuitos ou comerciais, mas nenhum tem a base instalada do Apache, e certamente poucos têm sua flexibilidade, desempenho e segurança. </a:t>
            </a:r>
            <a:endParaRPr lang="pt-BR" sz="2000" dirty="0" smtClean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20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r>
              <a:rPr lang="pt-BR" sz="2000" dirty="0" smtClean="0"/>
              <a:t>Ele </a:t>
            </a:r>
            <a:r>
              <a:rPr lang="pt-BR" sz="2000" dirty="0"/>
              <a:t>é gratuito e está presente em quase todas as distribuições Linux. (</a:t>
            </a:r>
            <a:r>
              <a:rPr lang="pt-BR" sz="2000" dirty="0" err="1"/>
              <a:t>Maziero</a:t>
            </a:r>
            <a:r>
              <a:rPr lang="pt-BR" sz="2000" dirty="0"/>
              <a:t>, 2006) 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2000" dirty="0" smtClean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r>
              <a:rPr lang="pt-BR" sz="2000" dirty="0" smtClean="0"/>
              <a:t>É </a:t>
            </a:r>
            <a:r>
              <a:rPr lang="pt-BR" sz="2000" dirty="0"/>
              <a:t>um servidor Web modular, simples e de fácil manutenção. 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2000" dirty="0" smtClean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r>
              <a:rPr lang="pt-BR" sz="2000" dirty="0" smtClean="0"/>
              <a:t>Está </a:t>
            </a:r>
            <a:r>
              <a:rPr lang="pt-BR" sz="2000" dirty="0"/>
              <a:t>bem documentado em livros e sites da Web.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900087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Servidores WWW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Conceitos </a:t>
            </a:r>
            <a:r>
              <a:rPr lang="pt-BR" sz="2000" dirty="0" err="1" smtClean="0"/>
              <a:t>Básicos:O</a:t>
            </a:r>
            <a:r>
              <a:rPr lang="pt-BR" sz="2000" dirty="0" smtClean="0"/>
              <a:t> Servidor Apache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/>
              <a:t>A principal característica do Apache é a modularidade, assim o principal processo limita-se a entregar páginas </a:t>
            </a:r>
            <a:r>
              <a:rPr lang="pt-BR" sz="2000" dirty="0" err="1"/>
              <a:t>html</a:t>
            </a:r>
            <a:r>
              <a:rPr lang="pt-BR" sz="2000" dirty="0"/>
              <a:t> e outros tipos de arquivos para os clientes. </a:t>
            </a:r>
            <a:r>
              <a:rPr lang="pt-BR" sz="2000" dirty="0" smtClean="0"/>
              <a:t>]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Os </a:t>
            </a:r>
            <a:r>
              <a:rPr lang="pt-BR" sz="2000" dirty="0"/>
              <a:t>módulos ficam responsável pelas outras tarefas. Exemplo: Interpretação de Códigos PHP.</a:t>
            </a: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753" y="4653136"/>
            <a:ext cx="6444208" cy="1874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662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Servidores WWW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Conceitos </a:t>
            </a:r>
            <a:r>
              <a:rPr lang="pt-BR" sz="2000" dirty="0" err="1" smtClean="0"/>
              <a:t>Básicos:O</a:t>
            </a:r>
            <a:r>
              <a:rPr lang="pt-BR" sz="2000" dirty="0" smtClean="0"/>
              <a:t> Servidor Apache – </a:t>
            </a:r>
            <a:r>
              <a:rPr lang="pt-BR" sz="2000" dirty="0" err="1" smtClean="0"/>
              <a:t>Instalaçao</a:t>
            </a:r>
            <a:r>
              <a:rPr lang="pt-BR" sz="2000" dirty="0" smtClean="0"/>
              <a:t> no Linux/Debian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/>
              <a:t>Aproveitando que modularidade do Apache também é </a:t>
            </a:r>
            <a:r>
              <a:rPr lang="pt-BR" sz="2000" dirty="0" smtClean="0"/>
              <a:t>estendida </a:t>
            </a:r>
            <a:r>
              <a:rPr lang="pt-BR" sz="2000" dirty="0"/>
              <a:t>aos arquivos de configuração, </a:t>
            </a: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Debian </a:t>
            </a:r>
            <a:r>
              <a:rPr lang="pt-BR" sz="2000" dirty="0"/>
              <a:t>e derivados implementam um divisão nestes arquivos. </a:t>
            </a:r>
            <a:r>
              <a:rPr lang="pt-BR" sz="2000" dirty="0" smtClean="0"/>
              <a:t>Para Facilitar </a:t>
            </a:r>
            <a:r>
              <a:rPr lang="pt-BR" sz="2000" dirty="0"/>
              <a:t>a manutenção do Servidor Web </a:t>
            </a:r>
            <a:r>
              <a:rPr lang="pt-BR" sz="2000" dirty="0" smtClean="0"/>
              <a:t>e melhorar </a:t>
            </a:r>
            <a:r>
              <a:rPr lang="pt-BR" sz="2000" dirty="0"/>
              <a:t>o entendimento da configuração</a:t>
            </a: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1116369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Servidores WWW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Conceitos </a:t>
            </a:r>
            <a:r>
              <a:rPr lang="pt-BR" sz="2000" dirty="0" err="1" smtClean="0"/>
              <a:t>Básicos:O</a:t>
            </a:r>
            <a:r>
              <a:rPr lang="pt-BR" sz="2000" dirty="0" smtClean="0"/>
              <a:t> Servidor Apache – </a:t>
            </a:r>
            <a:r>
              <a:rPr lang="pt-BR" sz="2000" dirty="0" err="1" smtClean="0"/>
              <a:t>Instalaçao</a:t>
            </a:r>
            <a:r>
              <a:rPr lang="pt-BR" sz="2000" dirty="0" smtClean="0"/>
              <a:t> no Linux/Debian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76873"/>
            <a:ext cx="7776864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3090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Servidores WWW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Conceitos </a:t>
            </a:r>
            <a:r>
              <a:rPr lang="pt-BR" sz="2000" dirty="0" err="1" smtClean="0"/>
              <a:t>Básicos:O</a:t>
            </a:r>
            <a:r>
              <a:rPr lang="pt-BR" sz="2000" dirty="0" smtClean="0"/>
              <a:t> Servidor Apache - Configuração  Linux/Debian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err="1" smtClean="0"/>
              <a:t>ports.conf</a:t>
            </a:r>
            <a:r>
              <a:rPr lang="pt-BR" sz="2000" dirty="0" smtClean="0"/>
              <a:t> </a:t>
            </a:r>
            <a:r>
              <a:rPr lang="pt-BR" sz="2000" dirty="0"/>
              <a:t>→ configuração das portas TCP (padrões: </a:t>
            </a:r>
            <a:r>
              <a:rPr lang="pt-BR" sz="2000" dirty="0" err="1"/>
              <a:t>http</a:t>
            </a:r>
            <a:r>
              <a:rPr lang="pt-BR" sz="2000" dirty="0"/>
              <a:t> 80 e </a:t>
            </a:r>
            <a:r>
              <a:rPr lang="pt-BR" sz="2000" dirty="0" err="1"/>
              <a:t>https</a:t>
            </a:r>
            <a:r>
              <a:rPr lang="pt-BR" sz="2000" dirty="0"/>
              <a:t> 443) </a:t>
            </a: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apache2.conf </a:t>
            </a:r>
            <a:r>
              <a:rPr lang="pt-BR" sz="2000" dirty="0"/>
              <a:t>→ configurações comuns do apache </a:t>
            </a: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err="1" smtClean="0"/>
              <a:t>conf.d</a:t>
            </a:r>
            <a:r>
              <a:rPr lang="pt-BR" sz="2000" dirty="0" smtClean="0"/>
              <a:t> </a:t>
            </a:r>
            <a:r>
              <a:rPr lang="pt-BR" sz="2000" dirty="0"/>
              <a:t>→ configurações adicionais </a:t>
            </a: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sites-</a:t>
            </a:r>
            <a:r>
              <a:rPr lang="pt-BR" sz="2000" dirty="0" err="1" smtClean="0"/>
              <a:t>available</a:t>
            </a:r>
            <a:r>
              <a:rPr lang="pt-BR" sz="2000" dirty="0" smtClean="0"/>
              <a:t> </a:t>
            </a:r>
            <a:r>
              <a:rPr lang="pt-BR" sz="2000" dirty="0"/>
              <a:t>e sites-</a:t>
            </a:r>
            <a:r>
              <a:rPr lang="pt-BR" sz="2000" dirty="0" err="1"/>
              <a:t>enabled</a:t>
            </a:r>
            <a:r>
              <a:rPr lang="pt-BR" sz="2000" dirty="0"/>
              <a:t> → configurações dos sites hospedados no servidor </a:t>
            </a: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err="1" smtClean="0"/>
              <a:t>mods-available</a:t>
            </a:r>
            <a:r>
              <a:rPr lang="pt-BR" sz="2000" dirty="0" smtClean="0"/>
              <a:t> </a:t>
            </a:r>
            <a:r>
              <a:rPr lang="pt-BR" sz="2000" dirty="0"/>
              <a:t>e </a:t>
            </a:r>
            <a:r>
              <a:rPr lang="pt-BR" sz="2000" dirty="0" err="1"/>
              <a:t>mods-enabled</a:t>
            </a:r>
            <a:r>
              <a:rPr lang="pt-BR" sz="2000" dirty="0"/>
              <a:t> → configurações dos módulos disponíveis para o apache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100609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Servidores WWW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Conceitos </a:t>
            </a:r>
            <a:r>
              <a:rPr lang="pt-BR" sz="2000" dirty="0" err="1" smtClean="0"/>
              <a:t>Básicos:O</a:t>
            </a:r>
            <a:r>
              <a:rPr lang="pt-BR" sz="2000" dirty="0" smtClean="0"/>
              <a:t> Servidor Apache - Configuração  Linux/Debian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Comandos do Apache: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/>
              <a:t>Para ativar e desativar um site: </a:t>
            </a:r>
            <a:endParaRPr lang="pt-BR" sz="2000" dirty="0" smtClean="0"/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 a2ensite </a:t>
            </a:r>
            <a:r>
              <a:rPr lang="pt-BR" sz="1600" dirty="0"/>
              <a:t>[nome] → </a:t>
            </a:r>
            <a:r>
              <a:rPr lang="pt-BR" sz="1600" dirty="0" smtClean="0"/>
              <a:t>ativa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a2dissite </a:t>
            </a:r>
            <a:r>
              <a:rPr lang="pt-BR" sz="1600" dirty="0"/>
              <a:t>[nome] → desativa </a:t>
            </a:r>
            <a:endParaRPr lang="pt-BR" sz="16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Para </a:t>
            </a:r>
            <a:r>
              <a:rPr lang="pt-BR" sz="2000" dirty="0"/>
              <a:t>ativar e desativar módulos: 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a2enmod </a:t>
            </a:r>
            <a:r>
              <a:rPr lang="pt-BR" sz="1600" dirty="0"/>
              <a:t>[nome] </a:t>
            </a:r>
            <a:endParaRPr lang="pt-BR" sz="1600" dirty="0" smtClean="0"/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a2dismod </a:t>
            </a:r>
            <a:r>
              <a:rPr lang="pt-BR" sz="1600" dirty="0"/>
              <a:t>[nome</a:t>
            </a:r>
            <a:r>
              <a:rPr lang="pt-BR" sz="1600" dirty="0" smtClean="0"/>
              <a:t>]</a:t>
            </a:r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Para iniciar/parar/reiniciar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Service apache2 start/stop/</a:t>
            </a:r>
            <a:r>
              <a:rPr lang="pt-BR" sz="1600" dirty="0" err="1" smtClean="0"/>
              <a:t>restart</a:t>
            </a:r>
            <a:endParaRPr lang="pt-BR" sz="16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1047408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Servidores WWW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Atividade prática: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Instalar e configura servidor apache em ambiente Linux/Debian. </a:t>
            </a:r>
          </a:p>
        </p:txBody>
      </p:sp>
    </p:spTree>
    <p:extLst>
      <p:ext uri="{BB962C8B-B14F-4D97-AF65-F5344CB8AC3E}">
        <p14:creationId xmlns:p14="http://schemas.microsoft.com/office/powerpoint/2010/main" val="2389262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Servidores WWW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Conceitos Básicos: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A </a:t>
            </a:r>
            <a:r>
              <a:rPr lang="pt-BR" sz="2000" dirty="0"/>
              <a:t>WWW é baseado em relacionamento </a:t>
            </a:r>
            <a:r>
              <a:rPr lang="pt-BR" sz="2000" dirty="0" smtClean="0"/>
              <a:t>Cliente/Servidor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Cliente</a:t>
            </a:r>
            <a:r>
              <a:rPr lang="pt-BR" sz="2000" dirty="0"/>
              <a:t>: Navegador Web (</a:t>
            </a:r>
            <a:r>
              <a:rPr lang="pt-BR" sz="2000" dirty="0" smtClean="0"/>
              <a:t>Browser)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Servidor</a:t>
            </a:r>
            <a:r>
              <a:rPr lang="pt-BR" sz="2000" dirty="0"/>
              <a:t>: Acesso via </a:t>
            </a:r>
            <a:r>
              <a:rPr lang="pt-BR" sz="2000" dirty="0" err="1"/>
              <a:t>Http</a:t>
            </a:r>
            <a:r>
              <a:rPr lang="pt-BR" sz="2000" dirty="0"/>
              <a:t> (</a:t>
            </a:r>
            <a:r>
              <a:rPr lang="pt-BR" sz="2000" dirty="0" smtClean="0"/>
              <a:t>Protocolo)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O </a:t>
            </a:r>
            <a:r>
              <a:rPr lang="pt-BR" sz="2000" dirty="0"/>
              <a:t>Protocolo HTTP permite transporte de várias </a:t>
            </a:r>
            <a:r>
              <a:rPr lang="pt-BR" sz="2000" dirty="0" smtClean="0"/>
              <a:t>mídias: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Arquivos </a:t>
            </a:r>
            <a:r>
              <a:rPr lang="pt-BR" sz="1600" dirty="0"/>
              <a:t>Texto 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Páginas </a:t>
            </a:r>
            <a:r>
              <a:rPr lang="pt-BR" sz="1600" dirty="0" err="1"/>
              <a:t>Html</a:t>
            </a:r>
            <a:r>
              <a:rPr lang="pt-BR" sz="1600" dirty="0"/>
              <a:t> 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Imagens </a:t>
            </a:r>
            <a:r>
              <a:rPr lang="pt-BR" sz="1600" dirty="0" err="1" smtClean="0"/>
              <a:t>Applets</a:t>
            </a:r>
            <a:r>
              <a:rPr lang="pt-BR" sz="1600" dirty="0" smtClean="0"/>
              <a:t> </a:t>
            </a:r>
            <a:r>
              <a:rPr lang="pt-BR" sz="1600" dirty="0"/>
              <a:t>Java, etc.</a:t>
            </a:r>
          </a:p>
        </p:txBody>
      </p:sp>
    </p:spTree>
    <p:extLst>
      <p:ext uri="{BB962C8B-B14F-4D97-AF65-F5344CB8AC3E}">
        <p14:creationId xmlns:p14="http://schemas.microsoft.com/office/powerpoint/2010/main" val="4254393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Servidores WWW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Conceitos Básicos: Arquitetura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04864"/>
            <a:ext cx="6858000" cy="4448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0743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Servidores WWW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Conceitos Básicos: URL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/>
              <a:t>Os conteúdos são acessados por referências denominadas URL (</a:t>
            </a:r>
            <a:r>
              <a:rPr lang="pt-BR" sz="2000" dirty="0" err="1"/>
              <a:t>Uniform</a:t>
            </a:r>
            <a:r>
              <a:rPr lang="pt-BR" sz="2000" dirty="0"/>
              <a:t> </a:t>
            </a:r>
            <a:r>
              <a:rPr lang="pt-BR" sz="2000" dirty="0" err="1"/>
              <a:t>Resouce</a:t>
            </a:r>
            <a:r>
              <a:rPr lang="pt-BR" sz="2000" dirty="0"/>
              <a:t> </a:t>
            </a:r>
            <a:r>
              <a:rPr lang="pt-BR" sz="2000" dirty="0" err="1"/>
              <a:t>Locators</a:t>
            </a:r>
            <a:r>
              <a:rPr lang="pt-BR" sz="2000" dirty="0"/>
              <a:t>). 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Uma </a:t>
            </a:r>
            <a:r>
              <a:rPr lang="pt-BR" sz="2000" dirty="0"/>
              <a:t>URL é composta por: </a:t>
            </a:r>
            <a:endParaRPr lang="pt-BR" sz="2000" dirty="0" smtClean="0"/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Protocolo</a:t>
            </a:r>
            <a:r>
              <a:rPr lang="pt-BR" sz="1600" dirty="0"/>
              <a:t>: Forma de acesso ao Conteúdo </a:t>
            </a:r>
            <a:endParaRPr lang="pt-BR" sz="1600" dirty="0" smtClean="0"/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Servidor</a:t>
            </a:r>
            <a:r>
              <a:rPr lang="pt-BR" sz="1600" dirty="0"/>
              <a:t>: Nome do Computador que tem o Serviço </a:t>
            </a:r>
            <a:endParaRPr lang="pt-BR" sz="1600" dirty="0" smtClean="0"/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Domínio</a:t>
            </a:r>
            <a:r>
              <a:rPr lang="pt-BR" sz="1600" dirty="0"/>
              <a:t>: Em qual rede está o computador </a:t>
            </a:r>
            <a:endParaRPr lang="pt-BR" sz="1600" dirty="0" smtClean="0"/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Porta</a:t>
            </a:r>
            <a:r>
              <a:rPr lang="pt-BR" sz="1600" dirty="0"/>
              <a:t>: Porta de </a:t>
            </a:r>
            <a:r>
              <a:rPr lang="pt-BR" sz="1600" dirty="0" smtClean="0"/>
              <a:t>conexão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Caminho</a:t>
            </a:r>
            <a:r>
              <a:rPr lang="pt-BR" sz="1600" dirty="0"/>
              <a:t>: Localização do Recurso no </a:t>
            </a:r>
            <a:r>
              <a:rPr lang="pt-BR" sz="1600" dirty="0" smtClean="0"/>
              <a:t>Servidor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Recurso</a:t>
            </a:r>
            <a:r>
              <a:rPr lang="pt-BR" sz="1600" dirty="0"/>
              <a:t>: Nome do Recurso dentro do Servidor</a:t>
            </a:r>
            <a:endParaRPr lang="pt-BR" sz="16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3368813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Servidores WWW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Conceitos Básicos: URL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80928"/>
            <a:ext cx="81915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2736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Servidores WWW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Conceitos Básicos: Protocolo HTTP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err="1"/>
              <a:t>HyperText</a:t>
            </a:r>
            <a:r>
              <a:rPr lang="pt-BR" sz="2000" dirty="0"/>
              <a:t> </a:t>
            </a:r>
            <a:r>
              <a:rPr lang="pt-BR" sz="2000" dirty="0" err="1"/>
              <a:t>Transport</a:t>
            </a:r>
            <a:r>
              <a:rPr lang="pt-BR" sz="2000" dirty="0"/>
              <a:t> </a:t>
            </a:r>
            <a:r>
              <a:rPr lang="pt-BR" sz="2000" dirty="0" err="1"/>
              <a:t>Protocol</a:t>
            </a:r>
            <a:r>
              <a:rPr lang="pt-BR" sz="2000" dirty="0"/>
              <a:t> </a:t>
            </a:r>
            <a:endParaRPr lang="pt-BR" sz="2000" dirty="0" smtClean="0"/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Versão </a:t>
            </a:r>
            <a:r>
              <a:rPr lang="pt-BR" sz="1600" dirty="0"/>
              <a:t>1.0 definida na RFC 1954 </a:t>
            </a:r>
            <a:endParaRPr lang="pt-BR" sz="1600" dirty="0" smtClean="0"/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Versão </a:t>
            </a:r>
            <a:r>
              <a:rPr lang="pt-BR" sz="1600" dirty="0"/>
              <a:t>1.1 definida na RFC 2616 </a:t>
            </a:r>
            <a:endParaRPr lang="pt-BR" sz="1600" dirty="0" smtClean="0"/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6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err="1" smtClean="0"/>
              <a:t>Procolo</a:t>
            </a:r>
            <a:r>
              <a:rPr lang="pt-BR" sz="2000" dirty="0" smtClean="0"/>
              <a:t> </a:t>
            </a:r>
            <a:r>
              <a:rPr lang="pt-BR" sz="2000" dirty="0"/>
              <a:t>simples com comandos em texto, transportado através de conexões TCP na porta padrão 80</a:t>
            </a:r>
            <a:r>
              <a:rPr lang="pt-BR" sz="2000" dirty="0" smtClean="0"/>
              <a:t>.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Objetivo </a:t>
            </a:r>
            <a:r>
              <a:rPr lang="pt-BR" sz="2000" dirty="0"/>
              <a:t>de enviar requisições a servidores no formato de </a:t>
            </a:r>
            <a:r>
              <a:rPr lang="pt-BR" sz="2000" dirty="0" err="1"/>
              <a:t>URLs</a:t>
            </a:r>
            <a:r>
              <a:rPr lang="pt-BR" sz="2000" dirty="0"/>
              <a:t> e obter respostas na forma de conteúdos.</a:t>
            </a: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255818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Servidores WWW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Conceitos Básicos: Protocolo HTTP – Exemplo requisição/resposta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2132856"/>
            <a:ext cx="5976665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6969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Servidores WWW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Conceitos Básicos: Protocolo HTTP – métodos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/>
              <a:t>GET </a:t>
            </a:r>
            <a:r>
              <a:rPr lang="pt-BR" sz="2000" dirty="0" smtClean="0"/>
              <a:t>: Busca </a:t>
            </a:r>
            <a:r>
              <a:rPr lang="pt-BR" sz="2000" dirty="0"/>
              <a:t>um objeto definido em um URL </a:t>
            </a: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PUT : Indica </a:t>
            </a:r>
            <a:r>
              <a:rPr lang="pt-BR" sz="2000" dirty="0"/>
              <a:t>os dados que devem ser armazenados na URL </a:t>
            </a: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POST : Cria </a:t>
            </a:r>
            <a:r>
              <a:rPr lang="pt-BR" sz="2000" dirty="0"/>
              <a:t>um novo objeto ligado a um objeto especificado na </a:t>
            </a:r>
            <a:r>
              <a:rPr lang="pt-BR" sz="2000" dirty="0" smtClean="0"/>
              <a:t>URL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HEAD : </a:t>
            </a:r>
            <a:r>
              <a:rPr lang="pt-BR" sz="2000" dirty="0"/>
              <a:t>Similar ao GET, retorna apenas o cabeçalho do </a:t>
            </a:r>
            <a:r>
              <a:rPr lang="pt-BR" sz="2000" dirty="0" smtClean="0"/>
              <a:t>servidor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DELETE : </a:t>
            </a:r>
            <a:r>
              <a:rPr lang="pt-BR" sz="2000" dirty="0"/>
              <a:t>Solicita a remoção da informações especificada na URL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1063277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Servidores WWW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Conceitos Básicos: Protocolo HTTP – códigos de retorno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01" y="2204864"/>
            <a:ext cx="7381875" cy="4464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45408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2409</TotalTime>
  <Words>733</Words>
  <Application>Microsoft Office PowerPoint</Application>
  <PresentationFormat>Apresentação na tela (4:3)</PresentationFormat>
  <Paragraphs>155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Brilho</vt:lpstr>
      <vt:lpstr>Administração e serviços de redes</vt:lpstr>
      <vt:lpstr>Servidores WWW</vt:lpstr>
      <vt:lpstr>Servidores WWW</vt:lpstr>
      <vt:lpstr>Servidores WWW</vt:lpstr>
      <vt:lpstr>Servidores WWW</vt:lpstr>
      <vt:lpstr>Servidores WWW</vt:lpstr>
      <vt:lpstr>Servidores WWW</vt:lpstr>
      <vt:lpstr>Servidores WWW</vt:lpstr>
      <vt:lpstr>Servidores WWW</vt:lpstr>
      <vt:lpstr>Servidores WWW</vt:lpstr>
      <vt:lpstr>Servidores WWW</vt:lpstr>
      <vt:lpstr>Servidores WWW</vt:lpstr>
      <vt:lpstr>Servidores WWW</vt:lpstr>
      <vt:lpstr>Servidores WWW</vt:lpstr>
      <vt:lpstr>Servidores WWW</vt:lpstr>
      <vt:lpstr>Servidores WWW</vt:lpstr>
      <vt:lpstr>Servidores WWW</vt:lpstr>
      <vt:lpstr>Servidores WWW</vt:lpstr>
      <vt:lpstr>Servidores WWW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eomoraes</dc:creator>
  <cp:lastModifiedBy>DIOVANI DOS SANTOS MILHORIM</cp:lastModifiedBy>
  <cp:revision>60</cp:revision>
  <dcterms:created xsi:type="dcterms:W3CDTF">2013-10-08T19:43:32Z</dcterms:created>
  <dcterms:modified xsi:type="dcterms:W3CDTF">2017-05-23T12:39:39Z</dcterms:modified>
</cp:coreProperties>
</file>