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89" r:id="rId3"/>
    <p:sldId id="291" r:id="rId4"/>
    <p:sldId id="292" r:id="rId5"/>
    <p:sldId id="294" r:id="rId6"/>
    <p:sldId id="295" r:id="rId7"/>
    <p:sldId id="293" r:id="rId8"/>
    <p:sldId id="296" r:id="rId9"/>
    <p:sldId id="297" r:id="rId10"/>
    <p:sldId id="298" r:id="rId11"/>
    <p:sldId id="299" r:id="rId12"/>
    <p:sldId id="300" r:id="rId13"/>
    <p:sldId id="301" r:id="rId14"/>
    <p:sldId id="290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2" r:id="rId25"/>
    <p:sldId id="313" r:id="rId26"/>
    <p:sldId id="314" r:id="rId27"/>
    <p:sldId id="311" r:id="rId28"/>
    <p:sldId id="315" r:id="rId29"/>
    <p:sldId id="316" r:id="rId30"/>
    <p:sldId id="317" r:id="rId31"/>
    <p:sldId id="318" r:id="rId32"/>
    <p:sldId id="319" r:id="rId33"/>
    <p:sldId id="320" r:id="rId34"/>
    <p:sldId id="322" r:id="rId35"/>
    <p:sldId id="321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0D69-8209-4E1C-9B90-E9F394D0BB26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280D69-8209-4E1C-9B90-E9F394D0BB26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E2F10A3-AAF8-4AE0-88A3-520ED259644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c.org/software/bind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 smtClean="0"/>
              <a:t>Administração e serviços de redes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6400800" cy="1752600"/>
          </a:xfrm>
        </p:spPr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09: </a:t>
            </a:r>
            <a:r>
              <a:rPr lang="pt-BR" dirty="0" smtClean="0"/>
              <a:t>Diagnóstico e soluções de problemas</a:t>
            </a:r>
            <a:endParaRPr lang="pt-BR" sz="2000" dirty="0" smtClean="0"/>
          </a:p>
          <a:p>
            <a:r>
              <a:rPr lang="pt-BR" sz="2000" dirty="0" smtClean="0"/>
              <a:t>Prof. </a:t>
            </a:r>
            <a:r>
              <a:rPr lang="pt-BR" sz="2000" dirty="0" err="1" smtClean="0"/>
              <a:t>Msc</a:t>
            </a:r>
            <a:r>
              <a:rPr lang="pt-BR" sz="2000" dirty="0" smtClean="0"/>
              <a:t>. </a:t>
            </a:r>
            <a:r>
              <a:rPr lang="pt-BR" sz="2000" dirty="0" err="1" smtClean="0"/>
              <a:t>Diovani</a:t>
            </a:r>
            <a:r>
              <a:rPr lang="pt-BR" sz="2000" dirty="0" smtClean="0"/>
              <a:t> </a:t>
            </a:r>
            <a:r>
              <a:rPr lang="pt-BR" sz="2000" dirty="0" err="1" smtClean="0"/>
              <a:t>Milhorim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44966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9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9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9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900" dirty="0" smtClean="0"/>
              <a:t>Conectividade:</a:t>
            </a:r>
            <a:endParaRPr lang="pt-BR" sz="19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9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9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900" dirty="0"/>
          </a:p>
          <a:p>
            <a:pPr algn="just"/>
            <a:r>
              <a:rPr lang="pt-BR" sz="1900" dirty="0"/>
              <a:t>O TRACERT e o PATHPING nada mais são do que versões mais robustas do PING, com o seu uso voltado para a resolução de problemas de roteamento, como quando você não consegue acessar um recurso em outra filial da empresa ou até mesmo a internet</a:t>
            </a:r>
            <a:r>
              <a:rPr lang="pt-BR" sz="1900" dirty="0" smtClean="0"/>
              <a:t>.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dirty="0"/>
              <a:t>Ambos os comandos enviam pacotes para cada nó de rede no caminho da origem e destino o que nos permite visualizar em qual é o último roteador dessa rota esta com problema. Além da utilização para resolução de problemas de roteamento os comandos TRACERT e PATHPING nos permitem conhecer a rota que os pacotes dentro da nossa rede tomam entre a origem e o destino, o que nos auxilia na construção da documentação da rede caso não </a:t>
            </a:r>
            <a:r>
              <a:rPr lang="pt-BR" sz="1900" dirty="0" smtClean="0"/>
              <a:t>exista.</a:t>
            </a:r>
            <a:endParaRPr lang="pt-BR" sz="1900" dirty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200" dirty="0" smtClean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487268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Problemas típicos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4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Conectividade:</a:t>
            </a:r>
            <a:endParaRPr lang="pt-BR" sz="14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4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Testes lógicos:  </a:t>
            </a:r>
            <a:r>
              <a:rPr lang="pt-BR" sz="1400" dirty="0"/>
              <a:t>O TRACERT  e o PATHPING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4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4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61729"/>
            <a:ext cx="7145809" cy="351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904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Problemas típicos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4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Conectividade:</a:t>
            </a:r>
            <a:endParaRPr lang="pt-BR" sz="14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4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Testes lógicos:  </a:t>
            </a:r>
            <a:r>
              <a:rPr lang="pt-BR" sz="1400" dirty="0"/>
              <a:t>O TRACERT  e o PATHPING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4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4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47" y="3140968"/>
            <a:ext cx="7162261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90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Problemas típicos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Conectividade:</a:t>
            </a:r>
            <a:endParaRPr lang="pt-BR" sz="20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Testes lógicos:  </a:t>
            </a:r>
            <a:r>
              <a:rPr lang="pt-BR" sz="2000" dirty="0"/>
              <a:t>O TRACERT  e o </a:t>
            </a:r>
            <a:r>
              <a:rPr lang="pt-BR" sz="2000" dirty="0" smtClean="0"/>
              <a:t>PATHPING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/>
              <a:t>A diferença básica entre o PATHPING e o TRACERT é que o PATHPING ao término das suas requisições ele monta uma estatística sobre o percurso percorrido, já o TRACERT não te nenhuma informação adicional.</a:t>
            </a: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4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4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390693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Serviços indisponíveis:</a:t>
            </a:r>
            <a:endParaRPr lang="pt-BR" sz="16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2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200" dirty="0" smtClean="0"/>
              <a:t>NSLOOKUP</a:t>
            </a:r>
            <a:endParaRPr lang="pt-BR" sz="1200" dirty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200" dirty="0"/>
              <a:t>DIG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200" dirty="0"/>
              <a:t>TELNET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200" dirty="0"/>
              <a:t>NETSTAT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460853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Serviços indisponíveis:</a:t>
            </a:r>
            <a:endParaRPr lang="pt-BR" sz="16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2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200" dirty="0" smtClean="0"/>
              <a:t>NSLOOKUP</a:t>
            </a:r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2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200" dirty="0"/>
          </a:p>
          <a:p>
            <a:r>
              <a:rPr lang="pt-BR" sz="1600" b="1" dirty="0" smtClean="0"/>
              <a:t>NSLOOKUP</a:t>
            </a:r>
          </a:p>
          <a:p>
            <a:endParaRPr lang="pt-BR" sz="1600" dirty="0"/>
          </a:p>
          <a:p>
            <a:pPr algn="just"/>
            <a:r>
              <a:rPr lang="pt-BR" sz="1600" dirty="0"/>
              <a:t>O NSLOOKUP é uma ferramenta utilizada para resolução de problemas associados a DNS (sistema de resolução de nomes). O NSLOOKUP realiza consultas a/aos servidores de nomes da sua rede e retorna todos os </a:t>
            </a:r>
            <a:r>
              <a:rPr lang="pt-BR" sz="1600" dirty="0" err="1"/>
              <a:t>IPs</a:t>
            </a:r>
            <a:r>
              <a:rPr lang="pt-BR" sz="1600" dirty="0"/>
              <a:t> dos registros do tipo A ou AAAA (IPv6) associados aquele nome. E os registros de CNAME (Alias).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698234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Problemas típicos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Serviços indisponíveis:</a:t>
            </a:r>
            <a:endParaRPr lang="pt-BR" sz="16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2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200" dirty="0" smtClean="0"/>
              <a:t>NSLOOKUP</a:t>
            </a:r>
            <a:endParaRPr lang="pt-BR" sz="1200" dirty="0"/>
          </a:p>
          <a:p>
            <a:r>
              <a:rPr lang="pt-BR" sz="1600" b="1" dirty="0"/>
              <a:t>NSLOOKUP</a:t>
            </a:r>
            <a:endParaRPr lang="pt-BR" sz="1600" dirty="0"/>
          </a:p>
          <a:p>
            <a:r>
              <a:rPr lang="pt-BR" sz="1600" dirty="0" smtClean="0"/>
              <a:t>Sintaxe </a:t>
            </a:r>
            <a:r>
              <a:rPr lang="pt-BR" sz="1600" dirty="0" err="1"/>
              <a:t>nslookup</a:t>
            </a: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33056"/>
            <a:ext cx="705678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422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200" dirty="0" smtClean="0"/>
              <a:t>Problemas típicos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2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200" dirty="0" smtClean="0"/>
              <a:t>Serviços indisponíveis:</a:t>
            </a:r>
            <a:endParaRPr lang="pt-BR" sz="12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2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2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200" dirty="0" smtClean="0"/>
              <a:t>NSLOOKUP</a:t>
            </a:r>
            <a:endParaRPr lang="pt-BR" sz="1200" dirty="0"/>
          </a:p>
          <a:p>
            <a:r>
              <a:rPr lang="pt-BR" sz="1200" b="1" dirty="0"/>
              <a:t>NSLOOKUP</a:t>
            </a:r>
            <a:endParaRPr lang="pt-BR" sz="12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1200" dirty="0"/>
              <a:t>Sintaxe </a:t>
            </a:r>
            <a:r>
              <a:rPr lang="pt-BR" sz="1200" dirty="0" err="1"/>
              <a:t>nslookup</a:t>
            </a:r>
            <a:r>
              <a:rPr lang="pt-BR" sz="1200" dirty="0"/>
              <a:t> </a:t>
            </a:r>
            <a:r>
              <a:rPr lang="pt-BR" sz="1200" dirty="0" err="1"/>
              <a:t>Wikipedia</a:t>
            </a:r>
            <a:r>
              <a:rPr lang="pt-BR" sz="1200" dirty="0"/>
              <a:t>, exemplo do uso do alias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73016"/>
            <a:ext cx="6823868" cy="31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5004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DIG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algn="just"/>
            <a:r>
              <a:rPr lang="pt-BR" sz="1800" dirty="0"/>
              <a:t>O comando DIG é um comando </a:t>
            </a:r>
            <a:r>
              <a:rPr lang="pt-BR" sz="1800" dirty="0" smtClean="0"/>
              <a:t>Linux/Unix (pode </a:t>
            </a:r>
            <a:r>
              <a:rPr lang="pt-BR" sz="1800" dirty="0"/>
              <a:t>ser instalado no Windows </a:t>
            </a:r>
            <a:r>
              <a:rPr lang="pt-BR" sz="1800" dirty="0" smtClean="0"/>
              <a:t>) que </a:t>
            </a:r>
            <a:r>
              <a:rPr lang="pt-BR" sz="1800" dirty="0"/>
              <a:t>possui a mesma função do NSLOOKUP e é muito simples de se obter as informações sobre os registros DNS de um determinado endereço</a:t>
            </a:r>
            <a:r>
              <a:rPr lang="pt-BR" sz="1800" dirty="0" smtClean="0"/>
              <a:t>.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Relatório </a:t>
            </a:r>
            <a:r>
              <a:rPr lang="pt-BR" sz="1800" dirty="0"/>
              <a:t>muito mais detalhado do que o do </a:t>
            </a:r>
            <a:r>
              <a:rPr lang="pt-BR" sz="1800" dirty="0" smtClean="0"/>
              <a:t>NSLOOKUP.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352705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DIG – consulta de servidor de e-mail (</a:t>
            </a:r>
            <a:r>
              <a:rPr lang="pt-BR" sz="1800" dirty="0" err="1" smtClean="0"/>
              <a:t>mx</a:t>
            </a:r>
            <a:r>
              <a:rPr lang="pt-BR" sz="1800" dirty="0" smtClean="0"/>
              <a:t>)</a:t>
            </a:r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17" y="3789040"/>
            <a:ext cx="756084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77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Conectividade: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400" dirty="0" smtClean="0"/>
          </a:p>
          <a:p>
            <a:pPr lvl="1" algn="just">
              <a:buClr>
                <a:schemeClr val="tx1"/>
              </a:buClr>
              <a:buSzPct val="75000"/>
            </a:pPr>
            <a:r>
              <a:rPr lang="pt-BR" sz="1400" dirty="0" smtClean="0"/>
              <a:t>Casos onde não se consegue estabelecer link (enlace).</a:t>
            </a:r>
          </a:p>
          <a:p>
            <a:pPr lvl="2" algn="just">
              <a:buClr>
                <a:schemeClr val="tx1"/>
              </a:buClr>
              <a:buSzPct val="75000"/>
            </a:pPr>
            <a:r>
              <a:rPr lang="pt-BR" sz="1400" dirty="0" smtClean="0"/>
              <a:t>Normalmente a causa é física (cabeamento ou interface física de rede).</a:t>
            </a:r>
          </a:p>
          <a:p>
            <a:pPr lvl="2" algn="just">
              <a:buClr>
                <a:schemeClr val="tx1"/>
              </a:buClr>
              <a:buSzPct val="75000"/>
            </a:pPr>
            <a:r>
              <a:rPr lang="pt-BR" sz="1400" dirty="0" smtClean="0"/>
              <a:t>Teste usuais são de inspeção de equipamentos e cabeamentos</a:t>
            </a:r>
          </a:p>
          <a:p>
            <a:pPr lvl="2" algn="just">
              <a:buClr>
                <a:schemeClr val="tx1"/>
              </a:buClr>
              <a:buSzPct val="75000"/>
            </a:pPr>
            <a:r>
              <a:rPr lang="pt-BR" sz="1400" dirty="0" smtClean="0"/>
              <a:t>Verificação de reconhecimento e funcionamento da interface de rede no sistema operacional hospedeiro.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r>
              <a:rPr lang="pt-BR" sz="1400" dirty="0"/>
              <a:t>	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4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Serviço indisponível</a:t>
            </a:r>
          </a:p>
          <a:p>
            <a:pPr lvl="2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Quando o serviço ou host não é reconhecido apesar do sistema físico estar em funcionamento.</a:t>
            </a:r>
          </a:p>
          <a:p>
            <a:pPr lvl="2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Causas normalmente são: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Rotas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DNS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Portas bloqueadas (firewall)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Serviços mau configurados.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400" dirty="0" smtClean="0"/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800" dirty="0" smtClean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254393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DIG – consulta de recursos A ou AAA</a:t>
            </a:r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33" y="3793528"/>
            <a:ext cx="7488833" cy="265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792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DIG – consulta de recursos CNAME</a:t>
            </a:r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32" y="3789040"/>
            <a:ext cx="7488833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070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DIG 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/>
              <a:t>Para utilizar o DIG no Windows é necessário ter o BIND instalado, esse pode ser baixado em </a:t>
            </a:r>
            <a:r>
              <a:rPr lang="pt-BR" sz="1800" dirty="0">
                <a:hlinkClick r:id="rId2"/>
              </a:rPr>
              <a:t>http://</a:t>
            </a:r>
            <a:r>
              <a:rPr lang="pt-BR" sz="1800" dirty="0" smtClean="0">
                <a:hlinkClick r:id="rId2"/>
              </a:rPr>
              <a:t>www.isc.org/software/bind</a:t>
            </a:r>
            <a:r>
              <a:rPr lang="pt-BR" sz="1800" dirty="0" smtClean="0"/>
              <a:t>. </a:t>
            </a:r>
            <a:r>
              <a:rPr lang="pt-BR" sz="1800" dirty="0"/>
              <a:t>N</a:t>
            </a:r>
            <a:r>
              <a:rPr lang="pt-BR" sz="1800" dirty="0" smtClean="0"/>
              <a:t>ão </a:t>
            </a:r>
            <a:r>
              <a:rPr lang="pt-BR" sz="1800" dirty="0"/>
              <a:t>é necessário instalar o serviço de DNS do DIG no computador apenas os utilitários.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879632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TELNET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r>
              <a:rPr lang="pt-BR" sz="1800" dirty="0"/>
              <a:t>O TELNET é um protocolo de rede que trabalha na Camada 7 do modelo OSI </a:t>
            </a:r>
            <a:r>
              <a:rPr lang="pt-BR" sz="1800" dirty="0" smtClean="0"/>
              <a:t>(camada </a:t>
            </a:r>
            <a:r>
              <a:rPr lang="pt-BR" sz="1800" dirty="0"/>
              <a:t>de aplicação</a:t>
            </a:r>
            <a:r>
              <a:rPr lang="pt-BR" sz="1800" dirty="0" smtClean="0"/>
              <a:t>).</a:t>
            </a:r>
          </a:p>
          <a:p>
            <a:endParaRPr lang="pt-BR" sz="1800" dirty="0" smtClean="0"/>
          </a:p>
          <a:p>
            <a:r>
              <a:rPr lang="pt-BR" sz="1800" dirty="0" smtClean="0"/>
              <a:t>Software usado </a:t>
            </a:r>
            <a:r>
              <a:rPr lang="pt-BR" sz="1800" dirty="0"/>
              <a:t>basicamente para a realização de testes de conectividade. Esses testes indicam se um serviço de rede (FTP, DNS, HTTP e outros) estão em funcionamento ou não</a:t>
            </a:r>
            <a:r>
              <a:rPr lang="pt-BR" sz="1800" dirty="0" smtClean="0"/>
              <a:t>.</a:t>
            </a:r>
          </a:p>
          <a:p>
            <a:endParaRPr lang="pt-BR" sz="1800" dirty="0"/>
          </a:p>
          <a:p>
            <a:r>
              <a:rPr lang="pt-BR" sz="1800" dirty="0" smtClean="0"/>
              <a:t>Sintaxe: </a:t>
            </a:r>
            <a:r>
              <a:rPr lang="pt-BR" sz="1800" dirty="0"/>
              <a:t>TELNET </a:t>
            </a:r>
            <a:r>
              <a:rPr lang="pt-BR" sz="1800" dirty="0" err="1"/>
              <a:t>ip_do_destiono</a:t>
            </a:r>
            <a:r>
              <a:rPr lang="pt-BR" sz="1800" dirty="0"/>
              <a:t> PORTA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2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704137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TELNET – saída de uma falha de conexão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2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149080"/>
            <a:ext cx="718847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013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TELNET – conexão utilizando o </a:t>
            </a:r>
            <a:r>
              <a:rPr lang="pt-BR" sz="1800" dirty="0" err="1" smtClean="0"/>
              <a:t>putty</a:t>
            </a:r>
            <a:endParaRPr lang="pt-BR" sz="18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2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12976"/>
            <a:ext cx="3895129" cy="31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641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3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3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3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300" dirty="0" smtClean="0"/>
              <a:t>Serviços indisponíveis:</a:t>
            </a:r>
            <a:endParaRPr lang="pt-BR" sz="23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23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3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300" dirty="0" smtClean="0"/>
              <a:t>TELNET – Possíveis problemas de conexão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100" dirty="0"/>
          </a:p>
          <a:p>
            <a:pPr algn="just"/>
            <a:r>
              <a:rPr lang="pt-BR" sz="2100" dirty="0" smtClean="0"/>
              <a:t>O </a:t>
            </a:r>
            <a:r>
              <a:rPr lang="pt-BR" sz="2100" dirty="0"/>
              <a:t>pacote não chegou ao </a:t>
            </a:r>
            <a:r>
              <a:rPr lang="pt-BR" sz="2100" dirty="0" smtClean="0"/>
              <a:t>destino: Nesse </a:t>
            </a:r>
            <a:r>
              <a:rPr lang="pt-BR" sz="2100" dirty="0"/>
              <a:t>caso o TRACERT ou PATHPING ajudarão a descobrir isso porque eles verificam todos os roteadores do caminho entre a origem e o destino. Caso o TRACERT e o PATHPING não </a:t>
            </a:r>
            <a:r>
              <a:rPr lang="pt-BR" sz="2100" dirty="0" err="1"/>
              <a:t>apresentrarem</a:t>
            </a:r>
            <a:r>
              <a:rPr lang="pt-BR" sz="2100" dirty="0"/>
              <a:t> falhas poderá existir algum tipo de bloqueio de firewall para o protocolo ICMP </a:t>
            </a:r>
            <a:r>
              <a:rPr lang="pt-BR" sz="2100" dirty="0" err="1"/>
              <a:t>Echo</a:t>
            </a:r>
            <a:r>
              <a:rPr lang="pt-BR" sz="2100" dirty="0"/>
              <a:t> </a:t>
            </a:r>
            <a:r>
              <a:rPr lang="pt-BR" sz="2100" dirty="0" err="1"/>
              <a:t>Request</a:t>
            </a:r>
            <a:r>
              <a:rPr lang="pt-BR" sz="2100" dirty="0"/>
              <a:t> que é o protocolo utilizado pelo </a:t>
            </a:r>
            <a:r>
              <a:rPr lang="pt-BR" sz="2100" dirty="0" smtClean="0"/>
              <a:t>PING</a:t>
            </a:r>
          </a:p>
          <a:p>
            <a:pPr algn="just"/>
            <a:endParaRPr lang="pt-BR" sz="2100" dirty="0"/>
          </a:p>
          <a:p>
            <a:pPr algn="just"/>
            <a:r>
              <a:rPr lang="pt-BR" sz="2100" dirty="0" smtClean="0"/>
              <a:t>Caso </a:t>
            </a:r>
            <a:r>
              <a:rPr lang="pt-BR" sz="2100" dirty="0"/>
              <a:t>você esteja utilizando o nome do servidor no lugar do IP, podemos estar enfrentando um problema na resolução de nomes onde o NSLOOKUP ou DIG </a:t>
            </a:r>
            <a:r>
              <a:rPr lang="pt-BR" sz="2100" dirty="0" smtClean="0"/>
              <a:t>poderão ajudar</a:t>
            </a:r>
          </a:p>
          <a:p>
            <a:pPr algn="just"/>
            <a:endParaRPr lang="pt-BR" sz="2100" dirty="0"/>
          </a:p>
          <a:p>
            <a:pPr algn="just"/>
            <a:r>
              <a:rPr lang="pt-BR" sz="2100" dirty="0" smtClean="0"/>
              <a:t>Existe </a:t>
            </a:r>
            <a:r>
              <a:rPr lang="pt-BR" sz="2100" dirty="0"/>
              <a:t>uma aplicação que realize a escuta nessa porta, porém não há liberação no firewall para essa aplicação. Nesse caso </a:t>
            </a:r>
            <a:r>
              <a:rPr lang="pt-BR" sz="2100" dirty="0" smtClean="0"/>
              <a:t>é necessário utilizar </a:t>
            </a:r>
            <a:r>
              <a:rPr lang="pt-BR" sz="2100" dirty="0"/>
              <a:t>o NETSTAT para sabermos qual status da conexão.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2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453158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NETSTAT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/>
              <a:t>A funcionalidade do NETSTAT é a de listar todas as </a:t>
            </a:r>
            <a:r>
              <a:rPr lang="pt-BR" sz="1800" dirty="0" smtClean="0"/>
              <a:t>conexões em um determinado sistema.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Possui opções que permitem filtrar conexões por tipo, porta e uso.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Disponível em sistemas </a:t>
            </a:r>
            <a:r>
              <a:rPr lang="pt-BR" sz="1800" dirty="0" err="1" smtClean="0"/>
              <a:t>linux</a:t>
            </a:r>
            <a:r>
              <a:rPr lang="pt-BR" sz="1800" dirty="0" smtClean="0"/>
              <a:t>/</a:t>
            </a:r>
            <a:r>
              <a:rPr lang="pt-BR" sz="1800" dirty="0" err="1" smtClean="0"/>
              <a:t>unix</a:t>
            </a:r>
            <a:r>
              <a:rPr lang="pt-BR" sz="1800" dirty="0" smtClean="0"/>
              <a:t> e Microsoft </a:t>
            </a:r>
            <a:r>
              <a:rPr lang="pt-BR" sz="1800" dirty="0" err="1" smtClean="0"/>
              <a:t>windows</a:t>
            </a:r>
            <a:r>
              <a:rPr lang="pt-BR" sz="1800" dirty="0" smtClean="0"/>
              <a:t>. 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Sintaxe: </a:t>
            </a:r>
            <a:r>
              <a:rPr lang="pt-BR" sz="1800" dirty="0" err="1" smtClean="0"/>
              <a:t>netstat</a:t>
            </a:r>
            <a:r>
              <a:rPr lang="pt-BR" sz="1800" dirty="0" smtClean="0"/>
              <a:t> -&lt;</a:t>
            </a:r>
            <a:r>
              <a:rPr lang="pt-BR" sz="1800" dirty="0" err="1" smtClean="0"/>
              <a:t>flags</a:t>
            </a:r>
            <a:r>
              <a:rPr lang="pt-BR" sz="1800" dirty="0" smtClean="0"/>
              <a:t>&gt;</a:t>
            </a:r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829350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NETSTAT- estados de conexão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600" dirty="0" smtClean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692696"/>
            <a:ext cx="4133850" cy="578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61115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NETSTAT – opção n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/>
              <a:t> A opção </a:t>
            </a:r>
            <a:r>
              <a:rPr lang="pt-BR" sz="1600" b="1" dirty="0"/>
              <a:t>-n </a:t>
            </a:r>
            <a:r>
              <a:rPr lang="pt-BR" sz="1600" dirty="0"/>
              <a:t>faz com que o comando ignore a resolução de nomes e exiba apenas os endereços </a:t>
            </a:r>
            <a:r>
              <a:rPr lang="pt-BR" sz="1600" dirty="0" err="1"/>
              <a:t>IP’s</a:t>
            </a:r>
            <a:r>
              <a:rPr lang="pt-BR" sz="1600" dirty="0"/>
              <a:t> do destino e origem</a:t>
            </a:r>
            <a:endParaRPr lang="pt-BR" sz="16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37112"/>
            <a:ext cx="648072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14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Conectividade: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Testes físico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200" dirty="0" smtClean="0"/>
              <a:t>Inspeção de cabeamento.</a:t>
            </a:r>
          </a:p>
          <a:p>
            <a:pPr lvl="2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000" dirty="0" smtClean="0"/>
              <a:t>Conectividade ponta a ponta</a:t>
            </a:r>
            <a:endParaRPr lang="pt-BR" sz="10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200" dirty="0" smtClean="0"/>
              <a:t>Inspeção de interfaces de rede (link) </a:t>
            </a:r>
          </a:p>
          <a:p>
            <a:pPr lvl="2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000" dirty="0" smtClean="0"/>
              <a:t>Link ativo</a:t>
            </a:r>
          </a:p>
          <a:p>
            <a:pPr lvl="2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000" dirty="0" smtClean="0"/>
              <a:t>Interface ativada</a:t>
            </a:r>
          </a:p>
          <a:p>
            <a:pPr lvl="2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000" dirty="0" smtClean="0"/>
              <a:t>Reconhecida pelo sistema operacional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200" dirty="0" smtClean="0"/>
              <a:t>Inspeção de ativos de rede.</a:t>
            </a:r>
          </a:p>
          <a:p>
            <a:pPr lvl="2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000" dirty="0" smtClean="0"/>
              <a:t>Teste de portas</a:t>
            </a:r>
          </a:p>
          <a:p>
            <a:pPr lvl="2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000" dirty="0" smtClean="0"/>
              <a:t>Teste de funcionamento </a:t>
            </a:r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2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200" dirty="0" smtClean="0"/>
              <a:t>ICMP – </a:t>
            </a:r>
            <a:r>
              <a:rPr lang="pt-BR" sz="1200" dirty="0" err="1" smtClean="0"/>
              <a:t>ping</a:t>
            </a:r>
            <a:r>
              <a:rPr lang="pt-BR" sz="1200" dirty="0" smtClean="0"/>
              <a:t> e </a:t>
            </a:r>
            <a:r>
              <a:rPr lang="pt-BR" sz="1200" dirty="0" err="1" smtClean="0"/>
              <a:t>traceroute</a:t>
            </a:r>
            <a:endParaRPr lang="pt-BR" sz="1200" dirty="0" smtClean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5971033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6800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NETSTAT – opção a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/>
              <a:t>O comando </a:t>
            </a:r>
            <a:r>
              <a:rPr lang="pt-BR" sz="1800" dirty="0" err="1"/>
              <a:t>netstat</a:t>
            </a:r>
            <a:r>
              <a:rPr lang="pt-BR" sz="1800" dirty="0"/>
              <a:t> com a opção –a exibe </a:t>
            </a:r>
            <a:r>
              <a:rPr lang="pt-BR" sz="1800" dirty="0" smtClean="0"/>
              <a:t>todas </a:t>
            </a:r>
            <a:r>
              <a:rPr lang="pt-BR" sz="1800" dirty="0"/>
              <a:t>as portas de conexões e de escuta (</a:t>
            </a:r>
            <a:r>
              <a:rPr lang="pt-BR" sz="1800" dirty="0" err="1"/>
              <a:t>listening</a:t>
            </a:r>
            <a:r>
              <a:rPr lang="pt-BR" sz="1800" dirty="0" smtClean="0"/>
              <a:t>).</a:t>
            </a:r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  <p:pic>
        <p:nvPicPr>
          <p:cNvPr id="15362" name="Picture 2" descr="http://2.bp.blogspot.com/-Z_dzSxv4w7k/T_M_Bomrc2I/AAAAAAAAAkY/wOWUCwEmAH4/s1600/conex%C3%B5es+ativ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620688"/>
            <a:ext cx="4176464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933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NETSTAT –  opção  -e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 smtClean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r>
              <a:rPr lang="pt-BR" sz="1800" b="1" dirty="0" err="1"/>
              <a:t>netstat</a:t>
            </a:r>
            <a:r>
              <a:rPr lang="pt-BR" sz="1800" b="1" dirty="0"/>
              <a:t> –e</a:t>
            </a:r>
            <a:r>
              <a:rPr lang="pt-BR" sz="1800" dirty="0"/>
              <a:t>: Esta opção exibe estatísticas sobre a interface Ethernet do computador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  <p:pic>
        <p:nvPicPr>
          <p:cNvPr id="20482" name="Picture 2" descr="http://1.bp.blogspot.com/-DrH7NR-j28E/T_M_1e0LsxI/AAAAAAAAAkg/XzGx3P0TiDk/s1600/netstat+-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4629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317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876800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NETSTAT –  opção  -s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 smtClean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r>
              <a:rPr lang="pt-BR" sz="1800" b="1" dirty="0" err="1"/>
              <a:t>netstat</a:t>
            </a:r>
            <a:r>
              <a:rPr lang="pt-BR" sz="1800" b="1" dirty="0"/>
              <a:t> </a:t>
            </a:r>
            <a:r>
              <a:rPr lang="pt-BR" sz="1800" b="1" dirty="0" smtClean="0"/>
              <a:t>–s</a:t>
            </a:r>
            <a:r>
              <a:rPr lang="pt-BR" sz="1800" dirty="0" smtClean="0"/>
              <a:t>: </a:t>
            </a:r>
            <a:r>
              <a:rPr lang="pt-BR" sz="1600" dirty="0" smtClean="0"/>
              <a:t>Exibe </a:t>
            </a:r>
            <a:r>
              <a:rPr lang="pt-BR" sz="1600" dirty="0"/>
              <a:t>estatística por protocolo. Por padrão, são mostradas estatísticas para TCP, UDP, ICMP e IP.</a:t>
            </a: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  <p:pic>
        <p:nvPicPr>
          <p:cNvPr id="21506" name="Picture 2" descr="http://4.bp.blogspot.com/-5RVFkYkhLcs/T_NDClI-kkI/AAAAAAAAAk0/pMfPv-YYWYY/s1600/estatistic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92696"/>
            <a:ext cx="3987552" cy="565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5306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876800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NETSTAT –  opção  -p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 smtClean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r>
              <a:rPr lang="pt-BR" sz="1800" b="1" dirty="0" err="1"/>
              <a:t>netstat</a:t>
            </a:r>
            <a:r>
              <a:rPr lang="pt-BR" sz="1800" b="1" dirty="0"/>
              <a:t> </a:t>
            </a:r>
            <a:r>
              <a:rPr lang="pt-BR" sz="1600" b="1" dirty="0" smtClean="0"/>
              <a:t>–</a:t>
            </a:r>
            <a:r>
              <a:rPr lang="pt-BR" sz="1600" b="1" dirty="0"/>
              <a:t>p</a:t>
            </a:r>
            <a:r>
              <a:rPr lang="pt-BR" sz="1600" dirty="0"/>
              <a:t>: Mostra conexões para o protocolo especificado por </a:t>
            </a:r>
            <a:r>
              <a:rPr lang="pt-BR" sz="1600" dirty="0" smtClean="0"/>
              <a:t>protocolo, que pode ser </a:t>
            </a:r>
            <a:r>
              <a:rPr lang="pt-BR" sz="1600" dirty="0" err="1" smtClean="0"/>
              <a:t>tcp</a:t>
            </a:r>
            <a:r>
              <a:rPr lang="pt-BR" sz="1600" dirty="0" smtClean="0"/>
              <a:t> ou </a:t>
            </a:r>
            <a:r>
              <a:rPr lang="pt-BR" sz="1600" dirty="0" err="1" smtClean="0"/>
              <a:t>udp</a:t>
            </a:r>
            <a:r>
              <a:rPr lang="pt-BR" sz="1600" dirty="0" smtClean="0"/>
              <a:t>. </a:t>
            </a:r>
            <a:r>
              <a:rPr lang="pt-BR" sz="1600" dirty="0"/>
              <a:t>Se utilizado com a opção -s para exibir estatísticas por protocolo, protocolo pode ser </a:t>
            </a:r>
            <a:r>
              <a:rPr lang="pt-BR" sz="1600" dirty="0" err="1"/>
              <a:t>tcp</a:t>
            </a:r>
            <a:r>
              <a:rPr lang="pt-BR" sz="1600" dirty="0"/>
              <a:t>, </a:t>
            </a:r>
            <a:r>
              <a:rPr lang="pt-BR" sz="1600" dirty="0" err="1"/>
              <a:t>udp</a:t>
            </a:r>
            <a:r>
              <a:rPr lang="pt-BR" sz="1600" dirty="0"/>
              <a:t>, </a:t>
            </a:r>
            <a:r>
              <a:rPr lang="pt-BR" sz="1600" dirty="0" err="1"/>
              <a:t>icmp</a:t>
            </a:r>
            <a:r>
              <a:rPr lang="pt-BR" sz="1600" dirty="0"/>
              <a:t> ou </a:t>
            </a:r>
            <a:r>
              <a:rPr lang="pt-BR" sz="1600" dirty="0" err="1"/>
              <a:t>ip</a:t>
            </a:r>
            <a:r>
              <a:rPr lang="pt-BR" sz="1600" dirty="0"/>
              <a:t>.</a:t>
            </a:r>
            <a:endParaRPr lang="pt-BR" sz="1600" dirty="0"/>
          </a:p>
        </p:txBody>
      </p:sp>
      <p:pic>
        <p:nvPicPr>
          <p:cNvPr id="22530" name="Picture 2" descr="http://3.bp.blogspot.com/-rovdxyWb9zg/T_NEB9Z80SI/AAAAAAAAAk8/rvoc9due3MY/s1600/NETSTAT+-S+-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915" y="2132856"/>
            <a:ext cx="404584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444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876800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NETSTAT –  opção  -r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 smtClean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r>
              <a:rPr lang="pt-BR" sz="1800" b="1" dirty="0" err="1"/>
              <a:t>netstat</a:t>
            </a:r>
            <a:r>
              <a:rPr lang="pt-BR" sz="1800" b="1" dirty="0"/>
              <a:t> </a:t>
            </a:r>
            <a:r>
              <a:rPr lang="pt-BR" sz="1600" b="1" dirty="0" smtClean="0"/>
              <a:t>–r</a:t>
            </a:r>
            <a:r>
              <a:rPr lang="pt-BR" sz="1600" dirty="0" smtClean="0"/>
              <a:t>: </a:t>
            </a:r>
            <a:r>
              <a:rPr lang="pt-BR" sz="1600" dirty="0"/>
              <a:t>exibe o conteúdo da tabela de roteamento do </a:t>
            </a:r>
            <a:r>
              <a:rPr lang="pt-BR" sz="1600" dirty="0" smtClean="0"/>
              <a:t>computador (tabela </a:t>
            </a:r>
            <a:r>
              <a:rPr lang="pt-BR" sz="1600" dirty="0" err="1" smtClean="0"/>
              <a:t>arp</a:t>
            </a:r>
            <a:r>
              <a:rPr lang="pt-BR" sz="1600" dirty="0" smtClean="0"/>
              <a:t>).</a:t>
            </a:r>
            <a:endParaRPr lang="pt-BR" sz="16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130" y="836712"/>
            <a:ext cx="3744416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387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876800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Serviços indisponíveis:</a:t>
            </a:r>
            <a:endParaRPr lang="pt-BR" sz="18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8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NETSTAT –  opção  -p ( no sistema </a:t>
            </a:r>
            <a:r>
              <a:rPr lang="pt-BR" sz="1600" dirty="0" err="1" smtClean="0"/>
              <a:t>windows</a:t>
            </a:r>
            <a:r>
              <a:rPr lang="pt-BR" sz="1600" dirty="0" smtClean="0"/>
              <a:t> será opção –t)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 smtClean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r>
              <a:rPr lang="pt-BR" sz="1800" b="1" dirty="0" err="1"/>
              <a:t>netstat</a:t>
            </a:r>
            <a:r>
              <a:rPr lang="pt-BR" sz="1800" b="1" dirty="0"/>
              <a:t> </a:t>
            </a:r>
            <a:r>
              <a:rPr lang="pt-BR" sz="1600" b="1" dirty="0" smtClean="0"/>
              <a:t>–p</a:t>
            </a:r>
            <a:r>
              <a:rPr lang="pt-BR" sz="1600" dirty="0" smtClean="0"/>
              <a:t>: </a:t>
            </a:r>
            <a:r>
              <a:rPr lang="pt-BR" sz="1600" b="1" dirty="0" smtClean="0"/>
              <a:t>A </a:t>
            </a:r>
            <a:r>
              <a:rPr lang="pt-BR" sz="1600" b="1" dirty="0"/>
              <a:t>opção intervalo</a:t>
            </a:r>
            <a:r>
              <a:rPr lang="pt-BR" sz="1600" dirty="0"/>
              <a:t>: Você pode definir um intervalo, dentro do qual as estatísticas geradas pelo comando </a:t>
            </a:r>
            <a:r>
              <a:rPr lang="pt-BR" sz="1600" dirty="0" err="1"/>
              <a:t>netstat</a:t>
            </a:r>
            <a:r>
              <a:rPr lang="pt-BR" sz="1600" dirty="0"/>
              <a:t> serão atualizadas.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44809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Conectividade: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Testes físico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Inspeção de cabeamento.</a:t>
            </a:r>
          </a:p>
          <a:p>
            <a:pPr lvl="2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Conectividade ponta a ponta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dirty="0" smtClean="0"/>
              <a:t>Verificação de continuidade elétrica (multímetro – passagem de corrente)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dirty="0" smtClean="0"/>
              <a:t>Testadores de cabos de rede (</a:t>
            </a:r>
            <a:r>
              <a:rPr lang="pt-BR" dirty="0" err="1" smtClean="0"/>
              <a:t>multiteste</a:t>
            </a:r>
            <a:r>
              <a:rPr lang="pt-BR" dirty="0" smtClean="0"/>
              <a:t>)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800" dirty="0"/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800" dirty="0" smtClean="0"/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800" dirty="0" smtClean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200" dirty="0" smtClean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879032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512" y="4662062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707582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524" y="4440882"/>
            <a:ext cx="20002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272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Conectividade:</a:t>
            </a:r>
            <a:endParaRPr lang="pt-BR" sz="2000" dirty="0"/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800" dirty="0" smtClean="0"/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8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Inspeção de interfaces de rede (link) </a:t>
            </a:r>
          </a:p>
          <a:p>
            <a:pPr lvl="2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Link ativo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Verificação visual dos </a:t>
            </a:r>
            <a:r>
              <a:rPr lang="pt-BR" sz="1400" dirty="0" err="1" smtClean="0"/>
              <a:t>leds</a:t>
            </a:r>
            <a:r>
              <a:rPr lang="pt-BR" sz="1400" dirty="0" smtClean="0"/>
              <a:t> que indicam atividade na interface</a:t>
            </a:r>
          </a:p>
          <a:p>
            <a:pPr lvl="2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Interface ativada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Verificação no sistema operacional. Interface UP?</a:t>
            </a:r>
          </a:p>
          <a:p>
            <a:pPr lvl="2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Reconhecida pelo sistema operacional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Verificação no sistema operacional</a:t>
            </a:r>
            <a:r>
              <a:rPr lang="pt-BR" dirty="0" smtClean="0"/>
              <a:t>.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134117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6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Conectividade:</a:t>
            </a:r>
            <a:endParaRPr lang="pt-BR" sz="800" dirty="0"/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800" dirty="0" smtClean="0"/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8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Inspeção de ativos de rede.</a:t>
            </a:r>
          </a:p>
          <a:p>
            <a:pPr lvl="2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Teste de portas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dirty="0" smtClean="0"/>
              <a:t>Verificação de </a:t>
            </a:r>
            <a:r>
              <a:rPr lang="pt-BR" dirty="0" err="1" smtClean="0"/>
              <a:t>leds</a:t>
            </a:r>
            <a:r>
              <a:rPr lang="pt-BR" dirty="0" smtClean="0"/>
              <a:t> de atividade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dirty="0" smtClean="0"/>
              <a:t>Troca de porta (geralmente por outra porta reconhecidamente em funcionamento.</a:t>
            </a:r>
          </a:p>
          <a:p>
            <a:pPr marL="822960" lvl="3" indent="0" algn="just">
              <a:buClr>
                <a:schemeClr val="tx1"/>
              </a:buClr>
              <a:buSzPct val="75000"/>
              <a:buNone/>
            </a:pPr>
            <a:endParaRPr lang="pt-BR" dirty="0" smtClean="0"/>
          </a:p>
          <a:p>
            <a:pPr lvl="2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600" dirty="0" smtClean="0"/>
              <a:t>Teste de funcionamento 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dirty="0" smtClean="0"/>
              <a:t>Equipamento está ligado?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dirty="0" smtClean="0"/>
              <a:t>Quando gerenciável está respondendo? 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dirty="0" smtClean="0"/>
              <a:t>Permite conexão para gerenciamento?</a:t>
            </a:r>
          </a:p>
          <a:p>
            <a:pPr lvl="3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dirty="0" smtClean="0"/>
              <a:t>Existe possibilidade de substituição por equipamento backup?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340057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0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Conectividade:</a:t>
            </a:r>
            <a:endParaRPr lang="pt-BR" sz="20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0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800" dirty="0" smtClean="0"/>
              <a:t>ICMP – Inter Connection management </a:t>
            </a:r>
            <a:r>
              <a:rPr lang="pt-BR" sz="1800" dirty="0" err="1" smtClean="0"/>
              <a:t>protocol</a:t>
            </a:r>
            <a:r>
              <a:rPr lang="pt-BR" sz="1800" dirty="0" smtClean="0"/>
              <a:t> (camada de rede OSI)</a:t>
            </a:r>
          </a:p>
          <a:p>
            <a:pPr lvl="2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err="1" smtClean="0"/>
              <a:t>ping</a:t>
            </a:r>
            <a:r>
              <a:rPr lang="pt-BR" sz="1400" dirty="0" smtClean="0"/>
              <a:t> </a:t>
            </a:r>
          </a:p>
          <a:p>
            <a:pPr lvl="2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err="1" smtClean="0"/>
              <a:t>traceroute</a:t>
            </a:r>
            <a:endParaRPr lang="pt-BR" sz="1400" dirty="0" smtClean="0"/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2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680896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300" dirty="0" smtClean="0"/>
              <a:t>Problemas típicos</a:t>
            </a:r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300" dirty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3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300" dirty="0" smtClean="0"/>
              <a:t>Conectividade:</a:t>
            </a:r>
            <a:endParaRPr lang="pt-BR" sz="23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23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23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2300" dirty="0"/>
          </a:p>
          <a:p>
            <a:pPr algn="just"/>
            <a:r>
              <a:rPr lang="pt-BR" sz="2300" dirty="0"/>
              <a:t>O PING é um comando que é utilizado para descobrirmos se </a:t>
            </a:r>
            <a:r>
              <a:rPr lang="pt-BR" sz="2300" dirty="0" smtClean="0"/>
              <a:t>uma </a:t>
            </a:r>
            <a:r>
              <a:rPr lang="pt-BR" sz="2300" b="1" dirty="0" smtClean="0"/>
              <a:t>placa de rede</a:t>
            </a:r>
            <a:r>
              <a:rPr lang="pt-BR" sz="2300" dirty="0"/>
              <a:t> esta respondendo ou não, ou seja, se um computador está ligado ou não. Muitos profissionais da área (até mesmo experientes) acreditam que o PING é uma ferramenta de teste que realiza testes de conectividade, o que na realidade não é, o PING é uma ferramenta de testes de rede. Quando se deseja realizar testes de conexão devemos utilizar outra ferramenta como o TELNET e o NETSTAT</a:t>
            </a:r>
            <a:r>
              <a:rPr lang="pt-BR" sz="2300" dirty="0" smtClean="0"/>
              <a:t>.</a:t>
            </a:r>
          </a:p>
          <a:p>
            <a:pPr algn="just"/>
            <a:endParaRPr lang="pt-BR" sz="2300" dirty="0"/>
          </a:p>
          <a:p>
            <a:pPr algn="just"/>
            <a:r>
              <a:rPr lang="pt-BR" sz="2300" dirty="0"/>
              <a:t>O PING se limita a camada de rede do modelo OSI e caso no firewall do host de destino existe uma regra que bloqueie o sinal do PING o teste não será realizado</a:t>
            </a:r>
            <a:r>
              <a:rPr lang="pt-BR" sz="2300" dirty="0" smtClean="0"/>
              <a:t>.</a:t>
            </a:r>
          </a:p>
          <a:p>
            <a:pPr algn="just"/>
            <a:endParaRPr lang="pt-BR" sz="2300" dirty="0"/>
          </a:p>
          <a:p>
            <a:pPr algn="just"/>
            <a:r>
              <a:rPr lang="pt-BR" sz="2300" dirty="0"/>
              <a:t>Utilizando o PING você também realizar consultas de nome a um servidor DNS da sua organização com a seguinte sintaxe</a:t>
            </a:r>
            <a:r>
              <a:rPr lang="pt-BR" sz="2300" dirty="0" smtClean="0"/>
              <a:t>:</a:t>
            </a:r>
          </a:p>
          <a:p>
            <a:pPr algn="just"/>
            <a:endParaRPr lang="pt-BR" sz="2300" dirty="0"/>
          </a:p>
          <a:p>
            <a:pPr algn="just"/>
            <a:r>
              <a:rPr lang="pt-BR" sz="2300" dirty="0"/>
              <a:t>PING – a IP_DO_COMPUTADOR_REMOTO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200" dirty="0" smtClean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835759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Problemas típicos</a:t>
            </a:r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4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Conectividade:</a:t>
            </a:r>
            <a:endParaRPr lang="pt-BR" sz="1400" dirty="0"/>
          </a:p>
          <a:p>
            <a:pPr marL="274320" lvl="1" indent="0" algn="just">
              <a:buClr>
                <a:schemeClr val="tx1"/>
              </a:buClr>
              <a:buSzPct val="75000"/>
              <a:buNone/>
            </a:pPr>
            <a:endParaRPr lang="pt-BR" sz="1400" dirty="0" smtClean="0"/>
          </a:p>
          <a:p>
            <a:pPr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pt-BR" sz="1400" dirty="0" smtClean="0"/>
              <a:t>Testes lógicos</a:t>
            </a:r>
          </a:p>
          <a:p>
            <a:pPr lvl="1" algn="just"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pt-BR" sz="1400" dirty="0"/>
          </a:p>
          <a:p>
            <a:pPr algn="just"/>
            <a:r>
              <a:rPr lang="pt-BR" sz="1400" dirty="0"/>
              <a:t>O </a:t>
            </a:r>
            <a:r>
              <a:rPr lang="pt-BR" sz="1400" dirty="0" smtClean="0"/>
              <a:t>PING:</a:t>
            </a:r>
            <a:endParaRPr lang="pt-BR" sz="1400" dirty="0" smtClean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400" dirty="0"/>
          </a:p>
          <a:p>
            <a:pPr marL="0" indent="0" algn="just">
              <a:buClr>
                <a:schemeClr val="tx1"/>
              </a:buClr>
              <a:buSzPct val="75000"/>
              <a:buNone/>
            </a:pPr>
            <a:endParaRPr lang="pt-BR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01008"/>
            <a:ext cx="684076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602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3531</TotalTime>
  <Words>1302</Words>
  <Application>Microsoft Office PowerPoint</Application>
  <PresentationFormat>Apresentação na tela (4:3)</PresentationFormat>
  <Paragraphs>392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Brilho</vt:lpstr>
      <vt:lpstr>Administração e serviços de redes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  <vt:lpstr>Diagnóstico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eomoraes</dc:creator>
  <cp:lastModifiedBy>DIOVANI DOS SANTOS MILHORIM</cp:lastModifiedBy>
  <cp:revision>74</cp:revision>
  <dcterms:created xsi:type="dcterms:W3CDTF">2013-10-08T19:43:32Z</dcterms:created>
  <dcterms:modified xsi:type="dcterms:W3CDTF">2017-06-13T13:46:36Z</dcterms:modified>
</cp:coreProperties>
</file>