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8" r:id="rId13"/>
    <p:sldId id="26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0DED-164C-439A-B4C7-8ECD9CC5C525}" type="datetimeFigureOut">
              <a:rPr lang="pt-BR" smtClean="0"/>
              <a:t>18/02/2013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F1BC-D6A9-4886-AABA-3C7B7511DB0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0DED-164C-439A-B4C7-8ECD9CC5C525}" type="datetimeFigureOut">
              <a:rPr lang="pt-BR" smtClean="0"/>
              <a:t>18/02/2013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F1BC-D6A9-4886-AABA-3C7B7511DB0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0DED-164C-439A-B4C7-8ECD9CC5C525}" type="datetimeFigureOut">
              <a:rPr lang="pt-BR" smtClean="0"/>
              <a:t>18/02/2013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F1BC-D6A9-4886-AABA-3C7B7511DB0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0DED-164C-439A-B4C7-8ECD9CC5C525}" type="datetimeFigureOut">
              <a:rPr lang="pt-BR" smtClean="0"/>
              <a:t>18/02/2013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F1BC-D6A9-4886-AABA-3C7B7511DB0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0DED-164C-439A-B4C7-8ECD9CC5C525}" type="datetimeFigureOut">
              <a:rPr lang="pt-BR" smtClean="0"/>
              <a:t>18/02/2013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F1BC-D6A9-4886-AABA-3C7B7511DB0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0DED-164C-439A-B4C7-8ECD9CC5C525}" type="datetimeFigureOut">
              <a:rPr lang="pt-BR" smtClean="0"/>
              <a:t>18/02/2013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F1BC-D6A9-4886-AABA-3C7B7511DB0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0DED-164C-439A-B4C7-8ECD9CC5C525}" type="datetimeFigureOut">
              <a:rPr lang="pt-BR" smtClean="0"/>
              <a:t>18/02/2013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F1BC-D6A9-4886-AABA-3C7B7511DB0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0DED-164C-439A-B4C7-8ECD9CC5C525}" type="datetimeFigureOut">
              <a:rPr lang="pt-BR" smtClean="0"/>
              <a:t>18/02/2013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F1BC-D6A9-4886-AABA-3C7B7511DB0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0DED-164C-439A-B4C7-8ECD9CC5C525}" type="datetimeFigureOut">
              <a:rPr lang="pt-BR" smtClean="0"/>
              <a:t>18/02/2013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F1BC-D6A9-4886-AABA-3C7B7511DB0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0DED-164C-439A-B4C7-8ECD9CC5C525}" type="datetimeFigureOut">
              <a:rPr lang="pt-BR" smtClean="0"/>
              <a:t>18/02/2013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F1BC-D6A9-4886-AABA-3C7B7511DB08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dirty="0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0DED-164C-439A-B4C7-8ECD9CC5C525}" type="datetimeFigureOut">
              <a:rPr lang="pt-BR" smtClean="0"/>
              <a:t>18/02/2013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D0F1BC-D6A9-4886-AABA-3C7B7511DB08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0D0F1BC-D6A9-4886-AABA-3C7B7511DB08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2BE0DED-164C-439A-B4C7-8ECD9CC5C525}" type="datetimeFigureOut">
              <a:rPr lang="pt-BR" smtClean="0"/>
              <a:t>18/02/2013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596008"/>
          </a:xfrm>
        </p:spPr>
        <p:txBody>
          <a:bodyPr/>
          <a:lstStyle/>
          <a:p>
            <a:r>
              <a:rPr lang="pt-BR" dirty="0" smtClean="0"/>
              <a:t>Comunicações móveis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Aula 02</a:t>
            </a:r>
          </a:p>
          <a:p>
            <a:r>
              <a:rPr lang="pt-BR" dirty="0" smtClean="0"/>
              <a:t>Elementos básicos de uma rede celular</a:t>
            </a:r>
          </a:p>
          <a:p>
            <a:r>
              <a:rPr lang="pt-BR" dirty="0" smtClean="0"/>
              <a:t>Prof.  Diovani Milhorim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589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Elementos de uma rede celular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lnSpc>
                <a:spcPct val="150000"/>
              </a:lnSpc>
              <a:buNone/>
            </a:pPr>
            <a:r>
              <a:rPr lang="pt-BR" dirty="0" smtClean="0"/>
              <a:t>Características:</a:t>
            </a:r>
          </a:p>
          <a:p>
            <a:pPr marL="114300" indent="0">
              <a:lnSpc>
                <a:spcPct val="150000"/>
              </a:lnSpc>
              <a:buNone/>
            </a:pPr>
            <a:endParaRPr lang="pt-BR" dirty="0" smtClean="0"/>
          </a:p>
          <a:p>
            <a:pPr>
              <a:lnSpc>
                <a:spcPct val="150000"/>
              </a:lnSpc>
              <a:defRPr/>
            </a:pPr>
            <a:r>
              <a:rPr lang="pt-BR" dirty="0"/>
              <a:t>Interferência</a:t>
            </a:r>
          </a:p>
          <a:p>
            <a:pPr lvl="1">
              <a:lnSpc>
                <a:spcPct val="150000"/>
              </a:lnSpc>
              <a:defRPr/>
            </a:pPr>
            <a:r>
              <a:rPr lang="pt-BR" dirty="0"/>
              <a:t>Cocanal</a:t>
            </a:r>
          </a:p>
          <a:p>
            <a:pPr lvl="2">
              <a:lnSpc>
                <a:spcPct val="150000"/>
              </a:lnSpc>
              <a:defRPr/>
            </a:pPr>
            <a:r>
              <a:rPr lang="pt-BR" dirty="0"/>
              <a:t>Reuso de um mesmo conjunto de freqüências</a:t>
            </a:r>
          </a:p>
          <a:p>
            <a:pPr lvl="2">
              <a:lnSpc>
                <a:spcPct val="150000"/>
              </a:lnSpc>
              <a:defRPr/>
            </a:pPr>
            <a:r>
              <a:rPr lang="pt-BR" dirty="0"/>
              <a:t>Espaçamento entre células</a:t>
            </a:r>
          </a:p>
          <a:p>
            <a:pPr lvl="1">
              <a:lnSpc>
                <a:spcPct val="150000"/>
              </a:lnSpc>
              <a:defRPr/>
            </a:pPr>
            <a:r>
              <a:rPr lang="pt-BR" dirty="0"/>
              <a:t>Canal adjacente</a:t>
            </a:r>
          </a:p>
          <a:p>
            <a:pPr lvl="2">
              <a:lnSpc>
                <a:spcPct val="150000"/>
              </a:lnSpc>
              <a:defRPr/>
            </a:pPr>
            <a:r>
              <a:rPr lang="pt-BR" dirty="0"/>
              <a:t>Sinais presentes em uma faixa de freqüência adjacente</a:t>
            </a:r>
          </a:p>
          <a:p>
            <a:pPr lvl="2">
              <a:lnSpc>
                <a:spcPct val="150000"/>
              </a:lnSpc>
              <a:defRPr/>
            </a:pPr>
            <a:r>
              <a:rPr lang="pt-BR" dirty="0"/>
              <a:t>Filtragem e correta alocação de canais</a:t>
            </a:r>
          </a:p>
          <a:p>
            <a:pPr marL="114300" indent="0">
              <a:lnSpc>
                <a:spcPct val="150000"/>
              </a:lnSpc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08140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Elementos de uma rede celular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lnSpc>
                <a:spcPct val="150000"/>
              </a:lnSpc>
              <a:buNone/>
            </a:pPr>
            <a:r>
              <a:rPr lang="pt-BR" dirty="0" smtClean="0"/>
              <a:t>Características:</a:t>
            </a:r>
          </a:p>
          <a:p>
            <a:pPr marL="114300" indent="0">
              <a:lnSpc>
                <a:spcPct val="150000"/>
              </a:lnSpc>
              <a:buNone/>
            </a:pPr>
            <a:endParaRPr lang="pt-BR" dirty="0" smtClean="0"/>
          </a:p>
          <a:p>
            <a:pPr marL="365760" indent="-256032">
              <a:lnSpc>
                <a:spcPct val="150000"/>
              </a:lnSpc>
              <a:buClr>
                <a:schemeClr val="accent3"/>
              </a:buClr>
              <a:buFont typeface="Georgia"/>
              <a:buChar char="•"/>
              <a:defRPr/>
            </a:pPr>
            <a:r>
              <a:rPr lang="pt-BR" dirty="0"/>
              <a:t>Handoff</a:t>
            </a:r>
          </a:p>
          <a:p>
            <a:pPr marL="658368" lvl="1" indent="-246888">
              <a:lnSpc>
                <a:spcPct val="150000"/>
              </a:lnSpc>
              <a:buFont typeface="Georgia"/>
              <a:buChar char="▫"/>
              <a:defRPr/>
            </a:pPr>
            <a:r>
              <a:rPr lang="pt-BR" dirty="0"/>
              <a:t>Verificação da qualidade de transmissão</a:t>
            </a:r>
          </a:p>
          <a:p>
            <a:pPr marL="923544" lvl="2" indent="-219456">
              <a:lnSpc>
                <a:spcPct val="150000"/>
              </a:lnSpc>
              <a:buFont typeface="Wingdings 2"/>
              <a:buChar char=""/>
              <a:defRPr/>
            </a:pPr>
            <a:r>
              <a:rPr lang="pt-BR" dirty="0"/>
              <a:t>Sinal/Ruído do tom SAT (</a:t>
            </a:r>
            <a:r>
              <a:rPr lang="pt-BR" i="1" dirty="0"/>
              <a:t>Supervisory Audio Tone)</a:t>
            </a:r>
          </a:p>
          <a:p>
            <a:pPr marL="923544" lvl="2" indent="-219456">
              <a:lnSpc>
                <a:spcPct val="150000"/>
              </a:lnSpc>
              <a:buFont typeface="Wingdings 2"/>
              <a:buChar char=""/>
              <a:defRPr/>
            </a:pPr>
            <a:r>
              <a:rPr lang="pt-BR" dirty="0"/>
              <a:t>Sinal de Radiofreqüência RSSI</a:t>
            </a:r>
            <a:r>
              <a:rPr lang="pt-BR" i="1" dirty="0"/>
              <a:t> (Radio Signal Strength Indications)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59582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Elementos de uma rede celular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lnSpc>
                <a:spcPct val="150000"/>
              </a:lnSpc>
              <a:buNone/>
            </a:pPr>
            <a:r>
              <a:rPr lang="pt-BR" dirty="0" smtClean="0"/>
              <a:t>Qualidade de serviço (QOS):</a:t>
            </a:r>
            <a:endParaRPr lang="pt-BR" dirty="0" smtClean="0"/>
          </a:p>
          <a:p>
            <a:pPr marL="114300" indent="0">
              <a:lnSpc>
                <a:spcPct val="150000"/>
              </a:lnSpc>
              <a:buNone/>
            </a:pPr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dirty="0"/>
              <a:t>Probabilidade de bloqueio de nova chamada de voz</a:t>
            </a:r>
          </a:p>
          <a:p>
            <a:pPr>
              <a:lnSpc>
                <a:spcPct val="150000"/>
              </a:lnSpc>
            </a:pPr>
            <a:r>
              <a:rPr lang="pt-BR" dirty="0"/>
              <a:t>Probabilidade de término forçado na transição</a:t>
            </a:r>
          </a:p>
          <a:p>
            <a:pPr>
              <a:lnSpc>
                <a:spcPct val="150000"/>
              </a:lnSpc>
            </a:pPr>
            <a:r>
              <a:rPr lang="pt-BR" dirty="0"/>
              <a:t>Probabilidade de chamada não ser completada</a:t>
            </a:r>
          </a:p>
          <a:p>
            <a:pPr>
              <a:lnSpc>
                <a:spcPct val="150000"/>
              </a:lnSpc>
            </a:pPr>
            <a:r>
              <a:rPr lang="pt-BR" dirty="0"/>
              <a:t>Desvio de serviço</a:t>
            </a:r>
          </a:p>
          <a:p>
            <a:pPr marL="114300" indent="0">
              <a:lnSpc>
                <a:spcPct val="150000"/>
              </a:lnSpc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19820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Elementos de uma rede celular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7416824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653281" y="5968815"/>
            <a:ext cx="547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Arquitetura de uma rede de telefonia móvel simplificada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125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Elementos de uma rede celular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Central telefônica.</a:t>
            </a:r>
          </a:p>
          <a:p>
            <a:endParaRPr lang="pt-BR" sz="2800" dirty="0"/>
          </a:p>
          <a:p>
            <a:pPr marL="114300" indent="0">
              <a:buNone/>
            </a:pPr>
            <a:endParaRPr lang="pt-BR" sz="28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708920"/>
            <a:ext cx="5976664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467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Elementos de uma rede celular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97152"/>
          </a:xfrm>
        </p:spPr>
        <p:txBody>
          <a:bodyPr>
            <a:normAutofit fontScale="92500" lnSpcReduction="10000"/>
          </a:bodyPr>
          <a:lstStyle/>
          <a:p>
            <a:r>
              <a:rPr lang="pt-BR" sz="2800" dirty="0" smtClean="0"/>
              <a:t>Home location register:</a:t>
            </a:r>
          </a:p>
          <a:p>
            <a:endParaRPr lang="pt-BR" sz="2800" dirty="0"/>
          </a:p>
          <a:p>
            <a:pPr marL="114300" indent="0">
              <a:buNone/>
            </a:pPr>
            <a:endParaRPr lang="pt-BR" sz="2800" dirty="0" smtClean="0"/>
          </a:p>
          <a:p>
            <a:endParaRPr lang="pt-BR" sz="2800" dirty="0"/>
          </a:p>
          <a:p>
            <a:pPr lvl="1"/>
            <a:r>
              <a:rPr lang="pt-BR" sz="1800" dirty="0" smtClean="0"/>
              <a:t>Modelo de pagamento (pré-pago, pós-pago, dados, etc...)</a:t>
            </a:r>
          </a:p>
          <a:p>
            <a:pPr lvl="1"/>
            <a:r>
              <a:rPr lang="pt-BR" sz="1800" dirty="0" smtClean="0"/>
              <a:t>Serviços que podem ser utilizados pelo usuário.</a:t>
            </a:r>
          </a:p>
          <a:p>
            <a:pPr lvl="1"/>
            <a:r>
              <a:rPr lang="pt-BR" sz="1800" dirty="0" smtClean="0"/>
              <a:t>Serviços de rede inteligente.</a:t>
            </a:r>
          </a:p>
          <a:p>
            <a:pPr lvl="2"/>
            <a:r>
              <a:rPr lang="pt-BR" sz="1600" dirty="0" smtClean="0"/>
              <a:t>Transferência</a:t>
            </a:r>
          </a:p>
          <a:p>
            <a:pPr lvl="2"/>
            <a:r>
              <a:rPr lang="pt-BR" sz="1600" dirty="0" smtClean="0"/>
              <a:t>Conferência</a:t>
            </a:r>
          </a:p>
          <a:p>
            <a:pPr lvl="2"/>
            <a:r>
              <a:rPr lang="pt-BR" sz="1600" dirty="0" smtClean="0"/>
              <a:t>Não pertube.</a:t>
            </a:r>
          </a:p>
          <a:p>
            <a:pPr lvl="1"/>
            <a:r>
              <a:rPr lang="pt-BR" dirty="0" smtClean="0"/>
              <a:t>Serviços de valor adicionados</a:t>
            </a:r>
          </a:p>
          <a:p>
            <a:pPr lvl="2"/>
            <a:r>
              <a:rPr lang="pt-BR" dirty="0" smtClean="0"/>
              <a:t>Acessos a URAs específicos (voice mail, recarga,  etc..)</a:t>
            </a:r>
            <a:endParaRPr lang="pt-BR" dirty="0"/>
          </a:p>
          <a:p>
            <a:pPr lvl="2"/>
            <a:r>
              <a:rPr lang="pt-BR" dirty="0" smtClean="0"/>
              <a:t>SMS</a:t>
            </a:r>
          </a:p>
          <a:p>
            <a:pPr lvl="2"/>
            <a:r>
              <a:rPr lang="pt-BR" dirty="0" smtClean="0"/>
              <a:t>Wap</a:t>
            </a:r>
          </a:p>
          <a:p>
            <a:pPr lvl="2"/>
            <a:r>
              <a:rPr lang="pt-BR" dirty="0" smtClean="0"/>
              <a:t>Dados por pacotes (GPRS, Email, Internet, etc...)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04864"/>
            <a:ext cx="705678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248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Elementos de uma rede celular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97152"/>
          </a:xfrm>
        </p:spPr>
        <p:txBody>
          <a:bodyPr>
            <a:normAutofit lnSpcReduction="10000"/>
          </a:bodyPr>
          <a:lstStyle/>
          <a:p>
            <a:r>
              <a:rPr lang="pt-BR" sz="2800" dirty="0" smtClean="0"/>
              <a:t>Home location register:</a:t>
            </a:r>
          </a:p>
          <a:p>
            <a:pPr marL="114300" indent="0">
              <a:buNone/>
            </a:pPr>
            <a:endParaRPr lang="pt-BR" sz="2800" dirty="0"/>
          </a:p>
          <a:p>
            <a:pPr lvl="1"/>
            <a:r>
              <a:rPr lang="pt-BR" sz="1800" dirty="0" smtClean="0"/>
              <a:t>Tipos de ligações que podem ser realizadas pelo assinate</a:t>
            </a:r>
          </a:p>
          <a:p>
            <a:pPr lvl="2"/>
            <a:r>
              <a:rPr lang="pt-BR" sz="1600" dirty="0" smtClean="0"/>
              <a:t>Locais.</a:t>
            </a:r>
          </a:p>
          <a:p>
            <a:pPr lvl="2"/>
            <a:r>
              <a:rPr lang="pt-BR" sz="1600" dirty="0" smtClean="0"/>
              <a:t>Longa distânica</a:t>
            </a:r>
          </a:p>
          <a:p>
            <a:pPr lvl="2"/>
            <a:r>
              <a:rPr lang="pt-BR" sz="1600" dirty="0" smtClean="0"/>
              <a:t>Internacional</a:t>
            </a:r>
          </a:p>
          <a:p>
            <a:pPr lvl="2"/>
            <a:r>
              <a:rPr lang="pt-BR" sz="1600" dirty="0" smtClean="0"/>
              <a:t>à cobrar</a:t>
            </a:r>
          </a:p>
          <a:p>
            <a:pPr lvl="2"/>
            <a:r>
              <a:rPr lang="pt-BR" sz="1600" dirty="0" smtClean="0"/>
              <a:t>Números gratuitos (0800)</a:t>
            </a:r>
          </a:p>
          <a:p>
            <a:pPr lvl="2"/>
            <a:r>
              <a:rPr lang="pt-BR" sz="1600" dirty="0" smtClean="0"/>
              <a:t>Números de emergência (190)</a:t>
            </a:r>
          </a:p>
          <a:p>
            <a:pPr lvl="2"/>
            <a:r>
              <a:rPr lang="pt-BR" sz="1600" dirty="0" smtClean="0"/>
              <a:t>Precificação diferenciada (0300)</a:t>
            </a:r>
          </a:p>
          <a:p>
            <a:pPr lvl="1"/>
            <a:r>
              <a:rPr lang="pt-BR" dirty="0" smtClean="0"/>
              <a:t>Tipod de ligações que podem ser recebidas</a:t>
            </a:r>
          </a:p>
          <a:p>
            <a:pPr lvl="2"/>
            <a:r>
              <a:rPr lang="pt-BR" dirty="0" smtClean="0"/>
              <a:t>Local</a:t>
            </a:r>
          </a:p>
          <a:p>
            <a:pPr lvl="2"/>
            <a:r>
              <a:rPr lang="pt-BR" dirty="0" smtClean="0"/>
              <a:t>Longa distânica</a:t>
            </a:r>
          </a:p>
          <a:p>
            <a:pPr lvl="2"/>
            <a:r>
              <a:rPr lang="pt-BR" dirty="0" smtClean="0"/>
              <a:t>Internacional</a:t>
            </a:r>
          </a:p>
          <a:p>
            <a:pPr lvl="2"/>
            <a:r>
              <a:rPr lang="pt-BR" dirty="0" smtClean="0"/>
              <a:t>à cobrar.</a:t>
            </a:r>
          </a:p>
        </p:txBody>
      </p:sp>
    </p:spTree>
    <p:extLst>
      <p:ext uri="{BB962C8B-B14F-4D97-AF65-F5344CB8AC3E}">
        <p14:creationId xmlns:p14="http://schemas.microsoft.com/office/powerpoint/2010/main" val="151557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Elementos de uma rede celular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97152"/>
          </a:xfrm>
        </p:spPr>
        <p:txBody>
          <a:bodyPr>
            <a:normAutofit/>
          </a:bodyPr>
          <a:lstStyle/>
          <a:p>
            <a:r>
              <a:rPr lang="pt-BR" sz="2800" dirty="0" smtClean="0"/>
              <a:t>Visitor location register:</a:t>
            </a:r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pPr lvl="1"/>
            <a:endParaRPr lang="pt-BR" sz="2600" dirty="0" smtClean="0"/>
          </a:p>
          <a:p>
            <a:pPr marL="114300" indent="0">
              <a:buNone/>
            </a:pPr>
            <a:endParaRPr lang="pt-BR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04864"/>
            <a:ext cx="6984776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05064"/>
            <a:ext cx="6984776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767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Elementos de uma rede celular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97152"/>
          </a:xfrm>
        </p:spPr>
        <p:txBody>
          <a:bodyPr>
            <a:normAutofit/>
          </a:bodyPr>
          <a:lstStyle/>
          <a:p>
            <a:r>
              <a:rPr lang="pt-BR" sz="2800" dirty="0" smtClean="0"/>
              <a:t>Estação rádio base e seus controladores:</a:t>
            </a:r>
          </a:p>
          <a:p>
            <a:pPr marL="114300" indent="0">
              <a:buNone/>
            </a:pPr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pPr lvl="1"/>
            <a:endParaRPr lang="pt-BR" sz="2600" dirty="0" smtClean="0"/>
          </a:p>
          <a:p>
            <a:pPr marL="114300" indent="0">
              <a:buNone/>
            </a:pPr>
            <a:endParaRPr lang="pt-BR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20888"/>
            <a:ext cx="7056784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157192"/>
            <a:ext cx="7056784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234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Elementos de uma rede celular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97152"/>
          </a:xfrm>
        </p:spPr>
        <p:txBody>
          <a:bodyPr>
            <a:normAutofit/>
          </a:bodyPr>
          <a:lstStyle/>
          <a:p>
            <a:r>
              <a:rPr lang="pt-BR" sz="2800" dirty="0" smtClean="0"/>
              <a:t>Estação rádio base e seus controladores:</a:t>
            </a:r>
          </a:p>
          <a:p>
            <a:pPr marL="114300" indent="0">
              <a:buNone/>
            </a:pPr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pPr lvl="1"/>
            <a:endParaRPr lang="pt-BR" sz="2600" dirty="0" smtClean="0"/>
          </a:p>
          <a:p>
            <a:pPr marL="114300" indent="0">
              <a:buNone/>
            </a:pPr>
            <a:endParaRPr lang="pt-BR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348880"/>
            <a:ext cx="6984776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191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Elementos de uma rede celular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defRPr/>
            </a:pPr>
            <a:r>
              <a:rPr lang="pt-BR" dirty="0"/>
              <a:t>Estação Base</a:t>
            </a:r>
          </a:p>
          <a:p>
            <a:pPr lvl="1">
              <a:lnSpc>
                <a:spcPct val="150000"/>
              </a:lnSpc>
              <a:defRPr/>
            </a:pPr>
            <a:r>
              <a:rPr lang="pt-BR" dirty="0"/>
              <a:t>Alocação de canais</a:t>
            </a:r>
          </a:p>
          <a:p>
            <a:pPr lvl="1">
              <a:lnSpc>
                <a:spcPct val="150000"/>
              </a:lnSpc>
              <a:defRPr/>
            </a:pPr>
            <a:r>
              <a:rPr lang="pt-BR" dirty="0"/>
              <a:t>Realização de chamadas</a:t>
            </a:r>
          </a:p>
          <a:p>
            <a:pPr lvl="1">
              <a:lnSpc>
                <a:spcPct val="150000"/>
              </a:lnSpc>
              <a:defRPr/>
            </a:pPr>
            <a:r>
              <a:rPr lang="pt-BR" dirty="0"/>
              <a:t>Canais de comunicação</a:t>
            </a:r>
          </a:p>
          <a:p>
            <a:pPr>
              <a:lnSpc>
                <a:spcPct val="150000"/>
              </a:lnSpc>
              <a:defRPr/>
            </a:pPr>
            <a:r>
              <a:rPr lang="pt-BR" dirty="0"/>
              <a:t>Estação Móvel</a:t>
            </a:r>
          </a:p>
          <a:p>
            <a:pPr lvl="1">
              <a:lnSpc>
                <a:spcPct val="150000"/>
              </a:lnSpc>
              <a:defRPr/>
            </a:pPr>
            <a:r>
              <a:rPr lang="pt-BR" dirty="0"/>
              <a:t>Comunicação </a:t>
            </a:r>
            <a:r>
              <a:rPr lang="pt-BR" i="1" dirty="0"/>
              <a:t>full-duplex</a:t>
            </a:r>
          </a:p>
          <a:p>
            <a:pPr lvl="1">
              <a:lnSpc>
                <a:spcPct val="150000"/>
              </a:lnSpc>
              <a:defRPr/>
            </a:pPr>
            <a:r>
              <a:rPr lang="pt-BR" dirty="0"/>
              <a:t>Mensagens de controle</a:t>
            </a:r>
          </a:p>
          <a:p>
            <a:pPr>
              <a:lnSpc>
                <a:spcPct val="150000"/>
              </a:lnSpc>
              <a:defRPr/>
            </a:pPr>
            <a:r>
              <a:rPr lang="pt-BR" dirty="0"/>
              <a:t>Central de Comutação Móvel</a:t>
            </a:r>
          </a:p>
          <a:p>
            <a:pPr lvl="1">
              <a:lnSpc>
                <a:spcPct val="150000"/>
              </a:lnSpc>
              <a:defRPr/>
            </a:pPr>
            <a:r>
              <a:rPr lang="pt-BR" dirty="0"/>
              <a:t>Interligação entre conjunto de células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3674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Elementos de uma rede celular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97152"/>
          </a:xfrm>
        </p:spPr>
        <p:txBody>
          <a:bodyPr>
            <a:normAutofit/>
          </a:bodyPr>
          <a:lstStyle/>
          <a:p>
            <a:r>
              <a:rPr lang="pt-BR" sz="2800" dirty="0" smtClean="0"/>
              <a:t>Aparelhos celulares móveis:</a:t>
            </a:r>
          </a:p>
          <a:p>
            <a:endParaRPr lang="pt-BR" sz="2800" dirty="0"/>
          </a:p>
          <a:p>
            <a:pPr marL="114300" indent="0">
              <a:buNone/>
            </a:pPr>
            <a:endParaRPr lang="pt-BR" sz="2800" dirty="0" smtClean="0"/>
          </a:p>
          <a:p>
            <a:pPr marL="114300" indent="0">
              <a:buNone/>
            </a:pPr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pPr lvl="1"/>
            <a:endParaRPr lang="pt-BR" sz="2600" dirty="0" smtClean="0"/>
          </a:p>
          <a:p>
            <a:pPr marL="114300" indent="0">
              <a:buNone/>
            </a:pPr>
            <a:endParaRPr lang="pt-BR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348880"/>
            <a:ext cx="7128792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714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Elementos de uma rede celular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97152"/>
          </a:xfrm>
        </p:spPr>
        <p:txBody>
          <a:bodyPr>
            <a:normAutofit/>
          </a:bodyPr>
          <a:lstStyle/>
          <a:p>
            <a:r>
              <a:rPr lang="pt-BR" sz="2800" dirty="0" smtClean="0"/>
              <a:t>Aparelhos celulares móveis:</a:t>
            </a:r>
          </a:p>
          <a:p>
            <a:endParaRPr lang="pt-BR" sz="2800" dirty="0"/>
          </a:p>
          <a:p>
            <a:pPr marL="114300" indent="0">
              <a:buNone/>
            </a:pPr>
            <a:endParaRPr lang="pt-BR" sz="2800" dirty="0" smtClean="0"/>
          </a:p>
          <a:p>
            <a:pPr marL="114300" indent="0">
              <a:buNone/>
            </a:pPr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pPr lvl="1"/>
            <a:endParaRPr lang="pt-BR" sz="2600" dirty="0" smtClean="0"/>
          </a:p>
          <a:p>
            <a:pPr marL="114300" indent="0">
              <a:buNone/>
            </a:pPr>
            <a:endParaRPr lang="pt-BR" sz="2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492896"/>
            <a:ext cx="7056784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995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Elementos de uma rede celular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97152"/>
          </a:xfrm>
        </p:spPr>
        <p:txBody>
          <a:bodyPr>
            <a:normAutofit/>
          </a:bodyPr>
          <a:lstStyle/>
          <a:p>
            <a:r>
              <a:rPr lang="pt-BR" sz="2800" dirty="0" smtClean="0"/>
              <a:t>Sinalização de redes:</a:t>
            </a:r>
          </a:p>
          <a:p>
            <a:endParaRPr lang="pt-BR" sz="2800" dirty="0"/>
          </a:p>
          <a:p>
            <a:pPr marL="114300" indent="0">
              <a:buNone/>
            </a:pPr>
            <a:endParaRPr lang="pt-BR" sz="2800" dirty="0" smtClean="0"/>
          </a:p>
          <a:p>
            <a:pPr marL="114300" indent="0">
              <a:buNone/>
            </a:pPr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pPr lvl="1"/>
            <a:endParaRPr lang="pt-BR" sz="2600" dirty="0" smtClean="0"/>
          </a:p>
          <a:p>
            <a:pPr marL="114300" indent="0">
              <a:buNone/>
            </a:pPr>
            <a:endParaRPr lang="pt-BR" sz="2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20888"/>
            <a:ext cx="6984776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533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Elementos de uma rede celular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800" dirty="0"/>
              <a:t>Primeira Geração (1G)</a:t>
            </a:r>
          </a:p>
          <a:p>
            <a:pPr lvl="1">
              <a:lnSpc>
                <a:spcPct val="150000"/>
              </a:lnSpc>
            </a:pPr>
            <a:r>
              <a:rPr lang="pt-BR" sz="2400" dirty="0"/>
              <a:t>Analógica</a:t>
            </a:r>
          </a:p>
          <a:p>
            <a:pPr lvl="1">
              <a:lnSpc>
                <a:spcPct val="150000"/>
              </a:lnSpc>
            </a:pPr>
            <a:r>
              <a:rPr lang="pt-BR" sz="2400" dirty="0"/>
              <a:t>Comutação por circuito</a:t>
            </a:r>
          </a:p>
          <a:p>
            <a:pPr lvl="1">
              <a:lnSpc>
                <a:spcPct val="150000"/>
              </a:lnSpc>
            </a:pPr>
            <a:r>
              <a:rPr lang="pt-BR" sz="2400" dirty="0"/>
              <a:t>Voz</a:t>
            </a:r>
          </a:p>
          <a:p>
            <a:pPr lvl="1">
              <a:lnSpc>
                <a:spcPct val="150000"/>
              </a:lnSpc>
            </a:pPr>
            <a:r>
              <a:rPr lang="pt-BR" sz="2400" dirty="0"/>
              <a:t>Tecnologia FDMA (</a:t>
            </a:r>
            <a:r>
              <a:rPr lang="pt-BR" sz="2400" i="1" dirty="0"/>
              <a:t>Frequency Division Multiple Access</a:t>
            </a:r>
            <a:r>
              <a:rPr lang="pt-BR" sz="2400" dirty="0"/>
              <a:t>)</a:t>
            </a:r>
          </a:p>
          <a:p>
            <a:pPr lvl="1">
              <a:lnSpc>
                <a:spcPct val="150000"/>
              </a:lnSpc>
            </a:pPr>
            <a:r>
              <a:rPr lang="pt-BR" sz="2400" dirty="0"/>
              <a:t>Padrão AMPS (</a:t>
            </a:r>
            <a:r>
              <a:rPr lang="pt-BR" sz="2400" i="1" dirty="0"/>
              <a:t>Advanced Mobile Phone System</a:t>
            </a:r>
            <a:r>
              <a:rPr lang="pt-BR" sz="2400" dirty="0"/>
              <a:t>)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50351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Elementos de uma rede celular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pt-BR" dirty="0"/>
              <a:t>Segunda Geração (2G)</a:t>
            </a:r>
          </a:p>
          <a:p>
            <a:pPr lvl="1">
              <a:lnSpc>
                <a:spcPct val="150000"/>
              </a:lnSpc>
              <a:defRPr/>
            </a:pPr>
            <a:r>
              <a:rPr lang="pt-BR" dirty="0"/>
              <a:t>Digital</a:t>
            </a:r>
          </a:p>
          <a:p>
            <a:pPr lvl="1">
              <a:lnSpc>
                <a:spcPct val="150000"/>
              </a:lnSpc>
              <a:defRPr/>
            </a:pPr>
            <a:r>
              <a:rPr lang="pt-BR" dirty="0"/>
              <a:t>Comutação por circuito</a:t>
            </a:r>
          </a:p>
          <a:p>
            <a:pPr lvl="1">
              <a:lnSpc>
                <a:spcPct val="150000"/>
              </a:lnSpc>
              <a:defRPr/>
            </a:pPr>
            <a:r>
              <a:rPr lang="pt-BR" dirty="0"/>
              <a:t>Mensagem</a:t>
            </a:r>
          </a:p>
          <a:p>
            <a:pPr lvl="1">
              <a:lnSpc>
                <a:spcPct val="150000"/>
              </a:lnSpc>
              <a:defRPr/>
            </a:pPr>
            <a:r>
              <a:rPr lang="pt-BR" dirty="0"/>
              <a:t>Taxa de transmissão 14 Kbps</a:t>
            </a:r>
          </a:p>
          <a:p>
            <a:pPr lvl="1">
              <a:lnSpc>
                <a:spcPct val="150000"/>
              </a:lnSpc>
              <a:defRPr/>
            </a:pPr>
            <a:r>
              <a:rPr lang="pt-BR" dirty="0"/>
              <a:t>TDMA (</a:t>
            </a:r>
            <a:r>
              <a:rPr lang="pt-BR" i="1" dirty="0"/>
              <a:t>Time Division Multiple Acess</a:t>
            </a:r>
            <a:r>
              <a:rPr lang="pt-BR" dirty="0"/>
              <a:t>)</a:t>
            </a:r>
          </a:p>
          <a:p>
            <a:pPr lvl="1">
              <a:lnSpc>
                <a:spcPct val="150000"/>
              </a:lnSpc>
              <a:defRPr/>
            </a:pPr>
            <a:r>
              <a:rPr lang="pt-BR" dirty="0"/>
              <a:t>CDMA (</a:t>
            </a:r>
            <a:r>
              <a:rPr lang="pt-BR" i="1" dirty="0"/>
              <a:t>Code Division Multiple Access</a:t>
            </a:r>
            <a:r>
              <a:rPr lang="pt-BR" dirty="0"/>
              <a:t>)</a:t>
            </a:r>
          </a:p>
          <a:p>
            <a:pPr lvl="1">
              <a:lnSpc>
                <a:spcPct val="150000"/>
              </a:lnSpc>
              <a:defRPr/>
            </a:pPr>
            <a:r>
              <a:rPr lang="pt-BR" dirty="0"/>
              <a:t>GSM (</a:t>
            </a:r>
            <a:r>
              <a:rPr lang="pt-BR" i="1" dirty="0"/>
              <a:t>Global System for Mobile Communications)</a:t>
            </a:r>
          </a:p>
          <a:p>
            <a:pPr marL="114300" indent="0">
              <a:lnSpc>
                <a:spcPct val="150000"/>
              </a:lnSpc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12127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Elementos de uma rede celular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pt-BR" dirty="0"/>
              <a:t>Entre Gerações (2,5G)</a:t>
            </a:r>
          </a:p>
          <a:p>
            <a:pPr lvl="1">
              <a:lnSpc>
                <a:spcPct val="150000"/>
              </a:lnSpc>
              <a:defRPr/>
            </a:pPr>
            <a:r>
              <a:rPr lang="pt-BR" dirty="0"/>
              <a:t>Digital</a:t>
            </a:r>
          </a:p>
          <a:p>
            <a:pPr lvl="1">
              <a:lnSpc>
                <a:spcPct val="150000"/>
              </a:lnSpc>
              <a:defRPr/>
            </a:pPr>
            <a:r>
              <a:rPr lang="pt-BR" dirty="0"/>
              <a:t>Comutação por pacotes</a:t>
            </a:r>
          </a:p>
          <a:p>
            <a:pPr lvl="1">
              <a:lnSpc>
                <a:spcPct val="150000"/>
              </a:lnSpc>
              <a:defRPr/>
            </a:pPr>
            <a:r>
              <a:rPr lang="pt-BR" dirty="0"/>
              <a:t>Internet</a:t>
            </a:r>
          </a:p>
          <a:p>
            <a:pPr lvl="1">
              <a:lnSpc>
                <a:spcPct val="150000"/>
              </a:lnSpc>
              <a:defRPr/>
            </a:pPr>
            <a:r>
              <a:rPr lang="pt-BR" dirty="0"/>
              <a:t>Taxa de transmissão 144 Kbps</a:t>
            </a:r>
          </a:p>
          <a:p>
            <a:pPr lvl="1">
              <a:lnSpc>
                <a:spcPct val="150000"/>
              </a:lnSpc>
              <a:defRPr/>
            </a:pPr>
            <a:r>
              <a:rPr lang="pt-BR" dirty="0"/>
              <a:t>GPRS (</a:t>
            </a:r>
            <a:r>
              <a:rPr lang="pt-BR" i="1" dirty="0"/>
              <a:t>General Packet Radio Service</a:t>
            </a:r>
            <a:r>
              <a:rPr lang="pt-BR" dirty="0"/>
              <a:t>)</a:t>
            </a:r>
          </a:p>
          <a:p>
            <a:pPr lvl="1">
              <a:lnSpc>
                <a:spcPct val="150000"/>
              </a:lnSpc>
              <a:defRPr/>
            </a:pPr>
            <a:r>
              <a:rPr lang="pt-BR" dirty="0"/>
              <a:t>EDGE (</a:t>
            </a:r>
            <a:r>
              <a:rPr lang="en-US" i="1" dirty="0"/>
              <a:t>Enhanced Data Rates for GSM Evolution</a:t>
            </a:r>
            <a:r>
              <a:rPr lang="pt-BR" dirty="0"/>
              <a:t>)</a:t>
            </a:r>
          </a:p>
          <a:p>
            <a:pPr lvl="1">
              <a:lnSpc>
                <a:spcPct val="150000"/>
              </a:lnSpc>
              <a:defRPr/>
            </a:pPr>
            <a:r>
              <a:rPr lang="pt-BR" dirty="0"/>
              <a:t>CDMA - 2000 1X</a:t>
            </a:r>
          </a:p>
          <a:p>
            <a:pPr marL="114300" indent="0">
              <a:lnSpc>
                <a:spcPct val="150000"/>
              </a:lnSpc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61300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Elementos de uma rede celular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pt-BR" dirty="0"/>
              <a:t>Terceira Geração (3G)</a:t>
            </a:r>
          </a:p>
          <a:p>
            <a:pPr lvl="1">
              <a:lnSpc>
                <a:spcPct val="150000"/>
              </a:lnSpc>
              <a:defRPr/>
            </a:pPr>
            <a:r>
              <a:rPr lang="pt-BR" dirty="0"/>
              <a:t>Digital</a:t>
            </a:r>
          </a:p>
          <a:p>
            <a:pPr lvl="1">
              <a:lnSpc>
                <a:spcPct val="150000"/>
              </a:lnSpc>
              <a:defRPr/>
            </a:pPr>
            <a:r>
              <a:rPr lang="pt-BR" dirty="0"/>
              <a:t>Comutação por pacotes</a:t>
            </a:r>
          </a:p>
          <a:p>
            <a:pPr lvl="1">
              <a:lnSpc>
                <a:spcPct val="150000"/>
              </a:lnSpc>
              <a:defRPr/>
            </a:pPr>
            <a:r>
              <a:rPr lang="pt-BR" dirty="0"/>
              <a:t>Multimídia</a:t>
            </a:r>
          </a:p>
          <a:p>
            <a:pPr lvl="1">
              <a:lnSpc>
                <a:spcPct val="150000"/>
              </a:lnSpc>
              <a:defRPr/>
            </a:pPr>
            <a:r>
              <a:rPr lang="pt-BR" dirty="0"/>
              <a:t>Taxa de transmissão 384 Kbps – 2Mbps</a:t>
            </a:r>
          </a:p>
          <a:p>
            <a:pPr lvl="1">
              <a:lnSpc>
                <a:spcPct val="150000"/>
              </a:lnSpc>
              <a:defRPr/>
            </a:pPr>
            <a:r>
              <a:rPr lang="pt-BR" dirty="0"/>
              <a:t>UMTS (</a:t>
            </a:r>
            <a:r>
              <a:rPr lang="pt-BR" i="1" dirty="0"/>
              <a:t>Universal Mobile Telecommunications Service</a:t>
            </a:r>
            <a:r>
              <a:rPr lang="pt-BR" dirty="0"/>
              <a:t>)</a:t>
            </a:r>
          </a:p>
          <a:p>
            <a:pPr lvl="1">
              <a:lnSpc>
                <a:spcPct val="150000"/>
              </a:lnSpc>
              <a:defRPr/>
            </a:pPr>
            <a:r>
              <a:rPr lang="pt-BR" cap="all" dirty="0"/>
              <a:t>CDMA 1xEV-DO (</a:t>
            </a:r>
            <a:r>
              <a:rPr lang="pt-BR" i="1" dirty="0"/>
              <a:t>Evolution, Data-Optimized</a:t>
            </a:r>
            <a:r>
              <a:rPr lang="pt-BR" cap="all" dirty="0"/>
              <a:t>)</a:t>
            </a:r>
          </a:p>
          <a:p>
            <a:pPr lvl="1">
              <a:lnSpc>
                <a:spcPct val="150000"/>
              </a:lnSpc>
              <a:defRPr/>
            </a:pPr>
            <a:r>
              <a:rPr lang="pt-BR" cap="all" dirty="0"/>
              <a:t>CDMA 1xEV-DV (</a:t>
            </a:r>
            <a:r>
              <a:rPr lang="pt-BR" i="1" dirty="0"/>
              <a:t>Evolution, Data and Voice</a:t>
            </a:r>
            <a:r>
              <a:rPr lang="pt-BR" cap="all" dirty="0"/>
              <a:t>)</a:t>
            </a:r>
          </a:p>
          <a:p>
            <a:pPr lvl="1">
              <a:lnSpc>
                <a:spcPct val="150000"/>
              </a:lnSpc>
              <a:defRPr/>
            </a:pPr>
            <a:r>
              <a:rPr lang="pt-BR" cap="all" smtClean="0"/>
              <a:t>HSDPA/HSUPA </a:t>
            </a:r>
            <a:r>
              <a:rPr lang="pt-BR" b="1"/>
              <a:t>High-Speed </a:t>
            </a:r>
            <a:r>
              <a:rPr lang="pt-BR" b="1" smtClean="0"/>
              <a:t>Downlink/uplink </a:t>
            </a:r>
            <a:r>
              <a:rPr lang="pt-BR" b="1"/>
              <a:t>Packet Access</a:t>
            </a:r>
            <a:endParaRPr lang="pt-BR" cap="all" dirty="0"/>
          </a:p>
          <a:p>
            <a:pPr marL="114300" indent="0">
              <a:lnSpc>
                <a:spcPct val="150000"/>
              </a:lnSpc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06334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Elementos de uma rede celular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lnSpc>
                <a:spcPct val="150000"/>
              </a:lnSpc>
              <a:buNone/>
            </a:pPr>
            <a:r>
              <a:rPr lang="pt-BR" dirty="0" smtClean="0"/>
              <a:t>Características:</a:t>
            </a:r>
          </a:p>
          <a:p>
            <a:pPr marL="114300" indent="0">
              <a:lnSpc>
                <a:spcPct val="150000"/>
              </a:lnSpc>
              <a:buNone/>
            </a:pPr>
            <a:endParaRPr lang="pt-BR" dirty="0"/>
          </a:p>
          <a:p>
            <a:pPr>
              <a:lnSpc>
                <a:spcPct val="150000"/>
              </a:lnSpc>
            </a:pPr>
            <a:r>
              <a:rPr lang="pt-BR" dirty="0"/>
              <a:t>Reuso de Freqüência</a:t>
            </a:r>
          </a:p>
          <a:p>
            <a:pPr lvl="1">
              <a:lnSpc>
                <a:spcPct val="150000"/>
              </a:lnSpc>
            </a:pPr>
            <a:r>
              <a:rPr lang="pt-BR" dirty="0"/>
              <a:t>Alocação e reuso dos canais através da área de cobertura</a:t>
            </a:r>
          </a:p>
          <a:p>
            <a:pPr lvl="1">
              <a:lnSpc>
                <a:spcPct val="150000"/>
              </a:lnSpc>
            </a:pPr>
            <a:r>
              <a:rPr lang="pt-BR" dirty="0"/>
              <a:t>Cada estação base do </a:t>
            </a:r>
            <a:r>
              <a:rPr lang="pt-BR" i="1" dirty="0"/>
              <a:t>cluster </a:t>
            </a:r>
          </a:p>
          <a:p>
            <a:pPr lvl="1">
              <a:lnSpc>
                <a:spcPct val="150000"/>
              </a:lnSpc>
              <a:buNone/>
            </a:pPr>
            <a:r>
              <a:rPr lang="pt-BR" dirty="0"/>
              <a:t>utiliza grupos de canais </a:t>
            </a:r>
          </a:p>
          <a:p>
            <a:pPr lvl="1">
              <a:lnSpc>
                <a:spcPct val="150000"/>
              </a:lnSpc>
              <a:buNone/>
            </a:pPr>
            <a:r>
              <a:rPr lang="pt-BR" dirty="0"/>
              <a:t>diferentes dos vizinhos</a:t>
            </a:r>
          </a:p>
          <a:p>
            <a:pPr marL="114300" indent="0">
              <a:lnSpc>
                <a:spcPct val="150000"/>
              </a:lnSpc>
              <a:buNone/>
            </a:pPr>
            <a:endParaRPr lang="pt-BR" dirty="0" smtClean="0"/>
          </a:p>
        </p:txBody>
      </p:sp>
      <p:pic>
        <p:nvPicPr>
          <p:cNvPr id="4" name="Imagem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857624"/>
            <a:ext cx="3643312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370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Elementos de uma rede celular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lnSpc>
                <a:spcPct val="150000"/>
              </a:lnSpc>
              <a:buNone/>
            </a:pPr>
            <a:r>
              <a:rPr lang="pt-BR" dirty="0" smtClean="0"/>
              <a:t>Características:</a:t>
            </a:r>
          </a:p>
          <a:p>
            <a:pPr marL="114300" indent="0">
              <a:lnSpc>
                <a:spcPct val="150000"/>
              </a:lnSpc>
              <a:buNone/>
            </a:pPr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dirty="0"/>
              <a:t>Controle de Potência</a:t>
            </a:r>
          </a:p>
          <a:p>
            <a:pPr lvl="1">
              <a:lnSpc>
                <a:spcPct val="150000"/>
              </a:lnSpc>
            </a:pPr>
            <a:r>
              <a:rPr lang="pt-BR" dirty="0"/>
              <a:t>Economia de bateria</a:t>
            </a:r>
          </a:p>
          <a:p>
            <a:pPr lvl="1">
              <a:lnSpc>
                <a:spcPct val="150000"/>
              </a:lnSpc>
            </a:pPr>
            <a:r>
              <a:rPr lang="pt-BR" dirty="0"/>
              <a:t>Diminuição da relação S/I de </a:t>
            </a:r>
            <a:r>
              <a:rPr lang="pt-BR" i="1" dirty="0"/>
              <a:t>link</a:t>
            </a:r>
            <a:r>
              <a:rPr lang="pt-BR" dirty="0"/>
              <a:t> reverso</a:t>
            </a:r>
          </a:p>
          <a:p>
            <a:pPr lvl="2">
              <a:lnSpc>
                <a:spcPct val="150000"/>
              </a:lnSpc>
            </a:pPr>
            <a:r>
              <a:rPr lang="pt-BR" dirty="0"/>
              <a:t>S nível de sinal desejado</a:t>
            </a:r>
          </a:p>
          <a:p>
            <a:pPr lvl="2">
              <a:lnSpc>
                <a:spcPct val="150000"/>
              </a:lnSpc>
            </a:pPr>
            <a:r>
              <a:rPr lang="pt-BR" dirty="0"/>
              <a:t>I nível total de interferência</a:t>
            </a:r>
          </a:p>
          <a:p>
            <a:pPr marL="114300" indent="0">
              <a:lnSpc>
                <a:spcPct val="150000"/>
              </a:lnSpc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0355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Elementos de uma rede celular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lnSpc>
                <a:spcPct val="150000"/>
              </a:lnSpc>
              <a:buNone/>
            </a:pPr>
            <a:r>
              <a:rPr lang="pt-BR" dirty="0" smtClean="0"/>
              <a:t>Características:</a:t>
            </a:r>
          </a:p>
          <a:p>
            <a:pPr marL="114300" indent="0">
              <a:lnSpc>
                <a:spcPct val="150000"/>
              </a:lnSpc>
              <a:buNone/>
            </a:pPr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dirty="0"/>
              <a:t>Roaming</a:t>
            </a:r>
          </a:p>
          <a:p>
            <a:pPr lvl="1">
              <a:lnSpc>
                <a:spcPct val="150000"/>
              </a:lnSpc>
            </a:pPr>
            <a:r>
              <a:rPr lang="pt-BR" dirty="0"/>
              <a:t>Capacidade de obter conectividade em áreas fora de onde está registrado</a:t>
            </a:r>
          </a:p>
          <a:p>
            <a:pPr lvl="1">
              <a:lnSpc>
                <a:spcPct val="150000"/>
              </a:lnSpc>
            </a:pPr>
            <a:r>
              <a:rPr lang="pt-BR" dirty="0"/>
              <a:t>Chamada local X chamada longa distância</a:t>
            </a:r>
          </a:p>
          <a:p>
            <a:pPr lvl="1">
              <a:lnSpc>
                <a:spcPct val="150000"/>
              </a:lnSpc>
            </a:pPr>
            <a:r>
              <a:rPr lang="pt-BR" dirty="0"/>
              <a:t>Compatibilidade de sistemas entre centrais</a:t>
            </a:r>
          </a:p>
          <a:p>
            <a:pPr marL="114300" indent="0">
              <a:lnSpc>
                <a:spcPct val="150000"/>
              </a:lnSpc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26662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idade">
  <a:themeElements>
    <a:clrScheme name="Contiguidad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idad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273</TotalTime>
  <Words>607</Words>
  <Application>Microsoft Office PowerPoint</Application>
  <PresentationFormat>Apresentação no Ecrã (4:3)</PresentationFormat>
  <Paragraphs>179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22</vt:i4>
      </vt:variant>
    </vt:vector>
  </HeadingPairs>
  <TitlesOfParts>
    <vt:vector size="23" baseType="lpstr">
      <vt:lpstr>Contiguidade</vt:lpstr>
      <vt:lpstr>Comunicações móveis</vt:lpstr>
      <vt:lpstr>Elementos de uma rede celular</vt:lpstr>
      <vt:lpstr>Elementos de uma rede celular</vt:lpstr>
      <vt:lpstr>Elementos de uma rede celular</vt:lpstr>
      <vt:lpstr>Elementos de uma rede celular</vt:lpstr>
      <vt:lpstr>Elementos de uma rede celular</vt:lpstr>
      <vt:lpstr>Elementos de uma rede celular</vt:lpstr>
      <vt:lpstr>Elementos de uma rede celular</vt:lpstr>
      <vt:lpstr>Elementos de uma rede celular</vt:lpstr>
      <vt:lpstr>Elementos de uma rede celular</vt:lpstr>
      <vt:lpstr>Elementos de uma rede celular</vt:lpstr>
      <vt:lpstr>Elementos de uma rede celular</vt:lpstr>
      <vt:lpstr>Elementos de uma rede celular</vt:lpstr>
      <vt:lpstr>Elementos de uma rede celular</vt:lpstr>
      <vt:lpstr>Elementos de uma rede celular</vt:lpstr>
      <vt:lpstr>Elementos de uma rede celular</vt:lpstr>
      <vt:lpstr>Elementos de uma rede celular</vt:lpstr>
      <vt:lpstr>Elementos de uma rede celular</vt:lpstr>
      <vt:lpstr>Elementos de uma rede celular</vt:lpstr>
      <vt:lpstr>Elementos de uma rede celular</vt:lpstr>
      <vt:lpstr>Elementos de uma rede celular</vt:lpstr>
      <vt:lpstr>Elementos de uma rede celular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 móveis</dc:title>
  <dc:creator>diovani</dc:creator>
  <cp:lastModifiedBy>diovani</cp:lastModifiedBy>
  <cp:revision>19</cp:revision>
  <dcterms:created xsi:type="dcterms:W3CDTF">2013-02-04T10:18:16Z</dcterms:created>
  <dcterms:modified xsi:type="dcterms:W3CDTF">2013-02-18T18:52:34Z</dcterms:modified>
</cp:coreProperties>
</file>