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8" r:id="rId23"/>
    <p:sldId id="277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02/08/2013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6400800" cy="1752600"/>
          </a:xfrm>
        </p:spPr>
        <p:txBody>
          <a:bodyPr/>
          <a:lstStyle/>
          <a:p>
            <a:r>
              <a:rPr lang="pt-BR" dirty="0" smtClean="0"/>
              <a:t>Aula 01 – Introdução</a:t>
            </a:r>
          </a:p>
          <a:p>
            <a:r>
              <a:rPr lang="pt-BR" dirty="0" smtClean="0"/>
              <a:t>Curso 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“A computação forense tem com objetivo principal determinar a dinâmica, a materialidade e autoria de ilícitos ligados a área de informática, tendo como questão principal a identificação e o processamento de evidências digitais em provas materiais de crimes, por meio de métodos técnico-científicos, conferindo-lhe validade probatória em juizo.”</a:t>
            </a:r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 smtClean="0"/>
              <a:t>Eleutério (2011)</a:t>
            </a:r>
          </a:p>
        </p:txBody>
      </p:sp>
    </p:spTree>
    <p:extLst>
      <p:ext uri="{BB962C8B-B14F-4D97-AF65-F5344CB8AC3E}">
        <p14:creationId xmlns:p14="http://schemas.microsoft.com/office/powerpoint/2010/main" val="19978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“A computação forense tem com objetivo principal determinar a dinâmica, a materialidade e autoria de ilícitos ligados a área de informática, tendo como questão principal a identificação e o processamento de evidências digitais em provas materiais de crimes, por meio de métodos técnico-científicos, conferindo-lhe validade probatória em juizo.”</a:t>
            </a:r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 smtClean="0"/>
              <a:t>Eleutério (2011)</a:t>
            </a:r>
          </a:p>
        </p:txBody>
      </p:sp>
    </p:spTree>
    <p:extLst>
      <p:ext uri="{BB962C8B-B14F-4D97-AF65-F5344CB8AC3E}">
        <p14:creationId xmlns:p14="http://schemas.microsoft.com/office/powerpoint/2010/main" val="40098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Perícia : do latim peritia: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1- Destreza, habilidade, competência;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2 – Direito: exame de caratér técnico, vistoria.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Forense: do latim forense: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1 – Que se refere ao foro judicial.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2 – Relativa aos tribunais.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80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2"/>
                </a:solidFill>
              </a:rPr>
              <a:t>Crimes cometidos com uso de equipamento computacional:</a:t>
            </a:r>
          </a:p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  <a:p>
            <a:r>
              <a:rPr lang="pt-BR" sz="2600" dirty="0" smtClean="0"/>
              <a:t>Utilizado com </a:t>
            </a:r>
            <a:r>
              <a:rPr lang="pt-BR" sz="2600" dirty="0" smtClean="0">
                <a:solidFill>
                  <a:schemeClr val="tx2"/>
                </a:solidFill>
              </a:rPr>
              <a:t>ferramenta</a:t>
            </a:r>
            <a:r>
              <a:rPr lang="pt-BR" sz="2600" dirty="0" smtClean="0"/>
              <a:t> de apoio aos crimes convencionais.</a:t>
            </a:r>
          </a:p>
          <a:p>
            <a:pPr marL="0" indent="0">
              <a:buNone/>
            </a:pPr>
            <a:endParaRPr lang="pt-BR" sz="2600" dirty="0" smtClean="0"/>
          </a:p>
          <a:p>
            <a:r>
              <a:rPr lang="pt-BR" sz="2600" dirty="0" smtClean="0"/>
              <a:t>Utilizado como </a:t>
            </a:r>
            <a:r>
              <a:rPr lang="pt-BR" sz="2600" dirty="0" smtClean="0">
                <a:solidFill>
                  <a:schemeClr val="tx2"/>
                </a:solidFill>
              </a:rPr>
              <a:t>meio</a:t>
            </a:r>
            <a:r>
              <a:rPr lang="pt-BR" sz="2600" dirty="0" smtClean="0"/>
              <a:t> para realização do crime.</a:t>
            </a:r>
          </a:p>
        </p:txBody>
      </p:sp>
    </p:spTree>
    <p:extLst>
      <p:ext uri="{BB962C8B-B14F-4D97-AF65-F5344CB8AC3E}">
        <p14:creationId xmlns:p14="http://schemas.microsoft.com/office/powerpoint/2010/main" val="30588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Utilizado com </a:t>
            </a:r>
            <a:r>
              <a:rPr lang="pt-BR" sz="2600" dirty="0" smtClean="0">
                <a:solidFill>
                  <a:schemeClr val="tx2"/>
                </a:solidFill>
              </a:rPr>
              <a:t>ferramenta</a:t>
            </a:r>
            <a:r>
              <a:rPr lang="pt-BR" sz="2600" dirty="0" smtClean="0"/>
              <a:t> de apoio aos crimes convencionais.</a:t>
            </a:r>
          </a:p>
          <a:p>
            <a:pPr marL="0" indent="0">
              <a:buNone/>
            </a:pPr>
            <a:endParaRPr lang="pt-BR" sz="2600" dirty="0" smtClean="0"/>
          </a:p>
          <a:p>
            <a:r>
              <a:rPr lang="pt-BR" sz="2600" dirty="0"/>
              <a:t> </a:t>
            </a:r>
            <a:r>
              <a:rPr lang="pt-BR" dirty="0" smtClean="0"/>
              <a:t>Computador é apenas uma ferramenta de auxílio ao criminoso.</a:t>
            </a:r>
          </a:p>
          <a:p>
            <a:r>
              <a:rPr lang="pt-BR" dirty="0" smtClean="0"/>
              <a:t>Computador faz parte do “modus operandi” do crime.</a:t>
            </a:r>
          </a:p>
          <a:p>
            <a:r>
              <a:rPr lang="pt-BR" dirty="0" smtClean="0"/>
              <a:t>Representa 90% dos exames forrenses – Eleutério (2011)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21047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Utilizado com </a:t>
            </a:r>
            <a:r>
              <a:rPr lang="pt-BR" sz="2600" dirty="0" smtClean="0">
                <a:solidFill>
                  <a:schemeClr val="tx2"/>
                </a:solidFill>
              </a:rPr>
              <a:t>ferramenta</a:t>
            </a:r>
            <a:r>
              <a:rPr lang="pt-BR" sz="2600" dirty="0" smtClean="0"/>
              <a:t> de apoio aos crimes convencionais.</a:t>
            </a:r>
          </a:p>
          <a:p>
            <a:pPr marL="0" indent="0">
              <a:buNone/>
            </a:pPr>
            <a:endParaRPr lang="pt-BR" sz="2600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Exemplo: computador usado para anotar informações e planejar o assalto a um banco.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725" y="2780928"/>
            <a:ext cx="612067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5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Utilizado com </a:t>
            </a:r>
            <a:r>
              <a:rPr lang="pt-BR" sz="2600" dirty="0" smtClean="0">
                <a:solidFill>
                  <a:schemeClr val="tx2"/>
                </a:solidFill>
              </a:rPr>
              <a:t>ferramenta</a:t>
            </a:r>
            <a:r>
              <a:rPr lang="pt-BR" sz="2600" dirty="0" smtClean="0"/>
              <a:t> de apoio aos crimes convencionais.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/>
              <a:t>Exemplos:</a:t>
            </a:r>
          </a:p>
          <a:p>
            <a:r>
              <a:rPr lang="pt-BR" sz="2600" dirty="0" smtClean="0"/>
              <a:t>Sonegação fiscal.</a:t>
            </a:r>
          </a:p>
          <a:p>
            <a:r>
              <a:rPr lang="pt-BR" sz="2600" dirty="0" smtClean="0"/>
              <a:t>Fraude eleitoral</a:t>
            </a:r>
          </a:p>
          <a:p>
            <a:r>
              <a:rPr lang="pt-BR" sz="2600" dirty="0" smtClean="0"/>
              <a:t>Tráfico de entorpecentes</a:t>
            </a:r>
          </a:p>
          <a:p>
            <a:r>
              <a:rPr lang="pt-BR" sz="2600" dirty="0" smtClean="0"/>
              <a:t>Falsificação de documentos.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234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Utilizado como </a:t>
            </a:r>
            <a:r>
              <a:rPr lang="pt-BR" sz="2600" dirty="0" smtClean="0">
                <a:solidFill>
                  <a:schemeClr val="tx2"/>
                </a:solidFill>
              </a:rPr>
              <a:t>meio</a:t>
            </a:r>
            <a:r>
              <a:rPr lang="pt-BR" sz="2600" dirty="0" smtClean="0"/>
              <a:t> para realização do crime.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sz="2600" dirty="0" smtClean="0"/>
              <a:t>O computador é a peça central para a ocorrência do crime. Sem a sua existência o crime não seria praticado. </a:t>
            </a:r>
          </a:p>
          <a:p>
            <a:pPr marL="0" indent="0">
              <a:buNone/>
            </a:pPr>
            <a:endParaRPr lang="pt-BR" sz="26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6"/>
            <a:ext cx="590465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65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Utilizado como </a:t>
            </a:r>
            <a:r>
              <a:rPr lang="pt-BR" sz="2600" dirty="0" smtClean="0">
                <a:solidFill>
                  <a:schemeClr val="tx2"/>
                </a:solidFill>
              </a:rPr>
              <a:t>meio</a:t>
            </a:r>
            <a:r>
              <a:rPr lang="pt-BR" sz="2600" dirty="0" smtClean="0"/>
              <a:t> para realização do crime.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 smtClean="0"/>
              <a:t>Exemplos:</a:t>
            </a:r>
          </a:p>
          <a:p>
            <a:r>
              <a:rPr lang="pt-BR" sz="2600" dirty="0" smtClean="0"/>
              <a:t>Ataque a sites.</a:t>
            </a:r>
          </a:p>
          <a:p>
            <a:r>
              <a:rPr lang="pt-BR" sz="2600" dirty="0" smtClean="0"/>
              <a:t>Roubo de informações</a:t>
            </a:r>
          </a:p>
          <a:p>
            <a:r>
              <a:rPr lang="pt-BR" sz="2600" dirty="0" smtClean="0"/>
              <a:t>Phising</a:t>
            </a:r>
          </a:p>
          <a:p>
            <a:r>
              <a:rPr lang="pt-BR" sz="2600" dirty="0" smtClean="0"/>
              <a:t>Roubo de senhas</a:t>
            </a:r>
          </a:p>
          <a:p>
            <a:r>
              <a:rPr lang="pt-BR" sz="2600" dirty="0" smtClean="0"/>
              <a:t>Troca de material pornográfico ilegal (pedofilia)</a:t>
            </a:r>
          </a:p>
          <a:p>
            <a:r>
              <a:rPr lang="pt-BR" sz="2600" dirty="0" smtClean="0"/>
              <a:t>Acesso não autorizado a internet banking.</a:t>
            </a:r>
          </a:p>
        </p:txBody>
      </p:sp>
    </p:spTree>
    <p:extLst>
      <p:ext uri="{BB962C8B-B14F-4D97-AF65-F5344CB8AC3E}">
        <p14:creationId xmlns:p14="http://schemas.microsoft.com/office/powerpoint/2010/main" val="35833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Principais exames forenses em informática: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dirty="0" smtClean="0"/>
              <a:t>Exames e procedimentos em locais de crime de informática.</a:t>
            </a:r>
          </a:p>
          <a:p>
            <a:r>
              <a:rPr lang="pt-BR" dirty="0" smtClean="0"/>
              <a:t>Exames em dispositivos de armazenagem computacional.</a:t>
            </a:r>
          </a:p>
          <a:p>
            <a:r>
              <a:rPr lang="pt-BR" dirty="0" smtClean="0"/>
              <a:t>Exames em aparelhos de telefonia celular.</a:t>
            </a:r>
          </a:p>
          <a:p>
            <a:r>
              <a:rPr lang="pt-BR" dirty="0" smtClean="0"/>
              <a:t>Exames em sites da internet.</a:t>
            </a:r>
          </a:p>
          <a:p>
            <a:r>
              <a:rPr lang="pt-BR" dirty="0" smtClean="0"/>
              <a:t>Exames em mensagens eletrônicas (e-mail).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679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sz="2800" dirty="0" smtClean="0"/>
              <a:t>Assim como qualque outro  campo de estudo, a inovação tecnológica, também no escopo da ciência da computação traz uma série de benefícios para as pessoas e a comunidade em geral.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Todavia, com as vantagens, traz também a possibilidade de realização de novas </a:t>
            </a:r>
            <a:r>
              <a:rPr lang="pt-BR" sz="2800" dirty="0" smtClean="0">
                <a:solidFill>
                  <a:srgbClr val="FF0000"/>
                </a:solidFill>
              </a:rPr>
              <a:t>práticas ilegais e criminosas.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Principais exames forenses em informática: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dirty="0" smtClean="0"/>
              <a:t>Exames e procedimentos em locais de crime de informática.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Mapeamento, identificação e correta preservação dos equipamentos computacionais permitindo melhor seleção do material a ser apreendido para ser examinado posteriormente em laboratório.</a:t>
            </a:r>
          </a:p>
        </p:txBody>
      </p:sp>
    </p:spTree>
    <p:extLst>
      <p:ext uri="{BB962C8B-B14F-4D97-AF65-F5344CB8AC3E}">
        <p14:creationId xmlns:p14="http://schemas.microsoft.com/office/powerpoint/2010/main" val="41219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Principais exames forenses em informática: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dirty="0" smtClean="0"/>
              <a:t>Exames em dispositivos de armazenagem computacional.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Analisar arquivos, sistemas e programas armazenados em dispositivos de armazenamento digital (HD, Cd-rom, Blue-ray, pendrive, etc...). 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Estes exames são compostos de quatro fases: preservação, extração, análise e formalização.</a:t>
            </a:r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640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Principais exames forenses em informática: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dirty="0" smtClean="0"/>
              <a:t>Exames em aparelhos de telefonia celular.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	Análise de dados extraidos de telefones celulares, tais como: relação de chamadas, agenda, mensagens, fotos , etc...</a:t>
            </a:r>
          </a:p>
        </p:txBody>
      </p:sp>
    </p:spTree>
    <p:extLst>
      <p:ext uri="{BB962C8B-B14F-4D97-AF65-F5344CB8AC3E}">
        <p14:creationId xmlns:p14="http://schemas.microsoft.com/office/powerpoint/2010/main" val="214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Principais exames forenses em informática: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dirty="0" smtClean="0"/>
              <a:t>Exames em sites da internet.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Verificação e cópia de conteúdo existente na internet em sites e servidores remotos dos mais variados serviços. </a:t>
            </a:r>
          </a:p>
          <a:p>
            <a:pPr marL="0" indent="0" algn="just">
              <a:buNone/>
            </a:pPr>
            <a:r>
              <a:rPr lang="pt-BR" dirty="0" smtClean="0"/>
              <a:t>Também abrange a investigação de responsabilidade por domínio ou site na internet, além de propriedade ou uso de endereço IP.</a:t>
            </a:r>
          </a:p>
        </p:txBody>
      </p:sp>
    </p:spTree>
    <p:extLst>
      <p:ext uri="{BB962C8B-B14F-4D97-AF65-F5344CB8AC3E}">
        <p14:creationId xmlns:p14="http://schemas.microsoft.com/office/powerpoint/2010/main" val="18319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56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Principais exames forenses em informática: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dirty="0" smtClean="0"/>
              <a:t>Exames em mensagens eletrônicas (e-mail).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Análise das propriedades das mensagens eletrônicas, tais como: Hora, data, endereço IP e outras informações de remetente.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788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de crimes virtuais: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9427"/>
            <a:ext cx="4104456" cy="380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09344" y="6160950"/>
            <a:ext cx="841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Defacement: site de Obama candidato a presidência dos Estados Unidos( 2008)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82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de crimes virtuais: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30760" y="6160950"/>
            <a:ext cx="509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Phising: Falso e-mail de operadora de telefonia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95" y="2204864"/>
            <a:ext cx="5229225" cy="381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7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de crimes virtuais: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30760" y="6160950"/>
            <a:ext cx="509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Phising: Falso e-mail de autoridade policial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60" y="2348880"/>
            <a:ext cx="486591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1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de crimes virtuais: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75656" y="616095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Envio de arquivo infectado via comunicador instantâneo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46" y="2132856"/>
            <a:ext cx="5019675" cy="388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9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BR" sz="2800" dirty="0" smtClean="0">
                <a:solidFill>
                  <a:schemeClr val="tx2"/>
                </a:solidFill>
              </a:rPr>
              <a:t>“Crimes sempre deixa vestígios”</a:t>
            </a:r>
          </a:p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Segundo o dicionário Michaelis da língua portuguesa: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“Vestígio: </a:t>
            </a:r>
          </a:p>
          <a:p>
            <a:pPr marL="0" indent="0" algn="just">
              <a:buNone/>
            </a:pPr>
            <a:r>
              <a:rPr lang="pt-BR" dirty="0" smtClean="0"/>
              <a:t>1. sinal deixado pela pisado ou passagem, tanto do homem como de qualquer outro animal. </a:t>
            </a:r>
          </a:p>
          <a:p>
            <a:pPr marL="0" indent="0" algn="just">
              <a:buNone/>
            </a:pPr>
            <a:r>
              <a:rPr lang="pt-BR" dirty="0" smtClean="0"/>
              <a:t>2. Indício ou sinal de coisa que sucedeu, de pessoa que passou. </a:t>
            </a:r>
          </a:p>
          <a:p>
            <a:pPr marL="0" indent="0" algn="just">
              <a:buNone/>
            </a:pPr>
            <a:r>
              <a:rPr lang="pt-BR" dirty="0" smtClean="0"/>
              <a:t>3. Rastros, resquícios, ruinas. Seguir os vestígios de alguem: fazer o que ele fez ou faz; imitá-lo.”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4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Artigo 158 do código de processo penal diz: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“Quando a infração deixar vestígio, será indispensável o exame de corpo de delito, direto ou indireto, não podendo suprí-lo a confissão do acusado.”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Surge a necessidade de um profissional qualificado que examine vestígios e produza laudos de interesse da justiça na apuração de um delito.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Necesside de um </a:t>
            </a:r>
            <a:r>
              <a:rPr lang="pt-BR" dirty="0" smtClean="0">
                <a:solidFill>
                  <a:schemeClr val="tx2"/>
                </a:solidFill>
              </a:rPr>
              <a:t>perito criminal em informática.</a:t>
            </a:r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651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Perícia em informática - Introdução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Artigo 159 do código de processo penal: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“O exame de corpo de delito e outras perícias serão realizados por perito oficial, portador de diploma de curso superior.”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Artigo </a:t>
            </a:r>
            <a:r>
              <a:rPr lang="pt-BR" dirty="0" smtClean="0"/>
              <a:t>160 </a:t>
            </a:r>
            <a:r>
              <a:rPr lang="pt-BR" dirty="0"/>
              <a:t>do código de processo penal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“Os peritos elaborarão o laudo pericial, no qual descreverão minuciosamento o que examinarem e responderão aos quesitos formulados.”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832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</TotalTime>
  <Words>854</Words>
  <Application>Microsoft Office PowerPoint</Application>
  <PresentationFormat>Apresentação no Ecrã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25" baseType="lpstr">
      <vt:lpstr>Claridade</vt:lpstr>
      <vt:lpstr>PERÍCIA EM INFORMÁTICA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  <vt:lpstr>Perícia em informática - Introdução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9</cp:revision>
  <dcterms:created xsi:type="dcterms:W3CDTF">2013-08-02T14:08:40Z</dcterms:created>
  <dcterms:modified xsi:type="dcterms:W3CDTF">2013-08-02T19:08:32Z</dcterms:modified>
</cp:coreProperties>
</file>