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F7E213-C09F-49CC-B8F5-2A85CA3A3943}" type="datetimeFigureOut">
              <a:rPr lang="pt-BR" smtClean="0"/>
              <a:t>12/08/2013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PERÍCIA EM INFORMÁTICA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6400800" cy="201622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</a:t>
            </a:r>
            <a:r>
              <a:rPr lang="pt-BR" dirty="0" smtClean="0"/>
              <a:t>02 </a:t>
            </a:r>
            <a:r>
              <a:rPr lang="pt-BR" dirty="0" smtClean="0"/>
              <a:t>– </a:t>
            </a:r>
            <a:r>
              <a:rPr lang="pt-BR" dirty="0" smtClean="0"/>
              <a:t>Locais de crimes envolvendo equipamentos computacionais.</a:t>
            </a:r>
          </a:p>
          <a:p>
            <a:endParaRPr lang="pt-BR" dirty="0" smtClean="0"/>
          </a:p>
          <a:p>
            <a:r>
              <a:rPr lang="pt-BR" dirty="0" smtClean="0"/>
              <a:t>Curso de Sistemas de Informação.</a:t>
            </a:r>
            <a:endParaRPr lang="pt-BR" dirty="0"/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1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O que apreender?</a:t>
            </a:r>
          </a:p>
          <a:p>
            <a:pPr lvl="2"/>
            <a:r>
              <a:rPr lang="pt-BR" sz="2400" dirty="0" smtClean="0"/>
              <a:t>Como apreender?</a:t>
            </a:r>
          </a:p>
          <a:p>
            <a:pPr lvl="2"/>
            <a:r>
              <a:rPr lang="pt-BR" sz="2400" dirty="0" smtClean="0"/>
              <a:t>Como descrever o material apreendido?</a:t>
            </a:r>
          </a:p>
          <a:p>
            <a:pPr lvl="2"/>
            <a:r>
              <a:rPr lang="pt-BR" sz="2400" dirty="0" smtClean="0"/>
              <a:t>Como acondicionar e transportar o material apreendido?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557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O que apreender?</a:t>
            </a:r>
          </a:p>
          <a:p>
            <a:pPr lvl="2"/>
            <a:endParaRPr lang="pt-BR" sz="2400" dirty="0" smtClean="0"/>
          </a:p>
          <a:p>
            <a:pPr lvl="2"/>
            <a:r>
              <a:rPr lang="pt-BR" dirty="0" smtClean="0"/>
              <a:t>Equipamentos só devem ser apreendidos se há desconfiança de que possam conter evidências. </a:t>
            </a:r>
          </a:p>
          <a:p>
            <a:pPr marL="548640" lvl="2" indent="0">
              <a:buNone/>
            </a:pPr>
            <a:endParaRPr lang="pt-BR" dirty="0"/>
          </a:p>
          <a:p>
            <a:pPr lvl="2"/>
            <a:r>
              <a:rPr lang="pt-BR" dirty="0" smtClean="0"/>
              <a:t> O tipo de investigação  e as  informações prévias juntamente com as  coletadas no local vão determinar quais equipamentos devem ser apreendidos.</a:t>
            </a:r>
          </a:p>
          <a:p>
            <a:pPr lvl="2"/>
            <a:endParaRPr lang="pt-BR" dirty="0" smtClean="0"/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512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O que apreender?</a:t>
            </a:r>
          </a:p>
          <a:p>
            <a:pPr lvl="2"/>
            <a:endParaRPr lang="pt-BR" sz="2400" dirty="0" smtClean="0"/>
          </a:p>
          <a:p>
            <a:pPr lvl="2"/>
            <a:r>
              <a:rPr lang="pt-BR" dirty="0" smtClean="0"/>
              <a:t>Exemplo: Investigação que busca arquivos, dados e sistemas contidos no computador.</a:t>
            </a:r>
          </a:p>
          <a:p>
            <a:pPr lvl="2"/>
            <a:endParaRPr lang="pt-BR" dirty="0"/>
          </a:p>
          <a:p>
            <a:pPr lvl="3"/>
            <a:r>
              <a:rPr lang="pt-BR" dirty="0" smtClean="0"/>
              <a:t>Devem ser apreendidos os dispositivos de armazenamento computacional.</a:t>
            </a:r>
          </a:p>
          <a:p>
            <a:pPr lvl="3"/>
            <a:r>
              <a:rPr lang="pt-BR" dirty="0" smtClean="0"/>
              <a:t>Os principais equipamentos a serem procurados são: Discos rígidos, Blu-ray, CDs, DVDs, pendrives, cartões de memória, telefones celulares, PDAs, etc...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210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O que apreender?</a:t>
            </a:r>
          </a:p>
          <a:p>
            <a:pPr lvl="2"/>
            <a:endParaRPr lang="pt-BR" sz="2400" dirty="0" smtClean="0"/>
          </a:p>
          <a:p>
            <a:pPr lvl="2"/>
            <a:r>
              <a:rPr lang="pt-BR" dirty="0" smtClean="0"/>
              <a:t>Exemplo: Investigação de falsificação de documento:</a:t>
            </a:r>
          </a:p>
          <a:p>
            <a:pPr lvl="3"/>
            <a:endParaRPr lang="pt-BR" dirty="0"/>
          </a:p>
          <a:p>
            <a:pPr lvl="3"/>
            <a:r>
              <a:rPr lang="pt-BR" dirty="0" smtClean="0"/>
              <a:t>Dispositivos de armazenamento</a:t>
            </a:r>
          </a:p>
          <a:p>
            <a:pPr lvl="3"/>
            <a:r>
              <a:rPr lang="pt-BR" dirty="0" smtClean="0"/>
              <a:t>Impressoras, scanners, mutifuncionais, etc...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230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O que apreender?</a:t>
            </a:r>
          </a:p>
          <a:p>
            <a:pPr lvl="2"/>
            <a:endParaRPr lang="pt-BR" sz="2400" dirty="0" smtClean="0"/>
          </a:p>
          <a:p>
            <a:pPr lvl="2"/>
            <a:r>
              <a:rPr lang="pt-BR" dirty="0" smtClean="0"/>
              <a:t>Exemplo: Investigação de posse, transmissão e/ou produção de pornografia infanto/juvenil:</a:t>
            </a:r>
          </a:p>
          <a:p>
            <a:pPr lvl="2"/>
            <a:endParaRPr lang="pt-BR" dirty="0"/>
          </a:p>
          <a:p>
            <a:pPr lvl="3"/>
            <a:r>
              <a:rPr lang="pt-BR" dirty="0" smtClean="0"/>
              <a:t>Observar computador ligado: Fotografia/ vídeo/ descrição do perito. Cópia da memória RAM.</a:t>
            </a:r>
          </a:p>
          <a:p>
            <a:pPr lvl="3"/>
            <a:r>
              <a:rPr lang="pt-BR" dirty="0" smtClean="0"/>
              <a:t>Dispositivos de armazenagem</a:t>
            </a:r>
          </a:p>
          <a:p>
            <a:pPr lvl="3"/>
            <a:r>
              <a:rPr lang="pt-BR" dirty="0" smtClean="0"/>
              <a:t>Caso de produçao : câmeras fotográficas e câmeras de vídeo.</a:t>
            </a:r>
            <a:endParaRPr lang="pt-BR" dirty="0"/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332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O que apreender?</a:t>
            </a:r>
          </a:p>
          <a:p>
            <a:pPr lvl="2"/>
            <a:endParaRPr lang="pt-BR" sz="2400" dirty="0" smtClean="0"/>
          </a:p>
          <a:p>
            <a:pPr lvl="2"/>
            <a:r>
              <a:rPr lang="pt-BR" dirty="0" smtClean="0"/>
              <a:t>Exemplo: Investigação de contrafação (pirataria de mídia)</a:t>
            </a:r>
          </a:p>
          <a:p>
            <a:pPr lvl="3"/>
            <a:r>
              <a:rPr lang="pt-BR" dirty="0" smtClean="0"/>
              <a:t>Todos os dispositivos de gravaçao de mídias ópticas.</a:t>
            </a:r>
          </a:p>
          <a:p>
            <a:pPr lvl="3"/>
            <a:r>
              <a:rPr lang="pt-BR" dirty="0" smtClean="0"/>
              <a:t>Dispositivos de armazenagem.</a:t>
            </a:r>
          </a:p>
          <a:p>
            <a:pPr lvl="3"/>
            <a:r>
              <a:rPr lang="pt-BR" dirty="0" smtClean="0"/>
              <a:t>Todos os CDs, DVDs e Blu-ray gravados.</a:t>
            </a:r>
          </a:p>
          <a:p>
            <a:pPr lvl="3"/>
            <a:r>
              <a:rPr lang="pt-BR" dirty="0" smtClean="0"/>
              <a:t>Produção de encarte: impressoras e scanners.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779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O que apreender?</a:t>
            </a:r>
          </a:p>
          <a:p>
            <a:pPr lvl="2"/>
            <a:endParaRPr lang="pt-BR" sz="2400" dirty="0" smtClean="0"/>
          </a:p>
          <a:p>
            <a:pPr lvl="2"/>
            <a:r>
              <a:rPr lang="pt-BR" dirty="0" smtClean="0"/>
              <a:t>Exemplo: Investigação de identificação de Ips.</a:t>
            </a:r>
          </a:p>
          <a:p>
            <a:pPr lvl="2"/>
            <a:endParaRPr lang="pt-BR" dirty="0"/>
          </a:p>
          <a:p>
            <a:pPr lvl="3"/>
            <a:r>
              <a:rPr lang="pt-BR" dirty="0" smtClean="0"/>
              <a:t>Todos os dispositivos de rede que possam armazenar informações, tais como: </a:t>
            </a:r>
            <a:r>
              <a:rPr lang="pt-BR" dirty="0" smtClean="0"/>
              <a:t>Roteadores, modems, switches, access-point, etc...</a:t>
            </a: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075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Como apreender?</a:t>
            </a:r>
          </a:p>
          <a:p>
            <a:pPr lvl="2"/>
            <a:endParaRPr lang="pt-BR" sz="2400" dirty="0"/>
          </a:p>
          <a:p>
            <a:pPr lvl="2"/>
            <a:r>
              <a:rPr lang="pt-BR" sz="2400" dirty="0" smtClean="0"/>
              <a:t>Gabinetes de Pcs: Geralmente apenas os dipositivos de armazenameno.</a:t>
            </a:r>
          </a:p>
          <a:p>
            <a:pPr lvl="2"/>
            <a:r>
              <a:rPr lang="pt-BR" sz="2400" dirty="0" smtClean="0"/>
              <a:t>Outros dispositivos: critério do perito.</a:t>
            </a:r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068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Como descrever o material apreendido?</a:t>
            </a:r>
          </a:p>
          <a:p>
            <a:pPr lvl="2"/>
            <a:endParaRPr lang="pt-BR" sz="2400" dirty="0"/>
          </a:p>
          <a:p>
            <a:pPr lvl="2" algn="just"/>
            <a:r>
              <a:rPr lang="pt-BR" sz="2400" dirty="0" smtClean="0"/>
              <a:t>Todo material apreendido deverá ser descrito corretamente em auto pela autoridade competente (perito). O uso de conhecimento técnico é necessário para se garantir a cadeia de custódia.</a:t>
            </a:r>
          </a:p>
          <a:p>
            <a:pPr lvl="2" algn="just"/>
            <a:endParaRPr lang="pt-BR" sz="2400" dirty="0"/>
          </a:p>
          <a:p>
            <a:pPr lvl="2" algn="just"/>
            <a:r>
              <a:rPr lang="pt-BR" sz="2400" dirty="0" smtClean="0"/>
              <a:t>Cadeia de custódia: processo de garantia de proteção à prova. Todos os caminhos da prova devem ser registrados. Não pode haver dúvida quanto à sua origem e estado inicial.</a:t>
            </a:r>
          </a:p>
          <a:p>
            <a:pPr lvl="2"/>
            <a:endParaRPr lang="pt-BR" sz="2400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892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Como descrever o material apreendido?</a:t>
            </a:r>
          </a:p>
          <a:p>
            <a:pPr lvl="2"/>
            <a:endParaRPr lang="pt-BR" sz="2400" dirty="0"/>
          </a:p>
          <a:p>
            <a:pPr lvl="2"/>
            <a:r>
              <a:rPr lang="pt-BR" sz="2400" dirty="0" smtClean="0"/>
              <a:t>É recomendável sempres constar na descrição:</a:t>
            </a:r>
          </a:p>
          <a:p>
            <a:pPr lvl="3"/>
            <a:r>
              <a:rPr lang="pt-BR" sz="2200" dirty="0" smtClean="0"/>
              <a:t>Tipo de dispositivo</a:t>
            </a:r>
          </a:p>
          <a:p>
            <a:pPr lvl="3"/>
            <a:r>
              <a:rPr lang="pt-BR" sz="2200" dirty="0" smtClean="0"/>
              <a:t>Marca</a:t>
            </a:r>
          </a:p>
          <a:p>
            <a:pPr lvl="3"/>
            <a:r>
              <a:rPr lang="pt-BR" sz="2200" dirty="0" smtClean="0"/>
              <a:t>Modelo</a:t>
            </a:r>
          </a:p>
          <a:p>
            <a:pPr lvl="3"/>
            <a:r>
              <a:rPr lang="pt-BR" sz="2200" dirty="0" smtClean="0"/>
              <a:t>Número de série e país de fabricação</a:t>
            </a:r>
          </a:p>
          <a:p>
            <a:pPr lvl="3"/>
            <a:r>
              <a:rPr lang="pt-BR" sz="2200" dirty="0" smtClean="0"/>
              <a:t>Capacidade</a:t>
            </a:r>
          </a:p>
          <a:p>
            <a:pPr lvl="3"/>
            <a:r>
              <a:rPr lang="pt-BR" sz="2200" dirty="0" smtClean="0"/>
              <a:t>Etc...</a:t>
            </a:r>
          </a:p>
          <a:p>
            <a:pPr marL="822960" lvl="3" indent="0">
              <a:buNone/>
            </a:pPr>
            <a:endParaRPr lang="pt-BR" sz="2200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289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Local de crime:</a:t>
            </a:r>
          </a:p>
          <a:p>
            <a:endParaRPr lang="pt-BR" dirty="0"/>
          </a:p>
          <a:p>
            <a:pPr marL="274320" lvl="1" indent="0" algn="just">
              <a:buNone/>
            </a:pPr>
            <a:r>
              <a:rPr lang="pt-BR" dirty="0" smtClean="0"/>
              <a:t>É o lugar onde uma suposta infração penal aconteceu.</a:t>
            </a:r>
          </a:p>
          <a:p>
            <a:pPr marL="274320" lvl="1" indent="0" algn="just">
              <a:buNone/>
            </a:pPr>
            <a:endParaRPr lang="pt-BR" dirty="0"/>
          </a:p>
          <a:p>
            <a:pPr marL="274320" lvl="1" indent="0" algn="just">
              <a:buNone/>
            </a:pPr>
            <a:r>
              <a:rPr lang="pt-BR" dirty="0" smtClean="0"/>
              <a:t>Nele podem se encontradas evidências de um delito úteis para se determinar:</a:t>
            </a:r>
          </a:p>
          <a:p>
            <a:pPr marL="274320" lvl="1" indent="0" algn="just">
              <a:buNone/>
            </a:pPr>
            <a:endParaRPr lang="pt-BR" dirty="0" smtClean="0"/>
          </a:p>
          <a:p>
            <a:pPr lvl="2" algn="just"/>
            <a:r>
              <a:rPr lang="pt-BR" dirty="0" smtClean="0"/>
              <a:t>Autoria (quem)</a:t>
            </a:r>
          </a:p>
          <a:p>
            <a:pPr lvl="2" algn="just"/>
            <a:r>
              <a:rPr lang="pt-BR" dirty="0" smtClean="0"/>
              <a:t>Dinâmica (como)</a:t>
            </a:r>
          </a:p>
          <a:p>
            <a:pPr lvl="2" algn="just"/>
            <a:r>
              <a:rPr lang="pt-BR" dirty="0" smtClean="0"/>
              <a:t>Materialidade (o que aconteceu)</a:t>
            </a:r>
            <a:endParaRPr lang="pt-BR" dirty="0"/>
          </a:p>
          <a:p>
            <a:pPr marL="548640" lvl="2" indent="0" algn="just">
              <a:buNone/>
            </a:pPr>
            <a:endParaRPr lang="pt-BR" dirty="0" smtClean="0"/>
          </a:p>
          <a:p>
            <a:pPr marL="548640" lvl="2" indent="0" algn="just">
              <a:buNone/>
            </a:pPr>
            <a:r>
              <a:rPr lang="pt-BR" dirty="0" smtClean="0"/>
              <a:t>Um locla de crime de informática nada mais é do que um local de crime acrescido de equipamentos computacionais que podem ter relação com o delito investigado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Como descrever o material apreendido?</a:t>
            </a:r>
          </a:p>
          <a:p>
            <a:pPr lvl="2"/>
            <a:endParaRPr lang="pt-BR" sz="2400" dirty="0"/>
          </a:p>
          <a:p>
            <a:pPr marL="822960" lvl="3" indent="0">
              <a:buNone/>
            </a:pPr>
            <a:r>
              <a:rPr lang="pt-BR" sz="2200" dirty="0" smtClean="0"/>
              <a:t>Exemplo: Disco rígido:</a:t>
            </a:r>
          </a:p>
          <a:p>
            <a:pPr marL="822960" lvl="3" indent="0">
              <a:buNone/>
            </a:pPr>
            <a:endParaRPr lang="pt-BR" sz="2200" dirty="0" smtClean="0"/>
          </a:p>
          <a:p>
            <a:pPr marL="822960" lvl="3" indent="0">
              <a:buNone/>
            </a:pPr>
            <a:r>
              <a:rPr lang="pt-BR" sz="2200" dirty="0" smtClean="0"/>
              <a:t>Disco rígido da marca Seagate, modelo ST3500630A, número de série 5QG17RG0com capacidade nominal de 500 GB, fabricado em Singapura.</a:t>
            </a:r>
            <a:endParaRPr lang="pt-BR" sz="2200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594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Como descrever o material apreendido?</a:t>
            </a:r>
          </a:p>
          <a:p>
            <a:pPr lvl="2"/>
            <a:endParaRPr lang="pt-BR" sz="2400" dirty="0"/>
          </a:p>
          <a:p>
            <a:pPr marL="822960" lvl="3" indent="0">
              <a:buNone/>
            </a:pPr>
            <a:r>
              <a:rPr lang="pt-BR" sz="2200" dirty="0" smtClean="0"/>
              <a:t>Exemplo: Notebook:</a:t>
            </a:r>
          </a:p>
          <a:p>
            <a:pPr marL="822960" lvl="3" indent="0">
              <a:buNone/>
            </a:pPr>
            <a:endParaRPr lang="pt-BR" sz="2200" dirty="0"/>
          </a:p>
          <a:p>
            <a:pPr marL="822960" lvl="3" indent="0">
              <a:buNone/>
            </a:pPr>
            <a:r>
              <a:rPr lang="pt-BR" sz="2200" dirty="0" smtClean="0"/>
              <a:t>Notebook da marca Toshiba, modelo MK2552GSX, número de série 788ET0QST, fabricado na china.</a:t>
            </a:r>
          </a:p>
          <a:p>
            <a:pPr marL="822960" lvl="3" indent="0">
              <a:buNone/>
            </a:pPr>
            <a:endParaRPr lang="pt-BR" sz="2200" dirty="0" smtClean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5034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Como descrever o material apreendido?</a:t>
            </a:r>
          </a:p>
          <a:p>
            <a:pPr lvl="2"/>
            <a:endParaRPr lang="pt-BR" sz="2400" dirty="0"/>
          </a:p>
          <a:p>
            <a:pPr marL="822960" lvl="3" indent="0">
              <a:buNone/>
            </a:pPr>
            <a:r>
              <a:rPr lang="pt-BR" sz="2200" dirty="0" smtClean="0"/>
              <a:t>Exemplo: Discos de CD, DVD e Blu-ray:</a:t>
            </a:r>
          </a:p>
          <a:p>
            <a:pPr marL="822960" lvl="3" indent="0">
              <a:buNone/>
            </a:pPr>
            <a:endParaRPr lang="pt-BR" sz="2200" dirty="0"/>
          </a:p>
          <a:p>
            <a:pPr marL="822960" lvl="3" indent="0">
              <a:buNone/>
            </a:pPr>
            <a:r>
              <a:rPr lang="pt-BR" sz="2200" dirty="0" smtClean="0"/>
              <a:t>	Dois CDRs da marca TDK, 80 min, 750 MB, com as inscrições manuscritas com caneta azul “Músicas MP3” e “Vídeos diversos”. </a:t>
            </a:r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440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Como acondicionar e transportar o material apreendido?</a:t>
            </a:r>
          </a:p>
          <a:p>
            <a:pPr lvl="2"/>
            <a:endParaRPr lang="pt-BR" sz="2400" dirty="0" smtClean="0"/>
          </a:p>
          <a:p>
            <a:pPr lvl="2"/>
            <a:r>
              <a:rPr lang="pt-BR" sz="2400" dirty="0" smtClean="0"/>
              <a:t>Cuidados especiais:</a:t>
            </a:r>
          </a:p>
          <a:p>
            <a:pPr lvl="3"/>
            <a:r>
              <a:rPr lang="pt-BR" sz="2200" dirty="0" smtClean="0"/>
              <a:t>Mídias ópticas: usar estojos – evitar atrito parte inferior</a:t>
            </a:r>
          </a:p>
          <a:p>
            <a:pPr lvl="3"/>
            <a:r>
              <a:rPr lang="pt-BR" sz="2200" dirty="0" smtClean="0"/>
              <a:t>Discos rígidos e notebooks: Evitar choques físicos – acondicionar</a:t>
            </a:r>
          </a:p>
          <a:p>
            <a:pPr lvl="3"/>
            <a:r>
              <a:rPr lang="pt-BR" sz="2200" dirty="0" smtClean="0"/>
              <a:t>Discos rígidos: usar embalagem antiestática.</a:t>
            </a:r>
          </a:p>
          <a:p>
            <a:pPr lvl="3"/>
            <a:r>
              <a:rPr lang="pt-BR" sz="2200" dirty="0" smtClean="0"/>
              <a:t>Em todos dispositivos: manter longe do calor,  excesso de poeira, vibração excessiva, umidade e água – Usar plástico bolha.</a:t>
            </a:r>
            <a:endParaRPr lang="pt-BR" sz="2200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941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Cuidados especiais:</a:t>
            </a:r>
          </a:p>
          <a:p>
            <a:pPr lvl="2"/>
            <a:endParaRPr lang="pt-BR" sz="2400" dirty="0"/>
          </a:p>
          <a:p>
            <a:pPr lvl="2"/>
            <a:r>
              <a:rPr lang="pt-BR" sz="2400" dirty="0" smtClean="0"/>
              <a:t>Apreensão de PCs:</a:t>
            </a:r>
          </a:p>
          <a:p>
            <a:pPr lvl="3"/>
            <a:r>
              <a:rPr lang="pt-BR" sz="2200" dirty="0" smtClean="0"/>
              <a:t>Verificar conectores de discos rigidos. Se não dispuser de equipamento para leitura – levar o gabinete.</a:t>
            </a:r>
          </a:p>
          <a:p>
            <a:pPr lvl="3"/>
            <a:r>
              <a:rPr lang="pt-BR" sz="2200" dirty="0" smtClean="0"/>
              <a:t>Verificar se leitores de CDS, DVDs estão vazios. </a:t>
            </a:r>
          </a:p>
        </p:txBody>
      </p:sp>
    </p:spTree>
    <p:extLst>
      <p:ext uri="{BB962C8B-B14F-4D97-AF65-F5344CB8AC3E}">
        <p14:creationId xmlns:p14="http://schemas.microsoft.com/office/powerpoint/2010/main" val="359253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Cuidados especiais:</a:t>
            </a:r>
          </a:p>
          <a:p>
            <a:pPr lvl="2"/>
            <a:endParaRPr lang="pt-BR" sz="2400" dirty="0"/>
          </a:p>
          <a:p>
            <a:pPr lvl="2"/>
            <a:r>
              <a:rPr lang="pt-BR" sz="2400" dirty="0" smtClean="0"/>
              <a:t>Apreensão de Notebooks:</a:t>
            </a:r>
          </a:p>
          <a:p>
            <a:pPr lvl="3"/>
            <a:endParaRPr lang="pt-BR" sz="2000" dirty="0" smtClean="0"/>
          </a:p>
          <a:p>
            <a:pPr lvl="3"/>
            <a:r>
              <a:rPr lang="pt-BR" sz="2000" dirty="0" smtClean="0"/>
              <a:t>Em geral levar equipamento completo incluindo fontes.</a:t>
            </a:r>
          </a:p>
        </p:txBody>
      </p:sp>
    </p:spTree>
    <p:extLst>
      <p:ext uri="{BB962C8B-B14F-4D97-AF65-F5344CB8AC3E}">
        <p14:creationId xmlns:p14="http://schemas.microsoft.com/office/powerpoint/2010/main" val="4686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Cuidados especiais:</a:t>
            </a:r>
          </a:p>
          <a:p>
            <a:pPr lvl="2"/>
            <a:endParaRPr lang="pt-BR" sz="2400" dirty="0"/>
          </a:p>
          <a:p>
            <a:pPr lvl="2"/>
            <a:r>
              <a:rPr lang="pt-BR" sz="2400" dirty="0" smtClean="0"/>
              <a:t>Apreensão de Servidores:</a:t>
            </a:r>
          </a:p>
          <a:p>
            <a:pPr marL="548640" lvl="2" indent="0">
              <a:buNone/>
            </a:pPr>
            <a:endParaRPr lang="pt-BR" sz="2400" dirty="0" smtClean="0"/>
          </a:p>
          <a:p>
            <a:pPr lvl="2"/>
            <a:r>
              <a:rPr lang="pt-BR" dirty="0" smtClean="0"/>
              <a:t>Verificar existência de discos externos.</a:t>
            </a:r>
          </a:p>
          <a:p>
            <a:pPr lvl="2"/>
            <a:r>
              <a:rPr lang="pt-BR" dirty="0" smtClean="0"/>
              <a:t>Caso exista RAID – levar equipamento completo.</a:t>
            </a:r>
          </a:p>
        </p:txBody>
      </p:sp>
    </p:spTree>
    <p:extLst>
      <p:ext uri="{BB962C8B-B14F-4D97-AF65-F5344CB8AC3E}">
        <p14:creationId xmlns:p14="http://schemas.microsoft.com/office/powerpoint/2010/main" val="26326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Cuidados especiais:</a:t>
            </a:r>
          </a:p>
          <a:p>
            <a:pPr lvl="2"/>
            <a:endParaRPr lang="pt-BR" sz="2400" dirty="0"/>
          </a:p>
          <a:p>
            <a:pPr lvl="2"/>
            <a:r>
              <a:rPr lang="pt-BR" sz="2400" dirty="0" smtClean="0"/>
              <a:t>Apreensão de Mainframes:</a:t>
            </a:r>
          </a:p>
          <a:p>
            <a:pPr marL="548640" lvl="2" indent="0">
              <a:buNone/>
            </a:pPr>
            <a:endParaRPr lang="pt-BR" sz="2400" dirty="0" smtClean="0"/>
          </a:p>
          <a:p>
            <a:pPr lvl="2"/>
            <a:r>
              <a:rPr lang="pt-BR" dirty="0" smtClean="0"/>
              <a:t>Geralmente não podem ser movidos.</a:t>
            </a:r>
          </a:p>
          <a:p>
            <a:pPr lvl="2"/>
            <a:r>
              <a:rPr lang="pt-BR" dirty="0" smtClean="0"/>
              <a:t>Coleta de dados no local.</a:t>
            </a:r>
          </a:p>
        </p:txBody>
      </p:sp>
    </p:spTree>
    <p:extLst>
      <p:ext uri="{BB962C8B-B14F-4D97-AF65-F5344CB8AC3E}">
        <p14:creationId xmlns:p14="http://schemas.microsoft.com/office/powerpoint/2010/main" val="15439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Cuidados especiais:</a:t>
            </a:r>
          </a:p>
          <a:p>
            <a:pPr lvl="2"/>
            <a:endParaRPr lang="pt-BR" sz="2400" dirty="0"/>
          </a:p>
          <a:p>
            <a:pPr lvl="2"/>
            <a:r>
              <a:rPr lang="pt-BR" sz="2400" dirty="0" smtClean="0"/>
              <a:t>Apreensão de armazenamento portátil:</a:t>
            </a:r>
          </a:p>
          <a:p>
            <a:pPr lvl="2"/>
            <a:endParaRPr lang="pt-BR" sz="2400" dirty="0"/>
          </a:p>
          <a:p>
            <a:pPr lvl="2"/>
            <a:r>
              <a:rPr lang="pt-BR" dirty="0" smtClean="0"/>
              <a:t>Em geral deve-se apreender todos identificados</a:t>
            </a:r>
          </a:p>
          <a:p>
            <a:pPr lvl="2"/>
            <a:r>
              <a:rPr lang="pt-BR" dirty="0" smtClean="0"/>
              <a:t>Cuidado: dispositivos em formatos não caractrísticos e disfarçados.</a:t>
            </a:r>
          </a:p>
        </p:txBody>
      </p:sp>
    </p:spTree>
    <p:extLst>
      <p:ext uri="{BB962C8B-B14F-4D97-AF65-F5344CB8AC3E}">
        <p14:creationId xmlns:p14="http://schemas.microsoft.com/office/powerpoint/2010/main" val="33902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Cuidados especiais:</a:t>
            </a:r>
          </a:p>
          <a:p>
            <a:pPr lvl="2"/>
            <a:endParaRPr lang="pt-BR" sz="2400" dirty="0"/>
          </a:p>
          <a:p>
            <a:pPr lvl="2"/>
            <a:r>
              <a:rPr lang="pt-BR" sz="2400" dirty="0" smtClean="0"/>
              <a:t>Apreensão de Elementos de rede:</a:t>
            </a:r>
          </a:p>
          <a:p>
            <a:pPr lvl="2"/>
            <a:endParaRPr lang="pt-BR" sz="2400" dirty="0"/>
          </a:p>
          <a:p>
            <a:pPr lvl="2"/>
            <a:r>
              <a:rPr lang="pt-BR" dirty="0" smtClean="0"/>
              <a:t>Hubs não contêm informação.</a:t>
            </a:r>
          </a:p>
          <a:p>
            <a:pPr lvl="2"/>
            <a:r>
              <a:rPr lang="pt-BR" dirty="0" smtClean="0"/>
              <a:t>Levar as fontes dos dispositivos.</a:t>
            </a:r>
          </a:p>
        </p:txBody>
      </p:sp>
    </p:spTree>
    <p:extLst>
      <p:ext uri="{BB962C8B-B14F-4D97-AF65-F5344CB8AC3E}">
        <p14:creationId xmlns:p14="http://schemas.microsoft.com/office/powerpoint/2010/main" val="33455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Local de crime:</a:t>
            </a:r>
          </a:p>
          <a:p>
            <a:endParaRPr lang="pt-BR" dirty="0" smtClean="0"/>
          </a:p>
          <a:p>
            <a:r>
              <a:rPr lang="pt-BR" dirty="0" smtClean="0"/>
              <a:t>Equipamentos computacionais relacionados a crimes podem ser frutos de:</a:t>
            </a:r>
          </a:p>
          <a:p>
            <a:endParaRPr lang="pt-BR" dirty="0"/>
          </a:p>
          <a:p>
            <a:pPr lvl="1"/>
            <a:r>
              <a:rPr lang="pt-BR" dirty="0" smtClean="0"/>
              <a:t>Isolamento, análise e coleta em local de crime.</a:t>
            </a:r>
          </a:p>
          <a:p>
            <a:pPr lvl="1"/>
            <a:r>
              <a:rPr lang="pt-BR" dirty="0" smtClean="0"/>
              <a:t>Oriundo de mandado de busca e apreensão.</a:t>
            </a:r>
          </a:p>
          <a:p>
            <a:pPr marL="274320" lvl="1" indent="0">
              <a:buNone/>
            </a:pPr>
            <a:endParaRPr lang="pt-BR" dirty="0" smtClean="0"/>
          </a:p>
          <a:p>
            <a:pPr marL="274320" lvl="1" indent="0">
              <a:buNone/>
            </a:pPr>
            <a:r>
              <a:rPr lang="pt-BR" dirty="0" smtClean="0"/>
              <a:t>Cuidados especiais devem ser tomados durante a coleta e transporte dos vestígios digitais.</a:t>
            </a:r>
          </a:p>
          <a:p>
            <a:pPr marL="274320" lvl="1" indent="0">
              <a:buNone/>
            </a:pPr>
            <a:endParaRPr lang="pt-BR" dirty="0"/>
          </a:p>
          <a:p>
            <a:pPr marL="274320" lvl="1" indent="0">
              <a:buNone/>
            </a:pPr>
            <a:r>
              <a:rPr lang="pt-BR" dirty="0" smtClean="0"/>
              <a:t>Riscos: impacto, umidade, imersão em água, calor, eletromagnetismo , etc...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05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Cuidados especiais:</a:t>
            </a:r>
          </a:p>
          <a:p>
            <a:pPr lvl="2"/>
            <a:endParaRPr lang="pt-BR" sz="2400" dirty="0"/>
          </a:p>
          <a:p>
            <a:pPr lvl="2"/>
            <a:r>
              <a:rPr lang="pt-BR" sz="2400" dirty="0" smtClean="0"/>
              <a:t>Apreensão de telefones celulares, tablets e PDAs:</a:t>
            </a:r>
          </a:p>
          <a:p>
            <a:pPr lvl="2"/>
            <a:endParaRPr lang="pt-BR" sz="2400" dirty="0"/>
          </a:p>
          <a:p>
            <a:pPr lvl="3"/>
            <a:r>
              <a:rPr lang="pt-BR" sz="2200" dirty="0" smtClean="0"/>
              <a:t>Não remover fonte de energia para não ocasionar perda de dados. </a:t>
            </a:r>
          </a:p>
          <a:p>
            <a:pPr lvl="3"/>
            <a:r>
              <a:rPr lang="pt-BR" sz="2200" dirty="0" smtClean="0"/>
              <a:t>Levar fonte e manter equipamentos carregados. </a:t>
            </a:r>
          </a:p>
          <a:p>
            <a:pPr lvl="2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0719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Cuidados especiais:</a:t>
            </a:r>
          </a:p>
          <a:p>
            <a:pPr lvl="2"/>
            <a:endParaRPr lang="pt-BR" sz="2400" dirty="0"/>
          </a:p>
          <a:p>
            <a:pPr lvl="2"/>
            <a:r>
              <a:rPr lang="pt-BR" sz="2400" dirty="0" smtClean="0"/>
              <a:t>Apreensão de Scanners e impressoras:</a:t>
            </a:r>
          </a:p>
          <a:p>
            <a:pPr lvl="3"/>
            <a:endParaRPr lang="pt-BR" sz="2200" dirty="0"/>
          </a:p>
          <a:p>
            <a:pPr lvl="3"/>
            <a:r>
              <a:rPr lang="pt-BR" sz="2200" dirty="0" smtClean="0"/>
              <a:t>Apreender cabos de energia e de dados.</a:t>
            </a:r>
          </a:p>
          <a:p>
            <a:pPr lvl="2"/>
            <a:endParaRPr lang="pt-BR" sz="2400" dirty="0"/>
          </a:p>
          <a:p>
            <a:pPr lvl="2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687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lvl="2"/>
            <a:endParaRPr lang="pt-BR" sz="2400" dirty="0" smtClean="0"/>
          </a:p>
          <a:p>
            <a:pPr lvl="2"/>
            <a:r>
              <a:rPr lang="pt-BR" sz="2400" dirty="0" smtClean="0"/>
              <a:t>Exercício:</a:t>
            </a:r>
          </a:p>
          <a:p>
            <a:pPr lvl="2"/>
            <a:endParaRPr lang="pt-BR" sz="2400" dirty="0"/>
          </a:p>
          <a:p>
            <a:pPr lvl="2"/>
            <a:r>
              <a:rPr lang="pt-BR" sz="2400" dirty="0" smtClean="0"/>
              <a:t>Descreva o seu pen-drive.</a:t>
            </a:r>
            <a:endParaRPr lang="pt-BR" sz="2400" dirty="0"/>
          </a:p>
          <a:p>
            <a:pPr lvl="2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237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Buscas e apreensões: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1) Reconhecimento do local identificando equipamentos existentes.</a:t>
            </a:r>
          </a:p>
          <a:p>
            <a:endParaRPr lang="pt-BR" dirty="0" smtClean="0"/>
          </a:p>
          <a:p>
            <a:r>
              <a:rPr lang="pt-BR" dirty="0" smtClean="0"/>
              <a:t>2) Providência para preservação dos dados</a:t>
            </a:r>
          </a:p>
          <a:p>
            <a:pPr lvl="1"/>
            <a:r>
              <a:rPr lang="pt-BR" dirty="0"/>
              <a:t>Impedir uso dos equipamentos</a:t>
            </a:r>
          </a:p>
          <a:p>
            <a:pPr lvl="1"/>
            <a:r>
              <a:rPr lang="pt-BR" dirty="0"/>
              <a:t>Entrevistar pessoas no local quanto ao uso dos equipamentos</a:t>
            </a:r>
          </a:p>
          <a:p>
            <a:pPr lvl="1"/>
            <a:r>
              <a:rPr lang="pt-BR" dirty="0"/>
              <a:t>Documentar com fotos, vídeos, etc... Quando em flagrante delito.</a:t>
            </a:r>
          </a:p>
          <a:p>
            <a:pPr lvl="1"/>
            <a:r>
              <a:rPr lang="pt-BR" dirty="0"/>
              <a:t>Remover alimentação elétrica de equipamentos desligados</a:t>
            </a:r>
          </a:p>
          <a:p>
            <a:pPr lvl="1"/>
            <a:r>
              <a:rPr lang="pt-BR" dirty="0"/>
              <a:t>Caso ligados – cópia de memória pode ser necessária</a:t>
            </a:r>
          </a:p>
          <a:p>
            <a:pPr lvl="1"/>
            <a:r>
              <a:rPr lang="pt-BR" dirty="0"/>
              <a:t>COFEE – computer online forensic evidence extractor. (microsoft)</a:t>
            </a:r>
          </a:p>
          <a:p>
            <a:pPr lvl="1"/>
            <a:r>
              <a:rPr lang="pt-BR" dirty="0"/>
              <a:t>Coleta e </a:t>
            </a:r>
            <a:r>
              <a:rPr lang="pt-BR" dirty="0" smtClean="0"/>
              <a:t>acondicionamento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3) Coleta e acondicionamento</a:t>
            </a:r>
          </a:p>
          <a:p>
            <a:pPr lvl="2"/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511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Locais de crime: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 1)  Identificação  e preservação dos equipamentos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 2) Coleta no local: preservar conteúdo (dados)</a:t>
            </a:r>
          </a:p>
          <a:p>
            <a:pPr lvl="1"/>
            <a:r>
              <a:rPr lang="pt-BR" dirty="0"/>
              <a:t>Uso de S.O. forense próprio (acesso read only)</a:t>
            </a:r>
          </a:p>
          <a:p>
            <a:pPr lvl="1"/>
            <a:r>
              <a:rPr lang="pt-BR" dirty="0"/>
              <a:t>Uso de hardware para leitura ( ex: logicube forensis talon</a:t>
            </a:r>
            <a:r>
              <a:rPr lang="pt-BR" dirty="0" smtClean="0"/>
              <a:t>)</a:t>
            </a:r>
          </a:p>
          <a:p>
            <a:pPr marL="274320" lvl="1" indent="0">
              <a:buNone/>
            </a:pPr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3) Coleta do material para análise em laboratório</a:t>
            </a:r>
          </a:p>
          <a:p>
            <a:pPr lvl="1"/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9203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Locais de crime: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52936"/>
            <a:ext cx="309634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979712" y="6237311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01: Logicube forensis talon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191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 smtClean="0"/>
              <a:t>Equipamentos mais comuns encontrados em locais de crimes:</a:t>
            </a:r>
          </a:p>
          <a:p>
            <a:pPr lvl="1"/>
            <a:endParaRPr lang="pt-BR" dirty="0"/>
          </a:p>
          <a:p>
            <a:pPr lvl="2"/>
            <a:r>
              <a:rPr lang="pt-BR" dirty="0" smtClean="0"/>
              <a:t>Computadores pessoais (pcs)</a:t>
            </a:r>
          </a:p>
          <a:p>
            <a:pPr lvl="2"/>
            <a:r>
              <a:rPr lang="pt-BR" dirty="0" smtClean="0"/>
              <a:t>Notebooks</a:t>
            </a:r>
          </a:p>
          <a:p>
            <a:pPr lvl="2"/>
            <a:r>
              <a:rPr lang="pt-BR" dirty="0" smtClean="0"/>
              <a:t>Servidores</a:t>
            </a:r>
          </a:p>
          <a:p>
            <a:pPr lvl="2"/>
            <a:r>
              <a:rPr lang="pt-BR" dirty="0" smtClean="0"/>
              <a:t>Mainframes</a:t>
            </a:r>
          </a:p>
          <a:p>
            <a:pPr lvl="2"/>
            <a:r>
              <a:rPr lang="pt-BR" dirty="0" smtClean="0"/>
              <a:t>Dispositivos de armazenamento portáteis (pendrive, cartões, dvd, etc...)</a:t>
            </a:r>
          </a:p>
          <a:p>
            <a:pPr lvl="2"/>
            <a:r>
              <a:rPr lang="pt-BR" dirty="0" smtClean="0"/>
              <a:t>Elementos de rede</a:t>
            </a:r>
          </a:p>
          <a:p>
            <a:pPr lvl="2"/>
            <a:r>
              <a:rPr lang="pt-BR" dirty="0" smtClean="0"/>
              <a:t>Telefones celulares e pdas</a:t>
            </a:r>
          </a:p>
          <a:p>
            <a:pPr lvl="2"/>
            <a:r>
              <a:rPr lang="pt-BR" dirty="0" smtClean="0"/>
              <a:t>Tablets</a:t>
            </a:r>
          </a:p>
          <a:p>
            <a:pPr lvl="2"/>
            <a:r>
              <a:rPr lang="pt-BR" dirty="0" smtClean="0"/>
              <a:t>Estabilizadores e no breaks</a:t>
            </a:r>
          </a:p>
          <a:p>
            <a:pPr lvl="2"/>
            <a:r>
              <a:rPr lang="pt-BR" dirty="0" smtClean="0"/>
              <a:t>Scanners e impressoras multifuncionais.</a:t>
            </a:r>
          </a:p>
          <a:p>
            <a:pPr marL="548640" lvl="2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288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 smtClean="0"/>
              <a:t>Equipamentos mais comuns encontrados em locais de crimes:</a:t>
            </a:r>
          </a:p>
          <a:p>
            <a:pPr lvl="1"/>
            <a:endParaRPr lang="pt-BR" dirty="0"/>
          </a:p>
          <a:p>
            <a:pPr marL="548640" lvl="2" indent="0">
              <a:buNone/>
            </a:pPr>
            <a:r>
              <a:rPr lang="pt-BR" sz="2000" dirty="0" smtClean="0"/>
              <a:t>Em geral, os dispositivos de armazenamento são as partes mais relevantes no levantamento de evidências de crime.</a:t>
            </a:r>
          </a:p>
          <a:p>
            <a:pPr marL="548640" lvl="2" indent="0">
              <a:buNone/>
            </a:pPr>
            <a:endParaRPr lang="pt-BR" sz="2000" dirty="0"/>
          </a:p>
          <a:p>
            <a:pPr marL="548640" lvl="2" indent="0">
              <a:buNone/>
            </a:pPr>
            <a:r>
              <a:rPr lang="pt-BR" sz="2000" dirty="0" smtClean="0"/>
              <a:t>É comum e interessante que os equipamentos sejam abertos para identificação dos dispositivos de armazenamento (fotos).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6408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Locais de crimes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Atuação no local do crime e em buscas e apreensões: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400" dirty="0" smtClean="0"/>
              <a:t>Apreensão de equipamentos computacionais:</a:t>
            </a:r>
          </a:p>
          <a:p>
            <a:pPr marL="274320" lvl="1" indent="0">
              <a:buNone/>
            </a:pPr>
            <a:endParaRPr lang="pt-BR" sz="2400" dirty="0"/>
          </a:p>
          <a:p>
            <a:pPr lvl="2"/>
            <a:r>
              <a:rPr lang="pt-BR" sz="2400" dirty="0" smtClean="0"/>
              <a:t>O que apreender?</a:t>
            </a:r>
          </a:p>
          <a:p>
            <a:pPr lvl="2"/>
            <a:r>
              <a:rPr lang="pt-BR" sz="2400" dirty="0" smtClean="0"/>
              <a:t>Como apreender?</a:t>
            </a:r>
          </a:p>
          <a:p>
            <a:pPr lvl="2"/>
            <a:r>
              <a:rPr lang="pt-BR" sz="2400" dirty="0" smtClean="0"/>
              <a:t>Como descrever o material apreendido?</a:t>
            </a:r>
          </a:p>
          <a:p>
            <a:pPr lvl="2"/>
            <a:r>
              <a:rPr lang="pt-BR" sz="2400" dirty="0" smtClean="0"/>
              <a:t>Como acondicionar e transportar o material apreendido?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5175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180</TotalTime>
  <Words>1661</Words>
  <Application>Microsoft Office PowerPoint</Application>
  <PresentationFormat>Apresentação no Ecrã (4:3)</PresentationFormat>
  <Paragraphs>363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32</vt:i4>
      </vt:variant>
    </vt:vector>
  </HeadingPairs>
  <TitlesOfParts>
    <vt:vector size="33" baseType="lpstr">
      <vt:lpstr>Claridade</vt:lpstr>
      <vt:lpstr>PERÍCIA EM INFORMÁTICA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  <vt:lpstr>Locais de crimes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PERÍCIA EM INFORMÁTICA</dc:title>
  <dc:creator>diovani</dc:creator>
  <cp:lastModifiedBy>diovani</cp:lastModifiedBy>
  <cp:revision>21</cp:revision>
  <dcterms:created xsi:type="dcterms:W3CDTF">2013-08-02T14:08:40Z</dcterms:created>
  <dcterms:modified xsi:type="dcterms:W3CDTF">2013-08-12T14:56:16Z</dcterms:modified>
</cp:coreProperties>
</file>