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15/09/2013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06 </a:t>
            </a:r>
            <a:r>
              <a:rPr lang="pt-BR" dirty="0" smtClean="0"/>
              <a:t>– Exames forenses em dispositivos de armazenamento computacional - </a:t>
            </a:r>
            <a:r>
              <a:rPr lang="pt-BR" dirty="0" smtClean="0"/>
              <a:t>Formalização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Material</a:t>
            </a:r>
          </a:p>
          <a:p>
            <a:endParaRPr lang="pt-BR" dirty="0" smtClean="0"/>
          </a:p>
          <a:p>
            <a:r>
              <a:rPr lang="pt-BR" dirty="0" smtClean="0"/>
              <a:t>Atenção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Em caso de gabinetes, todos os componentes internos devem ser detalhados. </a:t>
            </a:r>
          </a:p>
          <a:p>
            <a:pPr lvl="1"/>
            <a:r>
              <a:rPr lang="pt-BR" dirty="0" smtClean="0"/>
              <a:t>Se material vier acompanhado do laudo de apreensão isto deve ser informado. </a:t>
            </a:r>
          </a:p>
          <a:p>
            <a:pPr lvl="1"/>
            <a:r>
              <a:rPr lang="pt-BR" dirty="0" smtClean="0"/>
              <a:t>Quando material vier lacrado isto deverá ser informado. </a:t>
            </a:r>
          </a:p>
          <a:p>
            <a:pPr lvl="1"/>
            <a:r>
              <a:rPr lang="pt-BR" dirty="0" smtClean="0"/>
              <a:t>Descrever estado de conservação  do material.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4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Objetivos</a:t>
            </a:r>
          </a:p>
          <a:p>
            <a:endParaRPr lang="pt-BR" dirty="0"/>
          </a:p>
          <a:p>
            <a:r>
              <a:rPr lang="pt-BR" dirty="0" smtClean="0"/>
              <a:t>Descreve sucintamente os objetivos do exame a ser realizado. </a:t>
            </a:r>
          </a:p>
          <a:p>
            <a:r>
              <a:rPr lang="pt-BR" dirty="0" smtClean="0"/>
              <a:t>E a solicitação contiver quesitos, os peritos devem resumir a quesitação formulada nesta seção.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664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Objetivos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44983" y="4221088"/>
            <a:ext cx="6840760" cy="1600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/>
              <a:t>3</a:t>
            </a:r>
            <a:r>
              <a:rPr lang="pt-BR" sz="1400" dirty="0" smtClean="0"/>
              <a:t> – Objetivos</a:t>
            </a:r>
          </a:p>
          <a:p>
            <a:endParaRPr lang="pt-BR" sz="1400" dirty="0"/>
          </a:p>
          <a:p>
            <a:pPr algn="just"/>
            <a:r>
              <a:rPr lang="pt-BR" sz="1400" dirty="0" smtClean="0"/>
              <a:t>	Os exames visam fornecer características do material encaminhado bem como recuperar e identificar documentos de texto, planilhas eletrônicas e mensagens de correio eletrônico relacionadas à empresa de nome xxxxx, CNPJ xxxxxx, entre outros presentes no material encaminhado ao exame. </a:t>
            </a:r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803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Considerações técnicas/periciais</a:t>
            </a:r>
          </a:p>
          <a:p>
            <a:endParaRPr lang="pt-BR" dirty="0"/>
          </a:p>
          <a:p>
            <a:r>
              <a:rPr lang="pt-BR" dirty="0" smtClean="0"/>
              <a:t>Nesta seção se explicam os conceitos, técnicas e procedimentos necessários ao entendimento do laudo. </a:t>
            </a:r>
          </a:p>
          <a:p>
            <a:r>
              <a:rPr lang="pt-BR" dirty="0" smtClean="0"/>
              <a:t>Ex:</a:t>
            </a:r>
          </a:p>
          <a:p>
            <a:pPr lvl="1"/>
            <a:r>
              <a:rPr lang="pt-BR" dirty="0" smtClean="0"/>
              <a:t>Necessidade de anexos digitais.</a:t>
            </a:r>
          </a:p>
          <a:p>
            <a:pPr lvl="1"/>
            <a:r>
              <a:rPr lang="pt-BR" dirty="0" smtClean="0"/>
              <a:t>Conceito de hash.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3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Exames. </a:t>
            </a:r>
          </a:p>
          <a:p>
            <a:endParaRPr lang="pt-BR" dirty="0"/>
          </a:p>
          <a:p>
            <a:r>
              <a:rPr lang="pt-BR" dirty="0" smtClean="0"/>
              <a:t>Principal seção do laudo. </a:t>
            </a:r>
          </a:p>
          <a:p>
            <a:r>
              <a:rPr lang="pt-BR" dirty="0" smtClean="0"/>
              <a:t>Todos os procedimentos, técnicas e métodos utilizados pelo perito para a localização de evidências devem ser relatados nesta seção.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5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Exames. </a:t>
            </a:r>
          </a:p>
          <a:p>
            <a:endParaRPr lang="pt-BR" dirty="0"/>
          </a:p>
          <a:p>
            <a:r>
              <a:rPr lang="pt-BR" dirty="0" smtClean="0"/>
              <a:t>Seção deve descrever por exemplo:</a:t>
            </a:r>
          </a:p>
          <a:p>
            <a:pPr lvl="1"/>
            <a:r>
              <a:rPr lang="pt-BR" dirty="0" smtClean="0"/>
              <a:t>Técnicas de preservação</a:t>
            </a:r>
          </a:p>
          <a:p>
            <a:pPr lvl="1"/>
            <a:r>
              <a:rPr lang="pt-BR" dirty="0" smtClean="0"/>
              <a:t>Mecanismos de recuperação</a:t>
            </a:r>
          </a:p>
          <a:p>
            <a:pPr lvl="1"/>
            <a:r>
              <a:rPr lang="pt-BR" dirty="0" smtClean="0"/>
              <a:t>Informar sistema operacional instalado.</a:t>
            </a:r>
          </a:p>
          <a:p>
            <a:pPr lvl="1"/>
            <a:r>
              <a:rPr lang="pt-BR" dirty="0" smtClean="0"/>
              <a:t>Detalhar passos realizados para se obter evidências.</a:t>
            </a:r>
          </a:p>
          <a:p>
            <a:pPr lvl="1"/>
            <a:r>
              <a:rPr lang="pt-BR" dirty="0" smtClean="0"/>
              <a:t>Todos os procedimentos técnicos.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8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endParaRPr lang="pt-BR" dirty="0"/>
          </a:p>
          <a:p>
            <a:r>
              <a:rPr lang="pt-BR" dirty="0" smtClean="0"/>
              <a:t>Esta seção poderá ter dois nomes: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Respostas aos quesitos: Se a autoridade solicitante formulou quesitos específicos que devem ser respondidos. 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Conclusões: caso os quesitos não tenham sido especificados.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45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endParaRPr lang="pt-BR" dirty="0"/>
          </a:p>
          <a:p>
            <a:pPr algn="just"/>
            <a:r>
              <a:rPr lang="pt-BR" dirty="0" smtClean="0"/>
              <a:t>A respostas aos quesitos devem ser muito bem elaboradas, sem margem para dupla interpretação ou ambiguidade.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uso de linguagem técnica deve ser restrita. A conclusões devem ser entendidas por pessoas que não possuem conhecimento técnico aprofundado.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endParaRPr lang="pt-BR" dirty="0"/>
          </a:p>
          <a:p>
            <a:r>
              <a:rPr lang="pt-BR" dirty="0" smtClean="0"/>
              <a:t>Quando o perito não encontrar evidências desejadas no material examinado, isto deve ser claro na  conclusão. </a:t>
            </a:r>
          </a:p>
          <a:p>
            <a:r>
              <a:rPr lang="pt-BR" dirty="0" smtClean="0"/>
              <a:t>Ex:</a:t>
            </a:r>
          </a:p>
          <a:p>
            <a:pPr lvl="1"/>
            <a:r>
              <a:rPr lang="pt-BR" dirty="0" smtClean="0"/>
              <a:t>“Após realização dos procedimentos descritos nos exames, evidências não foram encontradas.”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9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endParaRPr lang="pt-BR" dirty="0"/>
          </a:p>
          <a:p>
            <a:r>
              <a:rPr lang="pt-BR" dirty="0" smtClean="0"/>
              <a:t>Recomenda-se fazer referências à seção de exames para informar sobre os procedimentos e técnicas utilizadas.</a:t>
            </a:r>
          </a:p>
          <a:p>
            <a:endParaRPr lang="pt-BR" dirty="0"/>
          </a:p>
          <a:p>
            <a:r>
              <a:rPr lang="pt-BR" dirty="0" smtClean="0"/>
              <a:t>Ex: “Conforme detalhado na seção Exames...”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r>
              <a:rPr lang="pt-BR" dirty="0" smtClean="0"/>
              <a:t>Extração</a:t>
            </a:r>
          </a:p>
          <a:p>
            <a:r>
              <a:rPr lang="pt-BR" dirty="0" smtClean="0"/>
              <a:t>Análise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Formalização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endParaRPr lang="pt-BR" dirty="0"/>
          </a:p>
          <a:p>
            <a:r>
              <a:rPr lang="pt-BR" dirty="0" smtClean="0"/>
              <a:t>Responda aos quesitos de forma objetivas.</a:t>
            </a:r>
          </a:p>
          <a:p>
            <a:r>
              <a:rPr lang="pt-BR" dirty="0" smtClean="0"/>
              <a:t>Ex:</a:t>
            </a:r>
          </a:p>
          <a:p>
            <a:pPr lvl="1" algn="just"/>
            <a:r>
              <a:rPr lang="pt-BR" dirty="0" smtClean="0"/>
              <a:t>Foram encontrados arquivos de planilhas eletrônicas relacionadas à movimentação financeira da empresa X?</a:t>
            </a:r>
          </a:p>
          <a:p>
            <a:pPr lvl="1" algn="just"/>
            <a:endParaRPr lang="pt-BR" dirty="0" smtClean="0"/>
          </a:p>
          <a:p>
            <a:pPr marL="548640" lvl="2" indent="0" algn="just">
              <a:buNone/>
            </a:pPr>
            <a:r>
              <a:rPr lang="pt-BR" dirty="0" smtClean="0"/>
              <a:t>“Sim. Conforme detalhado na seção Exames, diversas planilhas eletrônicas forma encontradas no material examinado. Tais planilhas forma copiadas na mídia óptica anexa e podem ser acessadas a partir da categoria Planilhas”</a:t>
            </a:r>
          </a:p>
        </p:txBody>
      </p:sp>
    </p:spTree>
    <p:extLst>
      <p:ext uri="{BB962C8B-B14F-4D97-AF65-F5344CB8AC3E}">
        <p14:creationId xmlns:p14="http://schemas.microsoft.com/office/powerpoint/2010/main" val="4518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Respostas aos quesitos/conclusões.</a:t>
            </a:r>
          </a:p>
          <a:p>
            <a:pPr marL="0" indent="0">
              <a:buNone/>
            </a:pPr>
            <a:r>
              <a:rPr lang="pt-BR" dirty="0" smtClean="0"/>
              <a:t>Nesta seção se dá a finalização do laudo.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78384" y="4365104"/>
            <a:ext cx="6840760" cy="22467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	Com o Laudo, os Peritos devolvem todo material encaminhado a exame devidamente lacrado no envelope de segurança 0006658.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	Nada mais havendo a lavrar, os peritos encerram o presente Laudo que, elaboradoem dezessete páginas e uma mídia ótica (DVD) em anexo, lido e achado conforme assinam acordes.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Pedro da silva                                                                           </a:t>
            </a:r>
            <a:r>
              <a:rPr lang="pt-BR" sz="1400" dirty="0"/>
              <a:t>João da silva</a:t>
            </a:r>
          </a:p>
          <a:p>
            <a:pPr algn="just"/>
            <a:r>
              <a:rPr lang="pt-BR" sz="1400" dirty="0"/>
              <a:t>Perito criminal federal – mat. </a:t>
            </a:r>
            <a:r>
              <a:rPr lang="pt-BR" sz="1400" dirty="0" smtClean="0"/>
              <a:t>Xxxxx                        Perito </a:t>
            </a:r>
            <a:r>
              <a:rPr lang="pt-BR" sz="1400" dirty="0"/>
              <a:t>criminal federal – mat. yyyy</a:t>
            </a:r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936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 Exercício:</a:t>
            </a:r>
          </a:p>
          <a:p>
            <a:endParaRPr lang="pt-BR" dirty="0"/>
          </a:p>
          <a:p>
            <a:r>
              <a:rPr lang="pt-BR" dirty="0" smtClean="0"/>
              <a:t>O Juiz Dr. João Matias silva da comarca de Uberaba-MG requereu a perícia de um disco rígido (HD) da marca samsung (modelo HD403LJ, n. de série hdt4567)  com capacidade de 500 GB a fim de se determinar a existência de evidências de crime de pedofilia.</a:t>
            </a:r>
          </a:p>
          <a:p>
            <a:r>
              <a:rPr lang="pt-BR" dirty="0" smtClean="0"/>
              <a:t>Os peritos José da silva e Carlos Souza retiraram a evidência no forúm da cidade no dia 21/08/2013. O material encontrava-se lacrado com n. de lacre 3456.</a:t>
            </a:r>
          </a:p>
          <a:p>
            <a:r>
              <a:rPr lang="pt-BR" dirty="0" smtClean="0"/>
              <a:t>Exames foram realizados com uso do software Autopsya e foram localizados dois arquivos com nomes Cecilia.jpg e Maria.jpg, que comprovam o crime. </a:t>
            </a:r>
          </a:p>
          <a:p>
            <a:r>
              <a:rPr lang="pt-BR" dirty="0" smtClean="0"/>
              <a:t>Elabore o laudo a ser encaminhado ao Juiz solicitante.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47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pPr algn="just"/>
            <a:r>
              <a:rPr lang="pt-BR" dirty="0" smtClean="0"/>
              <a:t>É a fase final dos exames forenses, que consiste na elaboração do laudo pelo perito, apontando o resultado e apresentando as evidência digitais encontradas no material examinado.  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9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</a:t>
            </a:r>
          </a:p>
          <a:p>
            <a:pPr lvl="1"/>
            <a:r>
              <a:rPr lang="pt-BR" dirty="0" smtClean="0"/>
              <a:t>Preâmbulo</a:t>
            </a:r>
          </a:p>
          <a:p>
            <a:pPr lvl="1"/>
            <a:r>
              <a:rPr lang="pt-BR" dirty="0" smtClean="0"/>
              <a:t>Histórico</a:t>
            </a:r>
          </a:p>
          <a:p>
            <a:pPr lvl="1"/>
            <a:r>
              <a:rPr lang="pt-BR" dirty="0" smtClean="0"/>
              <a:t>Material</a:t>
            </a:r>
          </a:p>
          <a:p>
            <a:pPr lvl="1"/>
            <a:r>
              <a:rPr lang="pt-BR" dirty="0" smtClean="0"/>
              <a:t>Objetivo</a:t>
            </a:r>
          </a:p>
          <a:p>
            <a:pPr lvl="1"/>
            <a:r>
              <a:rPr lang="pt-BR" dirty="0" smtClean="0"/>
              <a:t>Considerações técnica/periciais</a:t>
            </a:r>
          </a:p>
          <a:p>
            <a:pPr lvl="1"/>
            <a:r>
              <a:rPr lang="pt-BR" dirty="0" smtClean="0"/>
              <a:t>Exames</a:t>
            </a:r>
          </a:p>
          <a:p>
            <a:pPr lvl="1"/>
            <a:r>
              <a:rPr lang="pt-BR" dirty="0" smtClean="0"/>
              <a:t>Respostas aos quesitos/conclusões.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168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Preâmbulo</a:t>
            </a:r>
          </a:p>
          <a:p>
            <a:endParaRPr lang="pt-BR" dirty="0"/>
          </a:p>
          <a:p>
            <a:pPr algn="just"/>
            <a:r>
              <a:rPr lang="pt-BR" dirty="0" smtClean="0"/>
              <a:t>É a primeira seção do laudo, que tem por objetivo realizar a identificação do laudo, detalhando os envolvidos no exame, incluindo os peritos signatários, a autoridade solicitante, a unidade de criminalística envolvida,  o número do processo e/ou inquérito policial e outras ilnformações necessárias para a correta identificação do laudo diante do processo ao qual ele está vinculado.</a:t>
            </a:r>
          </a:p>
        </p:txBody>
      </p:sp>
    </p:spTree>
    <p:extLst>
      <p:ext uri="{BB962C8B-B14F-4D97-AF65-F5344CB8AC3E}">
        <p14:creationId xmlns:p14="http://schemas.microsoft.com/office/powerpoint/2010/main" val="42261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Preâmbulo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244983" y="3933056"/>
            <a:ext cx="6840760" cy="24622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Título do </a:t>
            </a:r>
            <a:r>
              <a:rPr lang="pt-BR" sz="1400" dirty="0" smtClean="0"/>
              <a:t>laudo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(subtítulo</a:t>
            </a:r>
            <a:r>
              <a:rPr lang="pt-BR" sz="1400" dirty="0" smtClean="0"/>
              <a:t>)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Número do laudo – unidade de </a:t>
            </a:r>
            <a:r>
              <a:rPr lang="pt-BR" sz="1400" dirty="0" smtClean="0"/>
              <a:t>criminalística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Data do laudo, Peritos Designados, Autoridades solicitantes, Número do processo/inquérito policial, outros números (protocolos), Data da solicitação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Transcrição dos quesitos formulados ou da solicitação.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738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Histórico (opcional)</a:t>
            </a:r>
          </a:p>
          <a:p>
            <a:endParaRPr lang="pt-BR" dirty="0"/>
          </a:p>
          <a:p>
            <a:r>
              <a:rPr lang="pt-BR" dirty="0" smtClean="0"/>
              <a:t>A seção histórico é opcional . Deverá conter a descrição dos eventos passados relacionados ao laudo ou ao material examinado.  </a:t>
            </a:r>
          </a:p>
          <a:p>
            <a:endParaRPr lang="pt-BR" dirty="0" smtClean="0"/>
          </a:p>
          <a:p>
            <a:r>
              <a:rPr lang="pt-BR" dirty="0" smtClean="0"/>
              <a:t>Ex: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Local de apreensão do material</a:t>
            </a:r>
          </a:p>
          <a:p>
            <a:pPr lvl="1"/>
            <a:r>
              <a:rPr lang="pt-BR" dirty="0" smtClean="0"/>
              <a:t>Material relacionado ao laudo de número xxx</a:t>
            </a:r>
          </a:p>
          <a:p>
            <a:pPr lvl="1"/>
            <a:r>
              <a:rPr lang="pt-BR" dirty="0" smtClean="0"/>
              <a:t>Laudos anteriores e suas respectivas datas.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7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Histórico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244983" y="3933056"/>
            <a:ext cx="6840760" cy="24622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 – Histórico</a:t>
            </a:r>
          </a:p>
          <a:p>
            <a:endParaRPr lang="pt-BR" sz="1400" dirty="0"/>
          </a:p>
          <a:p>
            <a:pPr algn="just"/>
            <a:r>
              <a:rPr lang="pt-BR" sz="1400" dirty="0" smtClean="0"/>
              <a:t>	Em 17 de julho de 2012, os peritos designatários se deslocaram até o forum do município de xxxxxxxx/UF, a fim de retirar o disco rígido de um computador que, conforme solicitação do Juiz Dr. XXX, deverá ser periciado. Naquela ocasião, os peritos foram recebidos pelo Sr. YYY, por volta das 8:30 h da manhã, que mostrou o computador em questão. Após a abertura do gabinete e a retirada do disco rígido questionado, o mesmo foi lacrado no envelope de segurança de número 48766253, sendo prontamente acondicionada e levada para esta unidade de criminalística.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18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Formalização:</a:t>
            </a:r>
          </a:p>
          <a:p>
            <a:endParaRPr lang="pt-BR" dirty="0"/>
          </a:p>
          <a:p>
            <a:r>
              <a:rPr lang="pt-BR" dirty="0" smtClean="0"/>
              <a:t>Laudo – estrutura: Material</a:t>
            </a:r>
          </a:p>
          <a:p>
            <a:endParaRPr lang="pt-BR" dirty="0"/>
          </a:p>
          <a:p>
            <a:r>
              <a:rPr lang="pt-BR" dirty="0" smtClean="0"/>
              <a:t>Nesta seção devem ser detalhados todos os materiais analisados no laudo.</a:t>
            </a:r>
          </a:p>
          <a:p>
            <a:endParaRPr lang="pt-BR" dirty="0"/>
          </a:p>
          <a:p>
            <a:pPr algn="just"/>
            <a:r>
              <a:rPr lang="pt-BR" dirty="0" smtClean="0"/>
              <a:t>A descrição deve ser a mais detalhada possível para garantir que não existirá troca de um material por outro.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610</TotalTime>
  <Words>1156</Words>
  <Application>Microsoft Office PowerPoint</Application>
  <PresentationFormat>Apresentação no Ecrã (4:3)</PresentationFormat>
  <Paragraphs>228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Claridade</vt:lpstr>
      <vt:lpstr>PERÍCIA EM INFORMÁTICA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58</cp:revision>
  <dcterms:created xsi:type="dcterms:W3CDTF">2013-08-02T14:08:40Z</dcterms:created>
  <dcterms:modified xsi:type="dcterms:W3CDTF">2013-09-15T14:41:00Z</dcterms:modified>
</cp:coreProperties>
</file>