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29/09/2013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07 </a:t>
            </a:r>
            <a:r>
              <a:rPr lang="pt-BR" dirty="0" smtClean="0"/>
              <a:t>– </a:t>
            </a:r>
            <a:r>
              <a:rPr lang="pt-BR" dirty="0" smtClean="0"/>
              <a:t>Principais desafios em exames </a:t>
            </a:r>
            <a:r>
              <a:rPr lang="pt-BR" dirty="0" smtClean="0"/>
              <a:t>forenses em dispositivos de armazenamento </a:t>
            </a:r>
            <a:r>
              <a:rPr lang="pt-BR" dirty="0" smtClean="0"/>
              <a:t>computacional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Engenharia reversa e alteração de código fonte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marL="274320" lvl="1" indent="0" algn="just">
              <a:buNone/>
            </a:pPr>
            <a:r>
              <a:rPr lang="pt-BR" dirty="0" smtClean="0"/>
              <a:t>Engenharia reversa.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“Processo que consiste basicamente em analisar um programa, a fim de criar uma representação de alto nível, ou seja, recuperar um projeto de software  para que ele possa ser entendido.”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					Pressman(2006)</a:t>
            </a:r>
          </a:p>
        </p:txBody>
      </p:sp>
    </p:spTree>
    <p:extLst>
      <p:ext uri="{BB962C8B-B14F-4D97-AF65-F5344CB8AC3E}">
        <p14:creationId xmlns:p14="http://schemas.microsoft.com/office/powerpoint/2010/main" val="7141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Engenharia reversa e alteração de código fonte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marL="274320" lvl="1" indent="0" algn="just">
              <a:buNone/>
            </a:pPr>
            <a:r>
              <a:rPr lang="pt-BR" dirty="0" smtClean="0"/>
              <a:t>Engenharia reversa.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marL="274320" lvl="1" indent="0" algn="just">
              <a:buNone/>
            </a:pPr>
            <a:r>
              <a:rPr lang="pt-BR" dirty="0" smtClean="0"/>
              <a:t>Consiste em analisar arquivos executáveis de um programa, alterando seu código, com o objetivo de suprimir a necessidade de senha para acesso a este programa.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Processo muito técnico e minucioso que exige conhecimentos específicos do perito.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Uso de softwares  especializados geralmente é necessário.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70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Criptografia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marL="274320" lvl="1" indent="0" algn="just">
              <a:buNone/>
            </a:pPr>
            <a:r>
              <a:rPr lang="pt-BR" dirty="0" smtClean="0"/>
              <a:t>Criptografia é uma técnica utilizada para transformar uma informação na sua forma original para outra ilegível.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Algoritmos complexos são estudados e inventados a fim de proteger as informações  e dificultar o processo inverso.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Cabe ao perito vasculhar o dispositivo de armazenamento a fim de  localizar algum software de criptografia.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3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Esteganografia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/>
              <a:t>Técnica que consiste de ocultar uma mensagem dentro de outra. </a:t>
            </a:r>
          </a:p>
          <a:p>
            <a:endParaRPr lang="pt-BR" dirty="0"/>
          </a:p>
          <a:p>
            <a:r>
              <a:rPr lang="pt-BR" dirty="0" smtClean="0"/>
              <a:t>Enquanto a criptografia  tenta codificar o conteúdo, a esteganografia  tenta “camuflar a mensagem”. </a:t>
            </a:r>
          </a:p>
        </p:txBody>
      </p:sp>
    </p:spTree>
    <p:extLst>
      <p:ext uri="{BB962C8B-B14F-4D97-AF65-F5344CB8AC3E}">
        <p14:creationId xmlns:p14="http://schemas.microsoft.com/office/powerpoint/2010/main" val="4765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Esteganografia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Exemplo: técnica extremamente simples de esteganofria.</a:t>
            </a:r>
          </a:p>
          <a:p>
            <a:endParaRPr lang="pt-BR" dirty="0"/>
          </a:p>
          <a:p>
            <a:pPr marL="274320" lvl="1" indent="0">
              <a:buNone/>
            </a:pPr>
            <a:r>
              <a:rPr lang="pt-BR" dirty="0" smtClean="0"/>
              <a:t>Frase: </a:t>
            </a:r>
            <a:r>
              <a:rPr lang="pt-BR" dirty="0" smtClean="0">
                <a:solidFill>
                  <a:srgbClr val="FF0000"/>
                </a:solidFill>
              </a:rPr>
              <a:t>O</a:t>
            </a:r>
            <a:r>
              <a:rPr lang="pt-BR" dirty="0" smtClean="0"/>
              <a:t>nde </a:t>
            </a:r>
            <a:r>
              <a:rPr lang="pt-BR" dirty="0" smtClean="0">
                <a:solidFill>
                  <a:srgbClr val="FF0000"/>
                </a:solidFill>
              </a:rPr>
              <a:t>u</a:t>
            </a:r>
            <a:r>
              <a:rPr lang="pt-BR" dirty="0" smtClean="0"/>
              <a:t>m </a:t>
            </a:r>
            <a:r>
              <a:rPr lang="pt-BR" dirty="0" smtClean="0">
                <a:solidFill>
                  <a:srgbClr val="FF0000"/>
                </a:solidFill>
              </a:rPr>
              <a:t>r</a:t>
            </a:r>
            <a:r>
              <a:rPr lang="pt-BR" dirty="0" smtClean="0"/>
              <a:t>itmo </a:t>
            </a:r>
            <a:r>
              <a:rPr lang="pt-BR" dirty="0" smtClean="0">
                <a:solidFill>
                  <a:srgbClr val="FF0000"/>
                </a:solidFill>
              </a:rPr>
              <a:t>o</a:t>
            </a:r>
            <a:r>
              <a:rPr lang="pt-BR" dirty="0" smtClean="0"/>
              <a:t>uve </a:t>
            </a: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inos</a:t>
            </a:r>
          </a:p>
          <a:p>
            <a:pPr marL="274320" lvl="1" indent="0">
              <a:buNone/>
            </a:pPr>
            <a:endParaRPr lang="pt-BR" dirty="0"/>
          </a:p>
          <a:p>
            <a:pPr marL="274320" lvl="1" indent="0">
              <a:buNone/>
            </a:pPr>
            <a:r>
              <a:rPr lang="pt-BR" dirty="0" smtClean="0"/>
              <a:t>Primeira letra de cada palavra: </a:t>
            </a:r>
            <a:r>
              <a:rPr lang="pt-BR" dirty="0" smtClean="0">
                <a:solidFill>
                  <a:srgbClr val="FF0000"/>
                </a:solidFill>
              </a:rPr>
              <a:t>OUROS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Esteganografia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É comum o uso de esteganografia com criptografia, gerando mensagens de decodificação extremamente difícil. </a:t>
            </a:r>
          </a:p>
          <a:p>
            <a:endParaRPr lang="pt-BR" dirty="0"/>
          </a:p>
          <a:p>
            <a:r>
              <a:rPr lang="pt-BR" dirty="0" smtClean="0"/>
              <a:t>O primeiro passo na decodificação é descobrir os métodos utilizados. </a:t>
            </a:r>
          </a:p>
        </p:txBody>
      </p:sp>
    </p:spTree>
    <p:extLst>
      <p:ext uri="{BB962C8B-B14F-4D97-AF65-F5344CB8AC3E}">
        <p14:creationId xmlns:p14="http://schemas.microsoft.com/office/powerpoint/2010/main" val="29994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Prática:</a:t>
            </a:r>
          </a:p>
          <a:p>
            <a:endParaRPr lang="pt-BR" dirty="0" smtClean="0"/>
          </a:p>
          <a:p>
            <a:r>
              <a:rPr lang="pt-BR" dirty="0" smtClean="0"/>
              <a:t>Uso do Passware Kit enterprise.</a:t>
            </a:r>
          </a:p>
        </p:txBody>
      </p:sp>
    </p:spTree>
    <p:extLst>
      <p:ext uri="{BB962C8B-B14F-4D97-AF65-F5344CB8AC3E}">
        <p14:creationId xmlns:p14="http://schemas.microsoft.com/office/powerpoint/2010/main" val="31750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armazenamento.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Durante a perícia em dispositivos de armazenamento algumas dificuldades podem ser enfretadas pelo técnico, tais como:</a:t>
            </a:r>
          </a:p>
          <a:p>
            <a:endParaRPr lang="pt-BR" dirty="0" smtClean="0"/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Quantidade de arquivos analisados.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Existência de senhas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Engenharia reversa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Criptografia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Esteganografia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Quantidade de arquivos analisados.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	Um sistema operacional moderno pode ter até mais de um milhão de arquivos. Como localizar as evidências requisitadas?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/>
              <a:t>	</a:t>
            </a:r>
            <a:r>
              <a:rPr lang="pt-BR" dirty="0" smtClean="0"/>
              <a:t>Uso de filtros (KFF, autopsya, etc...</a:t>
            </a:r>
          </a:p>
          <a:p>
            <a:pPr lvl="1"/>
            <a:r>
              <a:rPr lang="pt-BR" dirty="0"/>
              <a:t>	</a:t>
            </a:r>
            <a:r>
              <a:rPr lang="pt-BR" dirty="0" smtClean="0"/>
              <a:t>Busca por palavras chaves</a:t>
            </a:r>
          </a:p>
          <a:p>
            <a:pPr lvl="1"/>
            <a:r>
              <a:rPr lang="pt-BR" dirty="0"/>
              <a:t>	</a:t>
            </a:r>
            <a:r>
              <a:rPr lang="pt-BR" dirty="0" smtClean="0"/>
              <a:t>Requisitos bem definidos (saber o que se procura)</a:t>
            </a:r>
          </a:p>
        </p:txBody>
      </p:sp>
    </p:spTree>
    <p:extLst>
      <p:ext uri="{BB962C8B-B14F-4D97-AF65-F5344CB8AC3E}">
        <p14:creationId xmlns:p14="http://schemas.microsoft.com/office/powerpoint/2010/main" val="24841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Existência de senhas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 smtClean="0"/>
              <a:t>É comum se encontrar arquivos protegidos por senhas( zip, pdf, word, etc...). Neste caso será necessários se “quebrar” a senha por meio de técnicas específicas, tais como:</a:t>
            </a:r>
          </a:p>
          <a:p>
            <a:pPr lvl="1" algn="just"/>
            <a:endParaRPr lang="pt-BR" dirty="0" smtClean="0"/>
          </a:p>
          <a:p>
            <a:pPr lvl="1"/>
            <a:r>
              <a:rPr lang="pt-BR" dirty="0" smtClean="0"/>
              <a:t>Ataque de força bruta</a:t>
            </a:r>
          </a:p>
          <a:p>
            <a:pPr lvl="1"/>
            <a:r>
              <a:rPr lang="pt-BR" dirty="0" smtClean="0"/>
              <a:t>Ataque de dicionário</a:t>
            </a:r>
          </a:p>
          <a:p>
            <a:pPr lvl="1"/>
            <a:r>
              <a:rPr lang="pt-BR" dirty="0" smtClean="0"/>
              <a:t>Utilização de rainbow tables</a:t>
            </a:r>
          </a:p>
          <a:p>
            <a:pPr lvl="1"/>
            <a:r>
              <a:rPr lang="pt-BR" dirty="0" smtClean="0"/>
              <a:t>Engenharia social</a:t>
            </a:r>
          </a:p>
          <a:p>
            <a:pPr lvl="1"/>
            <a:endParaRPr lang="pt-BR" dirty="0" smtClean="0"/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66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Existência de senhas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lvl="1"/>
            <a:r>
              <a:rPr lang="pt-BR" dirty="0" smtClean="0"/>
              <a:t>Ataque de força bruta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pt-BR" dirty="0" smtClean="0"/>
              <a:t>Descoberta de senha por método de tentativa e erro, em que todas as combinações de um domínio predefinidos são testadas até que se acerte a senha. </a:t>
            </a:r>
          </a:p>
          <a:p>
            <a:pPr marL="274320" lvl="1" indent="0">
              <a:buNone/>
            </a:pPr>
            <a:endParaRPr lang="pt-BR" dirty="0"/>
          </a:p>
          <a:p>
            <a:pPr marL="274320" lvl="1" indent="0">
              <a:buNone/>
            </a:pPr>
            <a:r>
              <a:rPr lang="pt-BR" dirty="0" smtClean="0"/>
              <a:t>Dominio: parâmetros para composição de candidatos a senha.</a:t>
            </a:r>
          </a:p>
          <a:p>
            <a:pPr marL="274320" lvl="1" indent="0">
              <a:buNone/>
            </a:pPr>
            <a:r>
              <a:rPr lang="pt-BR" dirty="0"/>
              <a:t>	</a:t>
            </a:r>
            <a:r>
              <a:rPr lang="pt-BR" dirty="0" smtClean="0"/>
              <a:t>Ex: 	número de caracteres</a:t>
            </a:r>
          </a:p>
          <a:p>
            <a:pPr marL="274320" lvl="1" indent="0">
              <a:buNone/>
            </a:pPr>
            <a:r>
              <a:rPr lang="pt-BR" dirty="0"/>
              <a:t>	</a:t>
            </a:r>
            <a:r>
              <a:rPr lang="pt-BR" dirty="0" smtClean="0"/>
              <a:t>	Maiúsculas e minúsculas</a:t>
            </a:r>
          </a:p>
          <a:p>
            <a:pPr marL="274320" lvl="1" indent="0">
              <a:buNone/>
            </a:pPr>
            <a:r>
              <a:rPr lang="pt-BR" dirty="0"/>
              <a:t>	</a:t>
            </a:r>
            <a:r>
              <a:rPr lang="pt-BR" dirty="0" smtClean="0"/>
              <a:t>	Uso de caracteres especiais.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17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Existência de senhas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lvl="1"/>
            <a:r>
              <a:rPr lang="pt-BR" dirty="0" smtClean="0"/>
              <a:t>Ataque de força bruta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pt-BR" dirty="0" smtClean="0"/>
              <a:t>Demanda muito esforço computacional e pode demorar muito tempo.</a:t>
            </a:r>
          </a:p>
          <a:p>
            <a:pPr marL="274320" lvl="1" indent="0">
              <a:buNone/>
            </a:pPr>
            <a:r>
              <a:rPr lang="pt-BR" dirty="0" smtClean="0"/>
              <a:t>O uso de softwares especiais para a tarefa é necessário. Ex:</a:t>
            </a:r>
          </a:p>
          <a:p>
            <a:pPr marL="27432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Passware kit enterprise</a:t>
            </a:r>
          </a:p>
          <a:p>
            <a:pPr lvl="2"/>
            <a:r>
              <a:rPr lang="pt-BR" dirty="0" smtClean="0"/>
              <a:t>Password recovery bundle</a:t>
            </a:r>
          </a:p>
          <a:p>
            <a:pPr lvl="2"/>
            <a:r>
              <a:rPr lang="pt-BR" dirty="0" smtClean="0"/>
              <a:t>AdvancedZip Password recovery</a:t>
            </a:r>
          </a:p>
          <a:p>
            <a:pPr lvl="2"/>
            <a:r>
              <a:rPr lang="pt-BR" dirty="0" smtClean="0"/>
              <a:t>AdvancedRar Password recovery</a:t>
            </a:r>
          </a:p>
          <a:p>
            <a:pPr lvl="2"/>
            <a:r>
              <a:rPr lang="pt-BR" dirty="0" smtClean="0"/>
              <a:t>Advanced Pdf password recovery</a:t>
            </a:r>
          </a:p>
          <a:p>
            <a:pPr lvl="2"/>
            <a:r>
              <a:rPr lang="pt-BR" dirty="0" smtClean="0"/>
              <a:t>Password recovery kit</a:t>
            </a:r>
          </a:p>
          <a:p>
            <a:pPr lvl="2"/>
            <a:r>
              <a:rPr lang="pt-BR" dirty="0" smtClean="0"/>
              <a:t>Ophcrack (recuperar senhas de sistemas op. Microsoft)</a:t>
            </a:r>
          </a:p>
        </p:txBody>
      </p:sp>
    </p:spTree>
    <p:extLst>
      <p:ext uri="{BB962C8B-B14F-4D97-AF65-F5344CB8AC3E}">
        <p14:creationId xmlns:p14="http://schemas.microsoft.com/office/powerpoint/2010/main" val="1327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Existência de senhas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lvl="1"/>
            <a:r>
              <a:rPr lang="pt-BR" dirty="0" smtClean="0"/>
              <a:t>Ataque de dicionário</a:t>
            </a:r>
          </a:p>
          <a:p>
            <a:pPr lvl="1"/>
            <a:endParaRPr lang="pt-BR" dirty="0" smtClean="0">
              <a:solidFill>
                <a:srgbClr val="FF0000"/>
              </a:solidFill>
            </a:endParaRPr>
          </a:p>
          <a:p>
            <a:pPr marL="274320" lvl="1" indent="0" algn="just">
              <a:buNone/>
            </a:pPr>
            <a:r>
              <a:rPr lang="pt-BR" dirty="0" smtClean="0"/>
              <a:t>Outro método de tentativa e erro, mas diferente do método de força bruta o domínio de senhas é constituído de palavras prontas. Tais palavras são armazenadas em uma lista chamada de “dicionário”.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Geralmente são mais eficientes do que o ataque de força bruta desde que o dicionário utilizado seja adequado.</a:t>
            </a:r>
          </a:p>
          <a:p>
            <a:pPr marL="274320" lvl="1" indent="0" algn="just">
              <a:buNone/>
            </a:pPr>
            <a:endParaRPr lang="pt-BR" dirty="0"/>
          </a:p>
          <a:p>
            <a:pPr marL="274320" lvl="1" indent="0" algn="just">
              <a:buNone/>
            </a:pPr>
            <a:r>
              <a:rPr lang="pt-BR" dirty="0" smtClean="0"/>
              <a:t>Uma boa proposta é gerar o dicionário com palavras extraidas do dispositivo analisado. </a:t>
            </a:r>
            <a:endParaRPr lang="pt-BR" dirty="0"/>
          </a:p>
          <a:p>
            <a:pPr marL="274320" lvl="1" indent="0" algn="just">
              <a:buNone/>
            </a:pPr>
            <a:endParaRPr lang="pt-BR" dirty="0" smtClean="0"/>
          </a:p>
          <a:p>
            <a:pPr marL="274320" lvl="1" indent="0" algn="just">
              <a:buNone/>
            </a:pPr>
            <a:r>
              <a:rPr lang="pt-BR" dirty="0" smtClean="0"/>
              <a:t>O FTK possui dicionários que podem ser baixados da internet.</a:t>
            </a:r>
          </a:p>
        </p:txBody>
      </p:sp>
    </p:spTree>
    <p:extLst>
      <p:ext uri="{BB962C8B-B14F-4D97-AF65-F5344CB8AC3E}">
        <p14:creationId xmlns:p14="http://schemas.microsoft.com/office/powerpoint/2010/main" val="9826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Existência de senhas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lvl="1"/>
            <a:r>
              <a:rPr lang="pt-BR" dirty="0" smtClean="0"/>
              <a:t>Engenharia social:</a:t>
            </a:r>
          </a:p>
          <a:p>
            <a:pPr lvl="1"/>
            <a:endParaRPr lang="pt-BR" dirty="0"/>
          </a:p>
          <a:p>
            <a:pPr marL="274320" lvl="1" indent="0">
              <a:buNone/>
            </a:pPr>
            <a:r>
              <a:rPr lang="pt-BR" dirty="0" smtClean="0"/>
              <a:t>Consiste em descobrir a senha de arquivos e sistemas a partir de entrevistas com as pessoas envolvidas no caso.</a:t>
            </a:r>
          </a:p>
          <a:p>
            <a:pPr marL="274320" lvl="1" indent="0">
              <a:buNone/>
            </a:pPr>
            <a:r>
              <a:rPr lang="pt-BR" dirty="0"/>
              <a:t>	</a:t>
            </a:r>
          </a:p>
          <a:p>
            <a:pPr lvl="2"/>
            <a:r>
              <a:rPr lang="pt-BR" dirty="0" smtClean="0"/>
              <a:t>Em alguns casos pergunte a senha.</a:t>
            </a:r>
          </a:p>
          <a:p>
            <a:pPr lvl="2"/>
            <a:r>
              <a:rPr lang="pt-BR" dirty="0" smtClean="0"/>
              <a:t>Em caso de senhas de softwares utilize senhas default de fabricantes.</a:t>
            </a:r>
          </a:p>
        </p:txBody>
      </p:sp>
    </p:spTree>
    <p:extLst>
      <p:ext uri="{BB962C8B-B14F-4D97-AF65-F5344CB8AC3E}">
        <p14:creationId xmlns:p14="http://schemas.microsoft.com/office/powerpoint/2010/main" val="38510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E</a:t>
            </a:r>
            <a:r>
              <a:rPr lang="pt-BR" dirty="0" smtClean="0"/>
              <a:t>xames em dispositivos </a:t>
            </a:r>
            <a:r>
              <a:rPr lang="pt-BR" dirty="0" smtClean="0"/>
              <a:t>de armazenamento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Existência de senhas</a:t>
            </a:r>
          </a:p>
          <a:p>
            <a:pPr marL="274320" lvl="1" indent="0" algn="just">
              <a:buNone/>
            </a:pPr>
            <a:endParaRPr lang="pt-BR" dirty="0" smtClean="0"/>
          </a:p>
          <a:p>
            <a:pPr lvl="1"/>
            <a:r>
              <a:rPr lang="pt-BR" dirty="0" smtClean="0"/>
              <a:t>Rainbow tables:</a:t>
            </a:r>
          </a:p>
          <a:p>
            <a:pPr marL="274320" lvl="1" indent="0">
              <a:buNone/>
            </a:pPr>
            <a:endParaRPr lang="pt-BR" dirty="0"/>
          </a:p>
          <a:p>
            <a:pPr marL="274320" lvl="1" indent="0">
              <a:buNone/>
            </a:pPr>
            <a:r>
              <a:rPr lang="pt-BR" dirty="0" smtClean="0"/>
              <a:t>Softwares que se utilizam de tabelas de hash pré compiladas. Trata-se de um método de tentativa e erro para senhas que se utilizam de hash para encobrir seu conteúdo. Onde achar:</a:t>
            </a:r>
          </a:p>
          <a:p>
            <a:pPr marL="27432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Freerainbowtables.com</a:t>
            </a:r>
          </a:p>
          <a:p>
            <a:pPr lvl="2"/>
            <a:r>
              <a:rPr lang="pt-BR" dirty="0" smtClean="0"/>
              <a:t>Rainbowtables.shmoo.com</a:t>
            </a:r>
          </a:p>
        </p:txBody>
      </p:sp>
    </p:spTree>
    <p:extLst>
      <p:ext uri="{BB962C8B-B14F-4D97-AF65-F5344CB8AC3E}">
        <p14:creationId xmlns:p14="http://schemas.microsoft.com/office/powerpoint/2010/main" val="20909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694</TotalTime>
  <Words>779</Words>
  <Application>Microsoft Office PowerPoint</Application>
  <PresentationFormat>Apresentação no Ecrã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Claridade</vt:lpstr>
      <vt:lpstr>PERÍCIA EM INFORMÁTICA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67</cp:revision>
  <dcterms:created xsi:type="dcterms:W3CDTF">2013-08-02T14:08:40Z</dcterms:created>
  <dcterms:modified xsi:type="dcterms:W3CDTF">2013-09-29T14:45:02Z</dcterms:modified>
</cp:coreProperties>
</file>