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5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555163"/>
  <p:defaultTextStyle>
    <a:defPPr>
      <a:defRPr lang="pt-BR"/>
    </a:defPPr>
    <a:lvl1pPr algn="ctr" rtl="0" fontAlgn="base">
      <a:spcBef>
        <a:spcPct val="0"/>
      </a:spcBef>
      <a:spcAft>
        <a:spcPct val="0"/>
      </a:spcAft>
      <a:defRPr sz="3200" b="1" kern="1200">
        <a:solidFill>
          <a:srgbClr val="0000CC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200" b="1" kern="1200">
        <a:solidFill>
          <a:srgbClr val="0000CC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200" b="1" kern="1200">
        <a:solidFill>
          <a:srgbClr val="0000CC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200" b="1" kern="1200">
        <a:solidFill>
          <a:srgbClr val="0000CC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200" b="1" kern="1200">
        <a:solidFill>
          <a:srgbClr val="0000CC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rgbClr val="0000CC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rgbClr val="0000CC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rgbClr val="0000CC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rgbClr val="0000CC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CC"/>
    <a:srgbClr val="00CC00"/>
    <a:srgbClr val="FF0066"/>
    <a:srgbClr val="339933"/>
    <a:srgbClr val="FFFF00"/>
    <a:srgbClr val="FF33CC"/>
    <a:srgbClr val="0033CC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93" autoAdjust="0"/>
    <p:restoredTop sz="94660" autoAdjust="0"/>
  </p:normalViewPr>
  <p:slideViewPr>
    <p:cSldViewPr>
      <p:cViewPr varScale="1">
        <p:scale>
          <a:sx n="74" d="100"/>
          <a:sy n="74" d="100"/>
        </p:scale>
        <p:origin x="-1464" y="-9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634"/>
    </p:cViewPr>
  </p:sorterViewPr>
  <p:notesViewPr>
    <p:cSldViewPr>
      <p:cViewPr varScale="1">
        <p:scale>
          <a:sx n="41" d="100"/>
          <a:sy n="41" d="100"/>
        </p:scale>
        <p:origin x="-1524" y="-84"/>
      </p:cViewPr>
      <p:guideLst>
        <p:guide orient="horz" pos="3009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5" Type="http://schemas.openxmlformats.org/officeDocument/2006/relationships/slide" Target="slides/slide5.xml"/><Relationship Id="rId4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endParaRPr lang="pt-BR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endParaRPr lang="pt-BR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773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endParaRPr lang="pt-BR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0773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fld id="{480DB420-D8D1-40E4-9662-0C988DDF461A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46358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endParaRPr 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endParaRPr lang="pt-B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39813" y="715963"/>
            <a:ext cx="4778375" cy="3584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538663"/>
            <a:ext cx="5029200" cy="430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0773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endParaRPr lang="pt-B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0773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fld id="{92B2313C-C83F-47B0-AC82-44E5BB9CEC15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89798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400" b="1"/>
              <a:t>Conhecimento Filosófico</a:t>
            </a:r>
          </a:p>
          <a:p>
            <a:r>
              <a:rPr lang="pt-BR"/>
              <a:t>Conduz a uma reflexão crítica sobre os fenômenos das ciências. </a:t>
            </a:r>
          </a:p>
          <a:p>
            <a:r>
              <a:rPr lang="pt-BR" sz="1400" b="1"/>
              <a:t>Conhecimento Teológico</a:t>
            </a:r>
          </a:p>
          <a:p>
            <a:r>
              <a:rPr lang="pt-BR"/>
              <a:t>É um produto do intelecto do ser humano que recai sobre a fé. </a:t>
            </a:r>
          </a:p>
          <a:p>
            <a:r>
              <a:rPr lang="pt-BR" sz="1400" b="1"/>
              <a:t>Conhecimento Empírico</a:t>
            </a:r>
          </a:p>
          <a:p>
            <a:r>
              <a:rPr lang="pt-BR" sz="1400"/>
              <a:t>Se adquire independentemente de estudos, de pesquisas, de reflexões ou de aplicações de métodos.</a:t>
            </a:r>
          </a:p>
          <a:p>
            <a:r>
              <a:rPr lang="pt-BR" sz="1400" b="1"/>
              <a:t>Conhecimento Científico</a:t>
            </a:r>
          </a:p>
          <a:p>
            <a:r>
              <a:rPr lang="pt-BR"/>
              <a:t>Se adquire através de pesquisas que utilizam procedimentos metodológicos.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400" b="1"/>
              <a:t>Conhecimento Filosófico</a:t>
            </a:r>
          </a:p>
          <a:p>
            <a:r>
              <a:rPr lang="pt-BR"/>
              <a:t>Conduz a uma reflexão crítica sobre os fenômenos das ciências. </a:t>
            </a:r>
          </a:p>
          <a:p>
            <a:r>
              <a:rPr lang="pt-BR" sz="1400" b="1"/>
              <a:t>Conhecimento Teológico</a:t>
            </a:r>
          </a:p>
          <a:p>
            <a:r>
              <a:rPr lang="pt-BR"/>
              <a:t>É um produto do intelecto do ser humano que recai sobre a fé. </a:t>
            </a:r>
          </a:p>
          <a:p>
            <a:r>
              <a:rPr lang="pt-BR" sz="1400" b="1"/>
              <a:t>Conhecimento Empírico</a:t>
            </a:r>
          </a:p>
          <a:p>
            <a:r>
              <a:rPr lang="pt-BR" sz="1400"/>
              <a:t>Se adquire independentemente de estudos, de pesquisas, de reflexões ou de aplicações de métodos.</a:t>
            </a:r>
          </a:p>
          <a:p>
            <a:r>
              <a:rPr lang="pt-BR" sz="1400" b="1"/>
              <a:t>Conhecimento Científico</a:t>
            </a:r>
          </a:p>
          <a:p>
            <a:r>
              <a:rPr lang="pt-BR"/>
              <a:t>Se adquire através de pesquisas que utilizam procedimentos metodológicos.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400" b="1"/>
              <a:t>Conhecimento Filosófico</a:t>
            </a:r>
          </a:p>
          <a:p>
            <a:r>
              <a:rPr lang="pt-BR"/>
              <a:t>Conduz a uma reflexão crítica sobre os fenômenos das ciências. </a:t>
            </a:r>
          </a:p>
          <a:p>
            <a:r>
              <a:rPr lang="pt-BR" sz="1400" b="1"/>
              <a:t>Conhecimento Teológico</a:t>
            </a:r>
          </a:p>
          <a:p>
            <a:r>
              <a:rPr lang="pt-BR"/>
              <a:t>É um produto do intelecto do ser humano que recai sobre a fé. </a:t>
            </a:r>
          </a:p>
          <a:p>
            <a:r>
              <a:rPr lang="pt-BR" sz="1400" b="1"/>
              <a:t>Conhecimento Empírico</a:t>
            </a:r>
          </a:p>
          <a:p>
            <a:r>
              <a:rPr lang="pt-BR" sz="1400"/>
              <a:t>Se adquire independentemente de estudos, de pesquisas, de reflexões ou de aplicações de métodos.</a:t>
            </a:r>
          </a:p>
          <a:p>
            <a:r>
              <a:rPr lang="pt-BR" sz="1400" b="1"/>
              <a:t>Conhecimento Científico</a:t>
            </a:r>
          </a:p>
          <a:p>
            <a:r>
              <a:rPr lang="pt-BR"/>
              <a:t>Se adquire através de pesquisas que utilizam procedimentos metodológicos.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400" b="1"/>
              <a:t>Conhecimento Filosófico</a:t>
            </a:r>
          </a:p>
          <a:p>
            <a:r>
              <a:rPr lang="pt-BR"/>
              <a:t>Conduz a uma reflexão crítica sobre os fenômenos das ciências. </a:t>
            </a:r>
          </a:p>
          <a:p>
            <a:r>
              <a:rPr lang="pt-BR" sz="1400" b="1"/>
              <a:t>Conhecimento Teológico</a:t>
            </a:r>
          </a:p>
          <a:p>
            <a:r>
              <a:rPr lang="pt-BR"/>
              <a:t>É um produto do intelecto do ser humano que recai sobre a fé. </a:t>
            </a:r>
          </a:p>
          <a:p>
            <a:r>
              <a:rPr lang="pt-BR" sz="1400" b="1"/>
              <a:t>Conhecimento Empírico</a:t>
            </a:r>
          </a:p>
          <a:p>
            <a:r>
              <a:rPr lang="pt-BR" sz="1400"/>
              <a:t>Se adquire independentemente de estudos, de pesquisas, de reflexões ou de aplicações de métodos.</a:t>
            </a:r>
          </a:p>
          <a:p>
            <a:r>
              <a:rPr lang="pt-BR" sz="1400" b="1"/>
              <a:t>Conhecimento Científico</a:t>
            </a:r>
          </a:p>
          <a:p>
            <a:r>
              <a:rPr lang="pt-BR"/>
              <a:t>Se adquire através de pesquisas que utilizam procedimentos metodológicos.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400" b="1"/>
              <a:t>Conhecimento Filosófico</a:t>
            </a:r>
          </a:p>
          <a:p>
            <a:r>
              <a:rPr lang="pt-BR"/>
              <a:t>Conduz a uma reflexão crítica sobre os fenômenos das ciências. </a:t>
            </a:r>
          </a:p>
          <a:p>
            <a:r>
              <a:rPr lang="pt-BR" sz="1400" b="1"/>
              <a:t>Conhecimento Teológico</a:t>
            </a:r>
          </a:p>
          <a:p>
            <a:r>
              <a:rPr lang="pt-BR"/>
              <a:t>É um produto do intelecto do ser humano que recai sobre a fé. </a:t>
            </a:r>
          </a:p>
          <a:p>
            <a:r>
              <a:rPr lang="pt-BR" sz="1400" b="1"/>
              <a:t>Conhecimento Empírico</a:t>
            </a:r>
          </a:p>
          <a:p>
            <a:r>
              <a:rPr lang="pt-BR" sz="1400"/>
              <a:t>Se adquire independentemente de estudos, de pesquisas, de reflexões ou de aplicações de métodos.</a:t>
            </a:r>
          </a:p>
          <a:p>
            <a:r>
              <a:rPr lang="pt-BR" sz="1400" b="1"/>
              <a:t>Conhecimento Científico</a:t>
            </a:r>
          </a:p>
          <a:p>
            <a:r>
              <a:rPr lang="pt-BR"/>
              <a:t>Se adquire através de pesquisas que utilizam procedimentos metodológicos.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400" b="1"/>
              <a:t>Conhecimento Filosófico</a:t>
            </a:r>
          </a:p>
          <a:p>
            <a:r>
              <a:rPr lang="pt-BR"/>
              <a:t>Conduz a uma reflexão crítica sobre os fenômenos das ciências. </a:t>
            </a:r>
          </a:p>
          <a:p>
            <a:r>
              <a:rPr lang="pt-BR" sz="1400" b="1"/>
              <a:t>Conhecimento Teológico</a:t>
            </a:r>
          </a:p>
          <a:p>
            <a:r>
              <a:rPr lang="pt-BR"/>
              <a:t>É um produto do intelecto do ser humano que recai sobre a fé. </a:t>
            </a:r>
          </a:p>
          <a:p>
            <a:r>
              <a:rPr lang="pt-BR" sz="1400" b="1"/>
              <a:t>Conhecimento Empírico</a:t>
            </a:r>
          </a:p>
          <a:p>
            <a:r>
              <a:rPr lang="pt-BR" sz="1400"/>
              <a:t>Se adquire independentemente de estudos, de pesquisas, de reflexões ou de aplicações de métodos.</a:t>
            </a:r>
          </a:p>
          <a:p>
            <a:r>
              <a:rPr lang="pt-BR" sz="1400" b="1"/>
              <a:t>Conhecimento Científico</a:t>
            </a:r>
          </a:p>
          <a:p>
            <a:r>
              <a:rPr lang="pt-BR"/>
              <a:t>Se adquire através de pesquisas que utilizam procedimentos metodológicos. 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400" b="1"/>
              <a:t>Conhecimento Filosófico</a:t>
            </a:r>
          </a:p>
          <a:p>
            <a:r>
              <a:rPr lang="pt-BR"/>
              <a:t>Conduz a uma reflexão crítica sobre os fenômenos das ciências. </a:t>
            </a:r>
          </a:p>
          <a:p>
            <a:r>
              <a:rPr lang="pt-BR" sz="1400" b="1"/>
              <a:t>Conhecimento Teológico</a:t>
            </a:r>
          </a:p>
          <a:p>
            <a:r>
              <a:rPr lang="pt-BR"/>
              <a:t>É um produto do intelecto do ser humano que recai sobre a fé. </a:t>
            </a:r>
          </a:p>
          <a:p>
            <a:r>
              <a:rPr lang="pt-BR" sz="1400" b="1"/>
              <a:t>Conhecimento Empírico</a:t>
            </a:r>
          </a:p>
          <a:p>
            <a:r>
              <a:rPr lang="pt-BR" sz="1400"/>
              <a:t>Se adquire independentemente de estudos, de pesquisas, de reflexões ou de aplicações de métodos.</a:t>
            </a:r>
          </a:p>
          <a:p>
            <a:r>
              <a:rPr lang="pt-BR" sz="1400" b="1"/>
              <a:t>Conhecimento Científico</a:t>
            </a:r>
          </a:p>
          <a:p>
            <a:r>
              <a:rPr lang="pt-BR"/>
              <a:t>Se adquire através de pesquisas que utilizam procedimentos metodológicos.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t-BR" smtClean="0"/>
              <a:t>04/11/2000</a:t>
            </a:r>
            <a:endParaRPr lang="pt-BR"/>
          </a:p>
        </p:txBody>
      </p:sp>
      <p:sp>
        <p:nvSpPr>
          <p:cNvPr id="20" name="Marcador de Posição do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BR" smtClean="0"/>
              <a:t>Prof.Dr.Dirceu M.Guazzi</a:t>
            </a:r>
            <a:endParaRPr lang="pt-BR"/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9BB662-EB25-493B-8A09-AF500457F92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t-BR" smtClean="0"/>
              <a:t>04/11/2000</a:t>
            </a:r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BR" smtClean="0"/>
              <a:t>Prof.Dr.Dirceu M.Guazzi</a:t>
            </a:r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65209E-6F51-47F9-A3FE-FC9FCE19FC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t-BR" smtClean="0"/>
              <a:t>04/11/2000</a:t>
            </a:r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BR" smtClean="0"/>
              <a:t>Prof.Dr.Dirceu M.Guazzi</a:t>
            </a:r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717082-0F80-41D0-B1CA-EE31777D2C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t-BR" smtClean="0"/>
              <a:t>04/11/2000</a:t>
            </a:r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BR" smtClean="0"/>
              <a:t>Prof.Dr.Dirceu M.Guazzi</a:t>
            </a:r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F4B98F-C23C-45EA-9296-0F097156F01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t-BR" smtClean="0"/>
              <a:t>04/11/2000</a:t>
            </a:r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BR" smtClean="0"/>
              <a:t>Prof.Dr.Dirceu M.Guazzi</a:t>
            </a:r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491A54-7495-4586-9208-54EA54245CB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Rec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t-BR" smtClean="0"/>
              <a:t>04/11/2000</a:t>
            </a:r>
            <a:endParaRPr lang="pt-BR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BR" smtClean="0"/>
              <a:t>Prof.Dr.Dirceu M.Guazzi</a:t>
            </a:r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42AFEA-353B-4F74-A135-3F731C06B0B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t-BR" smtClean="0"/>
              <a:t>04/11/2000</a:t>
            </a:r>
            <a:endParaRPr lang="pt-BR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BR" smtClean="0"/>
              <a:t>Prof.Dr.Dirceu M.Guazzi</a:t>
            </a:r>
            <a:endParaRPr lang="pt-BR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005481-1B1F-4C12-AC84-2405388DB03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t-BR" smtClean="0"/>
              <a:t>04/11/2000</a:t>
            </a:r>
            <a:endParaRPr lang="pt-BR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BR" smtClean="0"/>
              <a:t>Prof.Dr.Dirceu M.Guazzi</a:t>
            </a:r>
            <a:endParaRPr lang="pt-BR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0F5E-C2C8-4F83-AE41-47F1A64C3F5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t-BR" smtClean="0"/>
              <a:t>04/11/2000</a:t>
            </a:r>
            <a:endParaRPr lang="pt-BR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BR" smtClean="0"/>
              <a:t>Prof.Dr.Dirceu M.Guazzi</a:t>
            </a:r>
            <a:endParaRPr lang="pt-BR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83F0D5-B0AB-4961-AB00-DF15BCB20B8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Rec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t-BR" smtClean="0"/>
              <a:t>04/11/2000</a:t>
            </a:r>
            <a:endParaRPr lang="pt-BR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BR" smtClean="0"/>
              <a:t>Prof.Dr.Dirceu M.Guazzi</a:t>
            </a:r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041428-62E9-46E9-84A1-DFB55253880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t-BR" smtClean="0"/>
              <a:t>04/11/2000</a:t>
            </a:r>
            <a:endParaRPr lang="pt-BR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BR" smtClean="0"/>
              <a:t>Prof.Dr.Dirceu M.Guazzi</a:t>
            </a:r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208009-3988-4A77-936D-11E31961748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Rec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ircular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nel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Marcador de Posição do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9" name="Marcador de Posição do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24" name="Marcador de Posição d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r>
              <a:rPr lang="pt-BR" smtClean="0"/>
              <a:t>04/11/2000</a:t>
            </a:r>
            <a:endParaRPr lang="pt-BR"/>
          </a:p>
        </p:txBody>
      </p:sp>
      <p:sp>
        <p:nvSpPr>
          <p:cNvPr id="10" name="Marcador de Posição do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pt-BR" smtClean="0"/>
              <a:t>Prof.Dr.Dirceu M.Guazzi</a:t>
            </a:r>
            <a:endParaRPr lang="pt-BR"/>
          </a:p>
        </p:txBody>
      </p:sp>
      <p:sp>
        <p:nvSpPr>
          <p:cNvPr id="22" name="Marcador de Posição do Número do Diapositivo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5533945-D9A9-4B1D-93B1-D3457C201F2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5" name="Rec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117600" y="3429000"/>
            <a:ext cx="6604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pt-BR" sz="2400" b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1547664" y="2895600"/>
            <a:ext cx="7406640" cy="2261592"/>
          </a:xfrm>
          <a:prstGeom prst="rect">
            <a:avLst/>
          </a:prstGeom>
        </p:spPr>
        <p:txBody>
          <a:bodyPr tIns="0">
            <a:norm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pt-BR" b="0" dirty="0" smtClean="0">
                <a:effectLst/>
              </a:rPr>
              <a:t>Aula </a:t>
            </a:r>
            <a:r>
              <a:rPr lang="pt-BR" b="0" dirty="0" smtClean="0">
                <a:effectLst/>
              </a:rPr>
              <a:t>07</a:t>
            </a:r>
            <a:endParaRPr lang="pt-BR" b="0" dirty="0" smtClean="0">
              <a:effectLst/>
            </a:endParaRPr>
          </a:p>
          <a:p>
            <a:r>
              <a:rPr lang="pt-BR" b="0" dirty="0" smtClean="0">
                <a:effectLst/>
              </a:rPr>
              <a:t>Pesquisa bibliográfica.</a:t>
            </a:r>
            <a:endParaRPr lang="pt-BR" b="0" dirty="0" smtClean="0">
              <a:effectLst/>
            </a:endParaRPr>
          </a:p>
          <a:p>
            <a:endParaRPr lang="pt-BR" b="0" dirty="0" smtClean="0">
              <a:effectLst/>
            </a:endParaRPr>
          </a:p>
          <a:p>
            <a:r>
              <a:rPr lang="pt-BR" sz="2400" b="0" dirty="0" smtClean="0">
                <a:effectLst/>
              </a:rPr>
              <a:t>Prof. Diovani Milhorim</a:t>
            </a:r>
            <a:endParaRPr lang="pt-BR" sz="2400" b="0" dirty="0">
              <a:effectLst/>
            </a:endParaRPr>
          </a:p>
        </p:txBody>
      </p:sp>
      <p:sp>
        <p:nvSpPr>
          <p:cNvPr id="8" name="Título 1"/>
          <p:cNvSpPr>
            <a:spLocks noGrp="1"/>
          </p:cNvSpPr>
          <p:nvPr>
            <p:ph type="ctrTitle"/>
          </p:nvPr>
        </p:nvSpPr>
        <p:spPr>
          <a:xfrm>
            <a:off x="1709822" y="548680"/>
            <a:ext cx="7406640" cy="1472184"/>
          </a:xfrm>
        </p:spPr>
        <p:txBody>
          <a:bodyPr/>
          <a:lstStyle/>
          <a:p>
            <a:r>
              <a:rPr lang="pt-BR" dirty="0" smtClean="0"/>
              <a:t>Projeto integrado.</a:t>
            </a:r>
            <a:endParaRPr lang="pt-B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259632" y="1700808"/>
            <a:ext cx="7503368" cy="4431983"/>
          </a:xfrm>
          <a:noFill/>
          <a:ln/>
        </p:spPr>
        <p:txBody>
          <a:bodyPr wrap="square">
            <a:spAutoFit/>
          </a:bodyPr>
          <a:lstStyle/>
          <a:p>
            <a:pPr marL="609600" indent="-609600" algn="ctr">
              <a:lnSpc>
                <a:spcPct val="150000"/>
              </a:lnSpc>
              <a:buFont typeface="Wingdings" pitchFamily="2" charset="2"/>
              <a:buNone/>
            </a:pPr>
            <a:endParaRPr lang="pt-BR" sz="1600" b="1" u="sng" dirty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 algn="just">
              <a:lnSpc>
                <a:spcPct val="150000"/>
              </a:lnSpc>
              <a:buFont typeface="Wingdings" pitchFamily="2" charset="2"/>
              <a:buNone/>
            </a:pPr>
            <a:r>
              <a:rPr lang="pt-BR" sz="1800" b="1" dirty="0" smtClean="0">
                <a:solidFill>
                  <a:schemeClr val="tx2"/>
                </a:solidFill>
              </a:rPr>
              <a:t>	</a:t>
            </a:r>
            <a:r>
              <a:rPr lang="pt-BR" sz="1800" dirty="0" smtClean="0"/>
              <a:t>A pesquisa bibliográfica abrange a leitura, análise e interpretação de livros, períodicos, documentos fotocopiados, mapas, imagens, manuscritos, etc...</a:t>
            </a:r>
          </a:p>
          <a:p>
            <a:pPr marL="609600" indent="-609600" algn="just">
              <a:lnSpc>
                <a:spcPct val="150000"/>
              </a:lnSpc>
              <a:buFont typeface="Wingdings" pitchFamily="2" charset="2"/>
              <a:buNone/>
            </a:pPr>
            <a:endParaRPr lang="pt-BR" sz="1800" dirty="0" smtClean="0"/>
          </a:p>
          <a:p>
            <a:pPr marL="609600" indent="-609600" algn="just">
              <a:lnSpc>
                <a:spcPct val="150000"/>
              </a:lnSpc>
              <a:buFont typeface="Wingdings" pitchFamily="2" charset="2"/>
              <a:buNone/>
            </a:pPr>
            <a:r>
              <a:rPr lang="pt-BR" sz="1800" dirty="0"/>
              <a:t>	</a:t>
            </a:r>
            <a:r>
              <a:rPr lang="pt-BR" sz="1800" dirty="0" smtClean="0"/>
              <a:t>Todo </a:t>
            </a:r>
            <a:r>
              <a:rPr lang="pt-BR" sz="1800" dirty="0"/>
              <a:t>material recolhido deve ser submetido a uma triagem, a partir da qual é possível estabelecer um plano de leitura. Trata-se de uma leitura atenta e sistemática que se faz acompanhar de </a:t>
            </a:r>
            <a:r>
              <a:rPr lang="pt-BR" sz="1800" b="1" dirty="0"/>
              <a:t>anotações</a:t>
            </a:r>
            <a:r>
              <a:rPr lang="pt-BR" sz="1800" dirty="0"/>
              <a:t> e </a:t>
            </a:r>
            <a:r>
              <a:rPr lang="pt-BR" sz="1800" b="1" dirty="0" smtClean="0"/>
              <a:t>fichamentos </a:t>
            </a:r>
            <a:r>
              <a:rPr lang="pt-BR" sz="1800" dirty="0" smtClean="0"/>
              <a:t>que</a:t>
            </a:r>
            <a:r>
              <a:rPr lang="pt-BR" sz="1800" dirty="0"/>
              <a:t>, eventualmente, poderão servir à fundamentação teórica do estudo.</a:t>
            </a:r>
            <a:endParaRPr lang="pt-BR" sz="1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485BC-5CF4-42D7-A601-F59E74261F76}" type="slidenum">
              <a:rPr lang="pt-BR"/>
              <a:pPr/>
              <a:t>2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Pesquisa bibliográfica</a:t>
            </a:r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 autoUpdateAnimBg="0" rev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259632" y="1700808"/>
            <a:ext cx="7503368" cy="4708981"/>
          </a:xfrm>
          <a:noFill/>
          <a:ln/>
        </p:spPr>
        <p:txBody>
          <a:bodyPr wrap="square">
            <a:spAutoFit/>
          </a:bodyPr>
          <a:lstStyle/>
          <a:p>
            <a:pPr marL="609600" indent="-609600" algn="just">
              <a:lnSpc>
                <a:spcPct val="150000"/>
              </a:lnSpc>
              <a:buNone/>
            </a:pPr>
            <a:r>
              <a:rPr lang="pt-BR" sz="1800" b="1" dirty="0" smtClean="0">
                <a:solidFill>
                  <a:schemeClr val="tx2"/>
                </a:solidFill>
              </a:rPr>
              <a:t>	</a:t>
            </a:r>
            <a:r>
              <a:rPr lang="pt-BR" sz="1800" b="1" dirty="0" smtClean="0">
                <a:solidFill>
                  <a:schemeClr val="tx2"/>
                </a:solidFill>
              </a:rPr>
              <a:t>Fontes: </a:t>
            </a:r>
          </a:p>
          <a:p>
            <a:pPr marL="609600" indent="-609600" algn="just">
              <a:lnSpc>
                <a:spcPct val="150000"/>
              </a:lnSpc>
              <a:buNone/>
            </a:pPr>
            <a:endParaRPr lang="pt-BR" sz="1800" b="1" dirty="0" smtClean="0">
              <a:solidFill>
                <a:schemeClr val="tx2"/>
              </a:solidFill>
            </a:endParaRPr>
          </a:p>
          <a:p>
            <a:pPr marL="609600" indent="-609600" algn="just">
              <a:lnSpc>
                <a:spcPct val="150000"/>
              </a:lnSpc>
              <a:buNone/>
            </a:pPr>
            <a:r>
              <a:rPr lang="pt-BR" sz="1800" b="1" dirty="0">
                <a:solidFill>
                  <a:schemeClr val="tx2"/>
                </a:solidFill>
              </a:rPr>
              <a:t>	</a:t>
            </a:r>
            <a:r>
              <a:rPr lang="pt-BR" sz="1800" dirty="0" smtClean="0"/>
              <a:t>As </a:t>
            </a:r>
            <a:r>
              <a:rPr lang="pt-BR" sz="1800" dirty="0"/>
              <a:t>fontes bibliográficas podem ser classificadas de diversas maneiras</a:t>
            </a:r>
            <a:r>
              <a:rPr lang="pt-BR" sz="1800" dirty="0" smtClean="0"/>
              <a:t>. Quanto à origem:</a:t>
            </a:r>
          </a:p>
          <a:p>
            <a:pPr marL="609600" indent="-609600" algn="just">
              <a:lnSpc>
                <a:spcPct val="150000"/>
              </a:lnSpc>
              <a:buNone/>
            </a:pPr>
            <a:endParaRPr lang="pt-BR" sz="1800" dirty="0"/>
          </a:p>
          <a:p>
            <a:pPr marL="609600" indent="-609600" algn="just">
              <a:lnSpc>
                <a:spcPct val="150000"/>
              </a:lnSpc>
              <a:buNone/>
            </a:pPr>
            <a:r>
              <a:rPr lang="pt-BR" sz="1800" dirty="0" smtClean="0"/>
              <a:t>	Primárias: São </a:t>
            </a:r>
            <a:r>
              <a:rPr lang="pt-BR" sz="1800" dirty="0"/>
              <a:t>aquelas baseadas nos dados primários ou “de verdade” ou “de campo ou laboratório”</a:t>
            </a:r>
            <a:endParaRPr lang="pt-BR" sz="1800" dirty="0" smtClean="0"/>
          </a:p>
          <a:p>
            <a:pPr marL="609600" indent="-609600" algn="just">
              <a:lnSpc>
                <a:spcPct val="150000"/>
              </a:lnSpc>
              <a:buNone/>
            </a:pPr>
            <a:endParaRPr lang="pt-BR" sz="1800" dirty="0"/>
          </a:p>
          <a:p>
            <a:pPr marL="609600" indent="-609600" algn="just">
              <a:lnSpc>
                <a:spcPct val="150000"/>
              </a:lnSpc>
              <a:buNone/>
            </a:pPr>
            <a:r>
              <a:rPr lang="pt-BR" sz="1800" dirty="0" smtClean="0"/>
              <a:t>	Secundárias: </a:t>
            </a:r>
            <a:r>
              <a:rPr lang="pt-BR" sz="1800" dirty="0"/>
              <a:t>que se baseiam, por sua vez, nas fontes primárias. </a:t>
            </a:r>
            <a:r>
              <a:rPr lang="pt-BR" sz="1800" dirty="0" smtClean="0"/>
              <a:t>Geralmente são interpretações de fontes primárias.</a:t>
            </a:r>
          </a:p>
        </p:txBody>
      </p:sp>
      <p:sp>
        <p:nvSpPr>
          <p:cNvPr id="5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485BC-5CF4-42D7-A601-F59E74261F76}" type="slidenum">
              <a:rPr lang="pt-BR"/>
              <a:pPr/>
              <a:t>3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Pesquisa bibliográfica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730519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 rev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259632" y="1700808"/>
            <a:ext cx="7503368" cy="4062651"/>
          </a:xfrm>
          <a:noFill/>
          <a:ln/>
        </p:spPr>
        <p:txBody>
          <a:bodyPr wrap="square">
            <a:spAutoFit/>
          </a:bodyPr>
          <a:lstStyle/>
          <a:p>
            <a:pPr marL="609600" indent="-609600" algn="just">
              <a:lnSpc>
                <a:spcPct val="150000"/>
              </a:lnSpc>
              <a:buNone/>
            </a:pPr>
            <a:r>
              <a:rPr lang="pt-BR" sz="1800" b="1" dirty="0" smtClean="0">
                <a:solidFill>
                  <a:schemeClr val="tx2"/>
                </a:solidFill>
              </a:rPr>
              <a:t>Fontes</a:t>
            </a:r>
            <a:r>
              <a:rPr lang="pt-BR" sz="1800" b="1" dirty="0">
                <a:solidFill>
                  <a:schemeClr val="tx2"/>
                </a:solidFill>
              </a:rPr>
              <a:t>: </a:t>
            </a:r>
          </a:p>
          <a:p>
            <a:pPr marL="609600" indent="-609600" algn="just">
              <a:lnSpc>
                <a:spcPct val="150000"/>
              </a:lnSpc>
              <a:buNone/>
            </a:pPr>
            <a:endParaRPr lang="pt-BR" sz="1800" b="1" dirty="0" smtClean="0">
              <a:solidFill>
                <a:schemeClr val="tx2"/>
              </a:solidFill>
            </a:endParaRPr>
          </a:p>
          <a:p>
            <a:pPr marL="609600" indent="-609600" algn="just">
              <a:lnSpc>
                <a:spcPct val="150000"/>
              </a:lnSpc>
              <a:buNone/>
            </a:pPr>
            <a:r>
              <a:rPr lang="pt-BR" sz="1800" b="1" dirty="0" smtClean="0">
                <a:solidFill>
                  <a:schemeClr val="tx2"/>
                </a:solidFill>
              </a:rPr>
              <a:t>	</a:t>
            </a:r>
            <a:r>
              <a:rPr lang="pt-BR" sz="1800" dirty="0" smtClean="0"/>
              <a:t>	Devemos</a:t>
            </a:r>
            <a:r>
              <a:rPr lang="pt-BR" sz="1800" dirty="0"/>
              <a:t>, sempre que possível, ter um bom conhecimento das fontes primárias, ou seja, aquelas que não passaram ainda por uma seqüência de interpretações, com o aumento do risco de introdução de distorções ou equívocos no conhecimento já existente. Artigos originais são fontes primárias. Artigos de revisão ou bases de dados são fontes secundárias.</a:t>
            </a:r>
          </a:p>
          <a:p>
            <a:pPr marL="609600" indent="-609600" algn="just">
              <a:lnSpc>
                <a:spcPct val="150000"/>
              </a:lnSpc>
              <a:buFont typeface="Wingdings" pitchFamily="2" charset="2"/>
              <a:buNone/>
            </a:pPr>
            <a:endParaRPr lang="pt-BR" sz="1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485BC-5CF4-42D7-A601-F59E74261F76}" type="slidenum">
              <a:rPr lang="pt-BR"/>
              <a:pPr/>
              <a:t>4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Pesquisa bibliográfica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02190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 rev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259632" y="1700808"/>
            <a:ext cx="7503368" cy="4893647"/>
          </a:xfrm>
          <a:noFill/>
          <a:ln/>
        </p:spPr>
        <p:txBody>
          <a:bodyPr wrap="square">
            <a:spAutoFit/>
          </a:bodyPr>
          <a:lstStyle/>
          <a:p>
            <a:pPr marL="609600" indent="-609600" algn="just">
              <a:lnSpc>
                <a:spcPct val="150000"/>
              </a:lnSpc>
              <a:buNone/>
            </a:pPr>
            <a:r>
              <a:rPr lang="pt-BR" sz="1800" b="1" dirty="0">
                <a:solidFill>
                  <a:schemeClr val="tx2"/>
                </a:solidFill>
              </a:rPr>
              <a:t>Fontes: </a:t>
            </a:r>
            <a:r>
              <a:rPr lang="pt-BR" sz="1800" dirty="0" smtClean="0"/>
              <a:t> livros-texto</a:t>
            </a:r>
            <a:r>
              <a:rPr lang="pt-BR" sz="1800" dirty="0"/>
              <a:t>, </a:t>
            </a:r>
            <a:endParaRPr lang="pt-BR" sz="1800" dirty="0" smtClean="0"/>
          </a:p>
          <a:p>
            <a:pPr marL="609600" indent="-609600" algn="just">
              <a:lnSpc>
                <a:spcPct val="150000"/>
              </a:lnSpc>
              <a:buNone/>
            </a:pPr>
            <a:endParaRPr lang="pt-BR" sz="1800" dirty="0"/>
          </a:p>
          <a:p>
            <a:pPr marL="609600" indent="-609600" algn="just">
              <a:lnSpc>
                <a:spcPct val="150000"/>
              </a:lnSpc>
              <a:buNone/>
            </a:pPr>
            <a:r>
              <a:rPr lang="pt-BR" sz="1800" dirty="0" smtClean="0"/>
              <a:t>	os livros-texto </a:t>
            </a:r>
            <a:r>
              <a:rPr lang="pt-BR" sz="1800" dirty="0"/>
              <a:t>“particularizam” os nossos interesses em direção a temas específicos e, quando bons, nos remetem às informações mais pertinentes ou adequadas a respeito de um assunto. A grande “fraqueza” destes documentos está no seu rápido “envelhecimento”, já que os processos editoriais podem levar </a:t>
            </a:r>
            <a:r>
              <a:rPr lang="pt-BR" sz="1800" dirty="0" smtClean="0"/>
              <a:t>vários anos. </a:t>
            </a:r>
            <a:r>
              <a:rPr lang="pt-BR" sz="1800" dirty="0"/>
              <a:t>D</a:t>
            </a:r>
            <a:r>
              <a:rPr lang="pt-BR" sz="1800" dirty="0" smtClean="0"/>
              <a:t>evemos </a:t>
            </a:r>
            <a:r>
              <a:rPr lang="pt-BR" sz="1800" dirty="0"/>
              <a:t>dar preferência, na maioria dos casos, aos livros-texto mais recentes, principalmente naquelas áreas da ciência submetidas a rápidos avanços.</a:t>
            </a:r>
          </a:p>
          <a:p>
            <a:pPr marL="609600" indent="-609600" algn="just">
              <a:lnSpc>
                <a:spcPct val="150000"/>
              </a:lnSpc>
              <a:buFont typeface="Wingdings" pitchFamily="2" charset="2"/>
              <a:buNone/>
            </a:pPr>
            <a:endParaRPr lang="pt-BR" sz="1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485BC-5CF4-42D7-A601-F59E74261F76}" type="slidenum">
              <a:rPr lang="pt-BR"/>
              <a:pPr/>
              <a:t>5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Pesquisa bibliográfica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767635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259632" y="1700808"/>
            <a:ext cx="7503368" cy="3570208"/>
          </a:xfrm>
          <a:noFill/>
          <a:ln/>
        </p:spPr>
        <p:txBody>
          <a:bodyPr wrap="square">
            <a:spAutoFit/>
          </a:bodyPr>
          <a:lstStyle/>
          <a:p>
            <a:pPr marL="609600" indent="-609600" algn="just">
              <a:lnSpc>
                <a:spcPct val="150000"/>
              </a:lnSpc>
              <a:buNone/>
            </a:pPr>
            <a:r>
              <a:rPr lang="pt-BR" sz="1800" b="1" dirty="0">
                <a:solidFill>
                  <a:schemeClr val="tx2"/>
                </a:solidFill>
              </a:rPr>
              <a:t>Fontes: </a:t>
            </a:r>
            <a:r>
              <a:rPr lang="pt-BR" sz="1800" dirty="0" smtClean="0"/>
              <a:t> </a:t>
            </a:r>
            <a:r>
              <a:rPr lang="pt-BR" sz="1800" dirty="0"/>
              <a:t>artigos </a:t>
            </a:r>
            <a:r>
              <a:rPr lang="pt-BR" sz="1800" dirty="0" smtClean="0"/>
              <a:t>científicos</a:t>
            </a:r>
          </a:p>
          <a:p>
            <a:pPr marL="609600" indent="-609600" algn="just">
              <a:lnSpc>
                <a:spcPct val="150000"/>
              </a:lnSpc>
              <a:buNone/>
            </a:pPr>
            <a:endParaRPr lang="pt-BR" sz="1800" dirty="0"/>
          </a:p>
          <a:p>
            <a:pPr marL="609600" indent="-609600" algn="just">
              <a:lnSpc>
                <a:spcPct val="150000"/>
              </a:lnSpc>
              <a:buNone/>
            </a:pPr>
            <a:r>
              <a:rPr lang="pt-BR" sz="1800" dirty="0" smtClean="0"/>
              <a:t>	Publicados </a:t>
            </a:r>
            <a:r>
              <a:rPr lang="pt-BR" sz="1800" dirty="0"/>
              <a:t>em jornais e revistas científicos, também chamados de periódicos (por serem publicados com uma determinada regularidade ou periodicidade). A grande vantagem destas publicações é a sua atualidade. Por causa disto, constituem a principal fonte de informação científica, seja sob a forma impressa ou eletrônica. </a:t>
            </a:r>
            <a:endParaRPr lang="pt-BR" sz="1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485BC-5CF4-42D7-A601-F59E74261F76}" type="slidenum">
              <a:rPr lang="pt-BR"/>
              <a:pPr/>
              <a:t>6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Pesquisa bibliográfica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056415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259632" y="1700808"/>
            <a:ext cx="7503368" cy="4139595"/>
          </a:xfrm>
          <a:noFill/>
          <a:ln/>
        </p:spPr>
        <p:txBody>
          <a:bodyPr wrap="square">
            <a:spAutoFit/>
          </a:bodyPr>
          <a:lstStyle/>
          <a:p>
            <a:pPr marL="609600" indent="-609600" algn="just">
              <a:lnSpc>
                <a:spcPct val="150000"/>
              </a:lnSpc>
              <a:buNone/>
            </a:pPr>
            <a:r>
              <a:rPr lang="pt-BR" sz="1800" b="1" dirty="0">
                <a:solidFill>
                  <a:schemeClr val="tx2"/>
                </a:solidFill>
              </a:rPr>
              <a:t>Fontes: </a:t>
            </a:r>
            <a:r>
              <a:rPr lang="pt-BR" sz="1800" dirty="0" smtClean="0"/>
              <a:t> Internet</a:t>
            </a:r>
          </a:p>
          <a:p>
            <a:pPr marL="609600" indent="-609600" algn="just">
              <a:lnSpc>
                <a:spcPct val="150000"/>
              </a:lnSpc>
              <a:buNone/>
            </a:pPr>
            <a:endParaRPr lang="pt-BR" sz="1800" dirty="0"/>
          </a:p>
          <a:p>
            <a:pPr marL="609600" indent="-609600" algn="just">
              <a:lnSpc>
                <a:spcPct val="150000"/>
              </a:lnSpc>
              <a:buNone/>
            </a:pPr>
            <a:r>
              <a:rPr lang="pt-BR" sz="1800" dirty="0" smtClean="0"/>
              <a:t>A rede mundial de computadores (www – internet) poderá ser utilizada como fonte de informação desde que seja possível identificar o autor da publicação. Cuidados especiais devem ser tomados ao se referenciar informações da internet pois existe a possibilidade de se incorrer em erro. Prefira fontes oficiais confiáveis. </a:t>
            </a:r>
          </a:p>
          <a:p>
            <a:pPr marL="609600" indent="-609600" algn="just">
              <a:lnSpc>
                <a:spcPct val="150000"/>
              </a:lnSpc>
              <a:buNone/>
            </a:pPr>
            <a:endParaRPr lang="pt-BR" sz="1800" dirty="0"/>
          </a:p>
          <a:p>
            <a:pPr marL="609600" indent="-609600" algn="just">
              <a:lnSpc>
                <a:spcPct val="150000"/>
              </a:lnSpc>
              <a:buNone/>
            </a:pPr>
            <a:r>
              <a:rPr lang="pt-BR" sz="1800" dirty="0" smtClean="0"/>
              <a:t>	</a:t>
            </a:r>
            <a:endParaRPr lang="pt-BR" sz="1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485BC-5CF4-42D7-A601-F59E74261F76}" type="slidenum">
              <a:rPr lang="pt-BR"/>
              <a:pPr/>
              <a:t>7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Pesquisa bibliográfica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044120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259632" y="1700808"/>
            <a:ext cx="7503368" cy="1000274"/>
          </a:xfrm>
          <a:noFill/>
          <a:ln/>
        </p:spPr>
        <p:txBody>
          <a:bodyPr wrap="square">
            <a:spAutoFit/>
          </a:bodyPr>
          <a:lstStyle/>
          <a:p>
            <a:pPr marL="609600" indent="-609600" algn="just">
              <a:lnSpc>
                <a:spcPct val="150000"/>
              </a:lnSpc>
              <a:buNone/>
            </a:pPr>
            <a:r>
              <a:rPr lang="pt-BR" sz="1800" b="1" dirty="0" smtClean="0">
                <a:solidFill>
                  <a:schemeClr val="tx2"/>
                </a:solidFill>
              </a:rPr>
              <a:t>Procedimento:</a:t>
            </a:r>
            <a:endParaRPr lang="pt-BR" sz="1800" dirty="0"/>
          </a:p>
          <a:p>
            <a:pPr marL="609600" indent="-609600" algn="just">
              <a:lnSpc>
                <a:spcPct val="150000"/>
              </a:lnSpc>
              <a:buNone/>
            </a:pPr>
            <a:r>
              <a:rPr lang="pt-BR" sz="1800" dirty="0" smtClean="0"/>
              <a:t>	</a:t>
            </a:r>
            <a:endParaRPr lang="pt-BR" sz="1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485BC-5CF4-42D7-A601-F59E74261F76}" type="slidenum">
              <a:rPr lang="pt-BR"/>
              <a:pPr/>
              <a:t>8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Pesquisa bibliográfica</a:t>
            </a:r>
            <a:endParaRPr lang="pt-BR" dirty="0"/>
          </a:p>
        </p:txBody>
      </p:sp>
      <p:pic>
        <p:nvPicPr>
          <p:cNvPr id="1026" name="Picture 2" descr="http://3.bp.blogspot.com/-RM2oCzL1oqg/TkQjxjU8TlI/AAAAAAAAIKI/bBR8vVfbmyo/s1600/fluxograma+revisao+bibliografic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268760"/>
            <a:ext cx="3962400" cy="5322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01802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7623</TotalTime>
  <Words>521</Words>
  <Application>Microsoft Office PowerPoint</Application>
  <PresentationFormat>Apresentação no Ecrã (4:3)</PresentationFormat>
  <Paragraphs>102</Paragraphs>
  <Slides>8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8</vt:i4>
      </vt:variant>
    </vt:vector>
  </HeadingPairs>
  <TitlesOfParts>
    <vt:vector size="9" baseType="lpstr">
      <vt:lpstr>Solstício</vt:lpstr>
      <vt:lpstr>Projeto integrado.</vt:lpstr>
      <vt:lpstr>Pesquisa bibliográfica</vt:lpstr>
      <vt:lpstr>Pesquisa bibliográfica</vt:lpstr>
      <vt:lpstr>Pesquisa bibliográfica</vt:lpstr>
      <vt:lpstr>Pesquisa bibliográfica</vt:lpstr>
      <vt:lpstr>Pesquisa bibliográfica</vt:lpstr>
      <vt:lpstr>Pesquisa bibliográfica</vt:lpstr>
      <vt:lpstr>Pesquisa bibliográfica</vt:lpstr>
    </vt:vector>
  </TitlesOfParts>
  <Company>Particular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MÉTODOS E TÉCNICAS DE PESQUISA</dc:title>
  <dc:creator>Dirceu M. Guazzi</dc:creator>
  <cp:lastModifiedBy>diovani</cp:lastModifiedBy>
  <cp:revision>551</cp:revision>
  <dcterms:created xsi:type="dcterms:W3CDTF">2000-11-04T20:36:37Z</dcterms:created>
  <dcterms:modified xsi:type="dcterms:W3CDTF">2013-04-18T14:05:06Z</dcterms:modified>
</cp:coreProperties>
</file>