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82"/>
  </p:notesMasterIdLst>
  <p:sldIdLst>
    <p:sldId id="256" r:id="rId2"/>
    <p:sldId id="260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  <p:sldId id="287" r:id="rId25"/>
    <p:sldId id="289" r:id="rId26"/>
    <p:sldId id="290" r:id="rId27"/>
    <p:sldId id="291" r:id="rId28"/>
    <p:sldId id="292" r:id="rId29"/>
    <p:sldId id="293" r:id="rId30"/>
    <p:sldId id="294" r:id="rId31"/>
    <p:sldId id="298" r:id="rId32"/>
    <p:sldId id="264" r:id="rId33"/>
    <p:sldId id="265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26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267" r:id="rId70"/>
    <p:sldId id="306" r:id="rId71"/>
    <p:sldId id="307" r:id="rId72"/>
    <p:sldId id="308" r:id="rId73"/>
    <p:sldId id="309" r:id="rId74"/>
    <p:sldId id="310" r:id="rId75"/>
    <p:sldId id="311" r:id="rId76"/>
    <p:sldId id="312" r:id="rId77"/>
    <p:sldId id="313" r:id="rId78"/>
    <p:sldId id="314" r:id="rId79"/>
    <p:sldId id="315" r:id="rId80"/>
    <p:sldId id="316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C0E9FE-BD38-4669-8705-7F1E2C2DD3F5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Clique para 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472F91-DB8B-4B6A-BFC5-15D69136DA7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AB5D5B-6B49-4D2D-94B7-2408D572297F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D0D5D5-8116-408E-BEF5-2BAD54684FBC}" type="slidenum">
              <a:rPr lang="pt-BR" sz="1200">
                <a:latin typeface="Calibri" pitchFamily="34" charset="0"/>
              </a:rPr>
              <a:pPr algn="r"/>
              <a:t>10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DC903E-2DF2-4C24-A1E0-24C5C21F2EA4}" type="slidenum">
              <a:rPr lang="pt-BR" sz="1200">
                <a:latin typeface="Calibri" pitchFamily="34" charset="0"/>
              </a:rPr>
              <a:pPr algn="r"/>
              <a:t>11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3BD82F-CB4E-4E8D-8C15-B7599B2E67D9}" type="slidenum">
              <a:rPr lang="pt-BR" sz="1200">
                <a:latin typeface="Calibri" pitchFamily="34" charset="0"/>
              </a:rPr>
              <a:pPr algn="r"/>
              <a:t>12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F5E052-7164-40D2-83D2-BC909FCA23A1}" type="slidenum">
              <a:rPr lang="pt-BR" sz="1200">
                <a:latin typeface="Calibri" pitchFamily="34" charset="0"/>
              </a:rPr>
              <a:pPr algn="r"/>
              <a:t>13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69CBD8-C5C9-4DB2-8D64-3C9AD72F8302}" type="slidenum">
              <a:rPr lang="pt-BR" sz="1200">
                <a:latin typeface="Calibri" pitchFamily="34" charset="0"/>
              </a:rPr>
              <a:pPr algn="r"/>
              <a:t>14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9655A6-54CC-4AEA-8918-366E57BE0A70}" type="slidenum">
              <a:rPr lang="pt-BR" sz="1200">
                <a:latin typeface="Calibri" pitchFamily="34" charset="0"/>
              </a:rPr>
              <a:pPr algn="r"/>
              <a:t>15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592834-B2C6-418B-8D37-D20C21555B54}" type="slidenum">
              <a:rPr lang="pt-BR" sz="1200">
                <a:latin typeface="Calibri" pitchFamily="34" charset="0"/>
              </a:rPr>
              <a:pPr algn="r"/>
              <a:t>16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3ABF6D-0BCE-4670-B44E-1B8F330AE3ED}" type="slidenum">
              <a:rPr lang="pt-BR" sz="1200">
                <a:latin typeface="Calibri" pitchFamily="34" charset="0"/>
              </a:rPr>
              <a:pPr algn="r"/>
              <a:t>17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0E218C-81E4-4046-AACA-65E5759E3947}" type="slidenum">
              <a:rPr lang="pt-BR" sz="1200">
                <a:latin typeface="Calibri" pitchFamily="34" charset="0"/>
              </a:rPr>
              <a:pPr algn="r"/>
              <a:t>18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614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2A2339-F2C8-42C8-9864-AE6D2558ED55}" type="slidenum">
              <a:rPr lang="pt-BR" sz="1200">
                <a:latin typeface="Calibri" pitchFamily="34" charset="0"/>
              </a:rPr>
              <a:pPr algn="r"/>
              <a:t>19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519256-AA61-4AE9-AA2C-C25E59150C56}" type="slidenum">
              <a:rPr lang="pt-BR" sz="1200">
                <a:latin typeface="Calibri" pitchFamily="34" charset="0"/>
              </a:rPr>
              <a:pPr algn="r"/>
              <a:t>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634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814BBB-F0CA-4C07-BF46-9027DEA90174}" type="slidenum">
              <a:rPr lang="pt-BR" sz="1200">
                <a:latin typeface="Calibri" pitchFamily="34" charset="0"/>
              </a:rPr>
              <a:pPr algn="r"/>
              <a:t>20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655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956CD8-4A58-42E0-90BD-640CFA7AC7ED}" type="slidenum">
              <a:rPr lang="pt-BR" sz="1200">
                <a:latin typeface="Calibri" pitchFamily="34" charset="0"/>
              </a:rPr>
              <a:pPr algn="r"/>
              <a:t>21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675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42CC84-8F6D-41B7-A2C6-1A76FA277FF5}" type="slidenum">
              <a:rPr lang="pt-BR" sz="1200">
                <a:latin typeface="Calibri" pitchFamily="34" charset="0"/>
              </a:rPr>
              <a:pPr algn="r"/>
              <a:t>22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696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5381E4-AE76-4A97-89BD-DB3EEA3EEFD0}" type="slidenum">
              <a:rPr lang="pt-BR" sz="1200">
                <a:latin typeface="Calibri" pitchFamily="34" charset="0"/>
              </a:rPr>
              <a:pPr algn="r"/>
              <a:t>23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716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BE7EBD-688E-4E8F-A066-E49328FCC36A}" type="slidenum">
              <a:rPr lang="pt-BR" sz="1200">
                <a:latin typeface="Calibri" pitchFamily="34" charset="0"/>
              </a:rPr>
              <a:pPr algn="r"/>
              <a:t>24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737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DD2B13-8377-4168-95BA-B1E2E1B14167}" type="slidenum">
              <a:rPr lang="pt-BR" sz="1200">
                <a:latin typeface="Calibri" pitchFamily="34" charset="0"/>
              </a:rPr>
              <a:pPr algn="r"/>
              <a:t>25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31F542-14AF-4DB1-9D6D-1763432DFA8A}" type="slidenum">
              <a:rPr lang="pt-BR" sz="1200">
                <a:latin typeface="Calibri" pitchFamily="34" charset="0"/>
              </a:rPr>
              <a:pPr algn="r"/>
              <a:t>26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778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4A5E4C-159D-43B2-AC0E-DB05C9F3541C}" type="slidenum">
              <a:rPr lang="pt-BR" sz="1200">
                <a:latin typeface="Calibri" pitchFamily="34" charset="0"/>
              </a:rPr>
              <a:pPr algn="r"/>
              <a:t>27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798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C056B-4695-4BDD-9E4C-0C5ADEB0D243}" type="slidenum">
              <a:rPr lang="pt-BR" sz="1200">
                <a:latin typeface="Calibri" pitchFamily="34" charset="0"/>
              </a:rPr>
              <a:pPr algn="r"/>
              <a:t>28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819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927329-B54B-4522-B70C-8708403FB3AF}" type="slidenum">
              <a:rPr lang="pt-BR" sz="1200">
                <a:latin typeface="Calibri" pitchFamily="34" charset="0"/>
              </a:rPr>
              <a:pPr algn="r"/>
              <a:t>29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514D41-5A0A-4DDC-8FA9-4479E1D570FA}" type="slidenum">
              <a:rPr lang="pt-BR" sz="1200">
                <a:latin typeface="Calibri" pitchFamily="34" charset="0"/>
              </a:rPr>
              <a:pPr algn="r"/>
              <a:t>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839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892A34-9B87-4284-B069-BD7A85CE6E2F}" type="slidenum">
              <a:rPr lang="pt-BR" sz="1200">
                <a:latin typeface="Calibri" pitchFamily="34" charset="0"/>
              </a:rPr>
              <a:pPr algn="r"/>
              <a:t>30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860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708133-BF14-4B33-BB76-7827D321D08C}" type="slidenum">
              <a:rPr lang="pt-BR" sz="1200">
                <a:latin typeface="Calibri" pitchFamily="34" charset="0"/>
              </a:rPr>
              <a:pPr algn="r"/>
              <a:t>31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880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E3300D-B125-4FC3-B4FA-5DF4B5DF766B}" type="slidenum">
              <a:rPr lang="pt-BR" sz="1200">
                <a:latin typeface="Calibri" pitchFamily="34" charset="0"/>
              </a:rPr>
              <a:pPr algn="r"/>
              <a:t>32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901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4B6FBE-DC1E-4FAA-A285-58FBC423A051}" type="slidenum">
              <a:rPr lang="pt-BR" sz="1200">
                <a:latin typeface="Calibri" pitchFamily="34" charset="0"/>
              </a:rPr>
              <a:pPr algn="r"/>
              <a:t>33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921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47DAE4-9274-43E0-B94C-01529A73B2B5}" type="slidenum">
              <a:rPr lang="pt-BR" sz="1200">
                <a:latin typeface="Calibri" pitchFamily="34" charset="0"/>
              </a:rPr>
              <a:pPr algn="r"/>
              <a:t>34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942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F6A933-BCE3-4503-BFE3-E435ED2A02B1}" type="slidenum">
              <a:rPr lang="pt-BR" sz="1200">
                <a:latin typeface="Calibri" pitchFamily="34" charset="0"/>
              </a:rPr>
              <a:pPr algn="r"/>
              <a:t>35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962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DD11B2-D006-4389-8261-A9B633D56419}" type="slidenum">
              <a:rPr lang="pt-BR" sz="1200">
                <a:latin typeface="Calibri" pitchFamily="34" charset="0"/>
              </a:rPr>
              <a:pPr algn="r"/>
              <a:t>36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983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EBB77E-8FA6-41B7-A44C-A660B1FBE748}" type="slidenum">
              <a:rPr lang="pt-BR" sz="1200">
                <a:latin typeface="Calibri" pitchFamily="34" charset="0"/>
              </a:rPr>
              <a:pPr algn="r"/>
              <a:t>37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003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FDBD17-6FAE-4C64-BCE5-E023043EA135}" type="slidenum">
              <a:rPr lang="pt-BR" sz="1200">
                <a:latin typeface="Calibri" pitchFamily="34" charset="0"/>
              </a:rPr>
              <a:pPr algn="r"/>
              <a:t>38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024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1221DD-3F2F-46EC-B3A5-C77E40AD1612}" type="slidenum">
              <a:rPr lang="pt-BR" sz="1200">
                <a:latin typeface="Calibri" pitchFamily="34" charset="0"/>
              </a:rPr>
              <a:pPr algn="r"/>
              <a:t>39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C5298A-D5FC-4B45-BAB2-D65920FA7B96}" type="slidenum">
              <a:rPr lang="pt-BR" sz="1200">
                <a:latin typeface="Calibri" pitchFamily="34" charset="0"/>
              </a:rPr>
              <a:pPr algn="r"/>
              <a:t>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044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6E5B86-F7D6-4E6D-BDD3-533401137CD6}" type="slidenum">
              <a:rPr lang="pt-BR" sz="1200">
                <a:latin typeface="Calibri" pitchFamily="34" charset="0"/>
              </a:rPr>
              <a:pPr algn="r"/>
              <a:t>40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064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AD4182-20E1-477B-92A4-70C8EB081798}" type="slidenum">
              <a:rPr lang="pt-BR" sz="1200">
                <a:latin typeface="Calibri" pitchFamily="34" charset="0"/>
              </a:rPr>
              <a:pPr algn="r"/>
              <a:t>41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085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1CC979-B7D9-4EF6-981B-5A34112315D1}" type="slidenum">
              <a:rPr lang="pt-BR" sz="1200">
                <a:latin typeface="Calibri" pitchFamily="34" charset="0"/>
              </a:rPr>
              <a:pPr algn="r"/>
              <a:t>42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105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EDBB36-1108-488F-9787-773C771451F0}" type="slidenum">
              <a:rPr lang="pt-BR" sz="1200">
                <a:latin typeface="Calibri" pitchFamily="34" charset="0"/>
              </a:rPr>
              <a:pPr algn="r"/>
              <a:t>43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126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A6B0F9-60E7-4B87-B9EA-99027CBADC4C}" type="slidenum">
              <a:rPr lang="pt-BR" sz="1200">
                <a:latin typeface="Calibri" pitchFamily="34" charset="0"/>
              </a:rPr>
              <a:pPr algn="r"/>
              <a:t>44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146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F69314-809C-4226-9C2D-0B6B453314CE}" type="slidenum">
              <a:rPr lang="pt-BR" sz="1200">
                <a:latin typeface="Calibri" pitchFamily="34" charset="0"/>
              </a:rPr>
              <a:pPr algn="r"/>
              <a:t>45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167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1B6D15-7811-40A8-8136-0CEDB11856DF}" type="slidenum">
              <a:rPr lang="pt-BR" sz="1200">
                <a:latin typeface="Calibri" pitchFamily="34" charset="0"/>
              </a:rPr>
              <a:pPr algn="r"/>
              <a:t>46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187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DDA420-6F01-4AF9-A36E-0EAE5DDD2656}" type="slidenum">
              <a:rPr lang="pt-BR" sz="1200">
                <a:latin typeface="Calibri" pitchFamily="34" charset="0"/>
              </a:rPr>
              <a:pPr algn="r"/>
              <a:t>47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208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482ECD-FE7E-4D9C-9C21-FEF34E72BC31}" type="slidenum">
              <a:rPr lang="pt-BR" sz="1200">
                <a:latin typeface="Calibri" pitchFamily="34" charset="0"/>
              </a:rPr>
              <a:pPr algn="r"/>
              <a:t>48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228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2311E2-7223-4922-82E4-37C0404D5E56}" type="slidenum">
              <a:rPr lang="pt-BR" sz="1200">
                <a:latin typeface="Calibri" pitchFamily="34" charset="0"/>
              </a:rPr>
              <a:pPr algn="r"/>
              <a:t>49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1CFB2E-1D7A-4D3E-B701-3CB9F8357553}" type="slidenum">
              <a:rPr lang="pt-BR" sz="1200">
                <a:latin typeface="Calibri" pitchFamily="34" charset="0"/>
              </a:rPr>
              <a:pPr algn="r"/>
              <a:t>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249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C68DE5-B46E-441B-AD3C-7E7010ABC1C5}" type="slidenum">
              <a:rPr lang="pt-BR" sz="1200">
                <a:latin typeface="Calibri" pitchFamily="34" charset="0"/>
              </a:rPr>
              <a:pPr algn="r"/>
              <a:t>50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269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6EBEA5-D907-4B1A-BBD7-4FB6D629369B}" type="slidenum">
              <a:rPr lang="pt-BR" sz="1200">
                <a:latin typeface="Calibri" pitchFamily="34" charset="0"/>
              </a:rPr>
              <a:pPr algn="r"/>
              <a:t>51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78F5E-DED3-45E0-961E-1AF18BB25A28}" type="slidenum">
              <a:rPr lang="pt-BR" sz="1200">
                <a:latin typeface="Calibri" pitchFamily="34" charset="0"/>
              </a:rPr>
              <a:pPr algn="r"/>
              <a:t>52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3EA9EB-0E57-4E02-82BB-B817CFA0DE2F}" type="slidenum">
              <a:rPr lang="pt-BR" sz="1200">
                <a:latin typeface="Calibri" pitchFamily="34" charset="0"/>
              </a:rPr>
              <a:pPr algn="r"/>
              <a:t>53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331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01E060-0FD3-44C4-A15D-132494B2EE5E}" type="slidenum">
              <a:rPr lang="pt-BR" sz="1200">
                <a:latin typeface="Calibri" pitchFamily="34" charset="0"/>
              </a:rPr>
              <a:pPr algn="r"/>
              <a:t>54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351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563241-7827-46C7-8241-698D58F8C8AC}" type="slidenum">
              <a:rPr lang="pt-BR" sz="1200">
                <a:latin typeface="Calibri" pitchFamily="34" charset="0"/>
              </a:rPr>
              <a:pPr algn="r"/>
              <a:t>55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372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A214E2-4990-4283-97B1-3A5124D46218}" type="slidenum">
              <a:rPr lang="pt-BR" sz="1200">
                <a:latin typeface="Calibri" pitchFamily="34" charset="0"/>
              </a:rPr>
              <a:pPr algn="r"/>
              <a:t>56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392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AF3C1F-B1BA-4767-A8A0-6A1B9B8A85FD}" type="slidenum">
              <a:rPr lang="pt-BR" sz="1200">
                <a:latin typeface="Calibri" pitchFamily="34" charset="0"/>
              </a:rPr>
              <a:pPr algn="r"/>
              <a:t>57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413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8FFB46-DCA5-4C54-A386-E30994673397}" type="slidenum">
              <a:rPr lang="pt-BR" sz="1200">
                <a:latin typeface="Calibri" pitchFamily="34" charset="0"/>
              </a:rPr>
              <a:pPr algn="r"/>
              <a:t>58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433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3C48AA-0BAA-4C6D-98C5-5B57E9A93949}" type="slidenum">
              <a:rPr lang="pt-BR" sz="1200">
                <a:latin typeface="Calibri" pitchFamily="34" charset="0"/>
              </a:rPr>
              <a:pPr algn="r"/>
              <a:t>59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C3B737-12DD-4410-B417-74DB219A019F}" type="slidenum">
              <a:rPr lang="pt-BR" sz="1200">
                <a:latin typeface="Calibri" pitchFamily="34" charset="0"/>
              </a:rPr>
              <a:pPr algn="r"/>
              <a:t>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45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2D7558-388B-4FB3-8AB6-A6FBF32D24FA}" type="slidenum">
              <a:rPr lang="pt-BR" sz="1200">
                <a:latin typeface="Calibri" pitchFamily="34" charset="0"/>
              </a:rPr>
              <a:pPr algn="r"/>
              <a:t>60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47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A95FAB-EC26-4C53-B969-E1805CA6E744}" type="slidenum">
              <a:rPr lang="pt-BR" sz="1200">
                <a:latin typeface="Calibri" pitchFamily="34" charset="0"/>
              </a:rPr>
              <a:pPr algn="r"/>
              <a:t>61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49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BD69A0-8B61-4275-A6B2-27687F338A96}" type="slidenum">
              <a:rPr lang="pt-BR" sz="1200">
                <a:latin typeface="Calibri" pitchFamily="34" charset="0"/>
              </a:rPr>
              <a:pPr algn="r"/>
              <a:t>62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515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C5DB3A-2304-4481-8A9D-BC94C350AFE5}" type="slidenum">
              <a:rPr lang="pt-BR" sz="1200">
                <a:latin typeface="Calibri" pitchFamily="34" charset="0"/>
              </a:rPr>
              <a:pPr algn="r"/>
              <a:t>63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536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EE3538-73DB-40CA-96E8-7FC485BA6D3D}" type="slidenum">
              <a:rPr lang="pt-BR" sz="1200">
                <a:latin typeface="Calibri" pitchFamily="34" charset="0"/>
              </a:rPr>
              <a:pPr algn="r"/>
              <a:t>64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556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56CC98-4C1B-4DBD-BFD5-7CD0072B0CBA}" type="slidenum">
              <a:rPr lang="pt-BR" sz="1200">
                <a:latin typeface="Calibri" pitchFamily="34" charset="0"/>
              </a:rPr>
              <a:pPr algn="r"/>
              <a:t>65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576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BE054A-4872-4D82-8F72-49312A0F0E97}" type="slidenum">
              <a:rPr lang="pt-BR" sz="1200">
                <a:latin typeface="Calibri" pitchFamily="34" charset="0"/>
              </a:rPr>
              <a:pPr algn="r"/>
              <a:t>66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597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0D2B5F-BC85-4B4D-BA7F-9CCF1BAAFBD1}" type="slidenum">
              <a:rPr lang="pt-BR" sz="1200">
                <a:latin typeface="Calibri" pitchFamily="34" charset="0"/>
              </a:rPr>
              <a:pPr algn="r"/>
              <a:t>67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61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9FF9CB-E419-4334-BC0E-0527CD0AD02E}" type="slidenum">
              <a:rPr lang="pt-BR" sz="1200">
                <a:latin typeface="Calibri" pitchFamily="34" charset="0"/>
              </a:rPr>
              <a:pPr algn="r"/>
              <a:t>68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638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9B492C-3C12-454C-8C8C-A8CBDF1A9589}" type="slidenum">
              <a:rPr lang="pt-BR" sz="1200">
                <a:latin typeface="Calibri" pitchFamily="34" charset="0"/>
              </a:rPr>
              <a:pPr algn="r"/>
              <a:t>69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93A273-E39F-4BEF-89BD-2096AE619CB2}" type="slidenum">
              <a:rPr lang="pt-BR" sz="1200">
                <a:latin typeface="Calibri" pitchFamily="34" charset="0"/>
              </a:rPr>
              <a:pPr algn="r"/>
              <a:t>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658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3979B7-0582-48FB-B81D-F448B74650F6}" type="slidenum">
              <a:rPr lang="pt-BR" sz="1200">
                <a:latin typeface="Calibri" pitchFamily="34" charset="0"/>
              </a:rPr>
              <a:pPr algn="r"/>
              <a:t>70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679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233934-C3B6-4CE8-AF46-FE242D70B00C}" type="slidenum">
              <a:rPr lang="pt-BR" sz="1200">
                <a:latin typeface="Calibri" pitchFamily="34" charset="0"/>
              </a:rPr>
              <a:pPr algn="r"/>
              <a:t>71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69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F86A89-5961-42FF-AC08-C62264EF31D2}" type="slidenum">
              <a:rPr lang="pt-BR" sz="1200">
                <a:latin typeface="Calibri" pitchFamily="34" charset="0"/>
              </a:rPr>
              <a:pPr algn="r"/>
              <a:t>72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720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AFADED-19A7-415E-8A3E-21CF64CBC2C9}" type="slidenum">
              <a:rPr lang="pt-BR" sz="1200">
                <a:latin typeface="Calibri" pitchFamily="34" charset="0"/>
              </a:rPr>
              <a:pPr algn="r"/>
              <a:t>73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74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BCB9BB-51F0-438E-B93A-462E3867C5EA}" type="slidenum">
              <a:rPr lang="pt-BR" sz="1200">
                <a:latin typeface="Calibri" pitchFamily="34" charset="0"/>
              </a:rPr>
              <a:pPr algn="r"/>
              <a:t>74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761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8324CF-4392-4A29-AD2C-A09CB23759DF}" type="slidenum">
              <a:rPr lang="pt-BR" sz="1200">
                <a:latin typeface="Calibri" pitchFamily="34" charset="0"/>
              </a:rPr>
              <a:pPr algn="r"/>
              <a:t>75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B24450-03A2-44F0-894B-5EC9A83418E9}" type="slidenum">
              <a:rPr lang="pt-BR" sz="1200">
                <a:latin typeface="Calibri" pitchFamily="34" charset="0"/>
              </a:rPr>
              <a:pPr algn="r"/>
              <a:t>76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80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C03062-5689-4940-B22E-1C7B6D1424A2}" type="slidenum">
              <a:rPr lang="pt-BR" sz="1200">
                <a:latin typeface="Calibri" pitchFamily="34" charset="0"/>
              </a:rPr>
              <a:pPr algn="r"/>
              <a:t>77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822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AC5DC3-8B73-4B52-B0C8-688BE13F64E6}" type="slidenum">
              <a:rPr lang="pt-BR" sz="1200">
                <a:latin typeface="Calibri" pitchFamily="34" charset="0"/>
              </a:rPr>
              <a:pPr algn="r"/>
              <a:t>78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843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E93B2B-3D76-457F-837A-8B3B4BE417A5}" type="slidenum">
              <a:rPr lang="pt-BR" sz="1200">
                <a:latin typeface="Calibri" pitchFamily="34" charset="0"/>
              </a:rPr>
              <a:pPr algn="r"/>
              <a:t>79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D500CC-130C-44E9-80D6-9DA066C69E13}" type="slidenum">
              <a:rPr lang="pt-BR" sz="1200">
                <a:latin typeface="Calibri" pitchFamily="34" charset="0"/>
              </a:rPr>
              <a:pPr algn="r"/>
              <a:t>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1863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D6B6B6-5176-407B-913C-006C1EE7A5D0}" type="slidenum">
              <a:rPr lang="pt-BR" sz="1200">
                <a:latin typeface="Calibri" pitchFamily="34" charset="0"/>
              </a:rPr>
              <a:pPr algn="r"/>
              <a:t>80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smtClean="0"/>
              <a:t>Dica: adicione suas próprias anotações do orador aqui.</a:t>
            </a:r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8444DF-76A4-426B-8A9C-69AC2C63EA25}" type="slidenum">
              <a:rPr lang="pt-BR" sz="1200">
                <a:latin typeface="Calibri" pitchFamily="34" charset="0"/>
              </a:rPr>
              <a:pPr algn="r"/>
              <a:t>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pt-BR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pt-BR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FC605-AFD6-4F8A-B361-9735C99ACC4B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7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28AE6-2ADD-4B0A-93C3-F712CABA80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C94B7D-4E6F-4027-AC03-1C257BA42379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1BEB1-D6AC-4774-B664-BD630D305B5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6FC00-1FE2-43C1-B6F4-18C6DFB058A1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FB05B7-E13C-4501-8A66-5EAFEADF81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pt-BR"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pt-BR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A246FB-9AA7-48F5-9DDB-B47EE5A34D86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9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B6CA2-FFB4-433B-8BA7-01F5C61EBC0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 latinLnBrk="0">
              <a:defRPr lang="pt-BR"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pt-BR" sz="1900" b="0">
                <a:solidFill>
                  <a:schemeClr val="tx1"/>
                </a:solidFill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pt-BR" sz="1900" b="0">
                <a:solidFill>
                  <a:schemeClr val="tx1"/>
                </a:solidFill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pt-BR" sz="2400"/>
            </a:lvl1pPr>
            <a:lvl2pPr>
              <a:lnSpc>
                <a:spcPct val="100000"/>
              </a:lnSpc>
              <a:spcBef>
                <a:spcPts val="700"/>
              </a:spcBef>
              <a:defRPr lang="pt-BR" sz="2000"/>
            </a:lvl2pPr>
            <a:lvl3pPr>
              <a:lnSpc>
                <a:spcPct val="100000"/>
              </a:lnSpc>
              <a:spcBef>
                <a:spcPts val="700"/>
              </a:spcBef>
              <a:defRPr lang="pt-BR" sz="1800"/>
            </a:lvl3pPr>
            <a:lvl4pPr>
              <a:lnSpc>
                <a:spcPct val="100000"/>
              </a:lnSpc>
              <a:spcBef>
                <a:spcPts val="700"/>
              </a:spcBef>
              <a:defRPr lang="pt-BR" sz="1600"/>
            </a:lvl4pPr>
            <a:lvl5pPr>
              <a:lnSpc>
                <a:spcPct val="100000"/>
              </a:lnSpc>
              <a:spcBef>
                <a:spcPts val="700"/>
              </a:spcBef>
              <a:defRPr lang="pt-BR"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pt-BR" sz="2400"/>
            </a:lvl1pPr>
            <a:lvl2pPr>
              <a:lnSpc>
                <a:spcPct val="100000"/>
              </a:lnSpc>
              <a:spcBef>
                <a:spcPts val="700"/>
              </a:spcBef>
              <a:defRPr lang="pt-BR" sz="2000"/>
            </a:lvl2pPr>
            <a:lvl3pPr>
              <a:lnSpc>
                <a:spcPct val="100000"/>
              </a:lnSpc>
              <a:spcBef>
                <a:spcPts val="700"/>
              </a:spcBef>
              <a:defRPr lang="pt-BR" sz="1800"/>
            </a:lvl3pPr>
            <a:lvl4pPr>
              <a:lnSpc>
                <a:spcPct val="100000"/>
              </a:lnSpc>
              <a:spcBef>
                <a:spcPts val="700"/>
              </a:spcBef>
              <a:defRPr lang="pt-BR" sz="1600"/>
            </a:lvl4pPr>
            <a:lvl5pPr>
              <a:lnSpc>
                <a:spcPct val="100000"/>
              </a:lnSpc>
              <a:spcBef>
                <a:spcPts val="700"/>
              </a:spcBef>
              <a:defRPr lang="pt-BR"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051183-1938-4E6A-80DA-ACA2198E3844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CAD0BC-CFC1-4ECE-8F4E-D49AC547685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4BE355-B369-4A6F-B29F-0E96740D5F76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78BFBC-68B3-46FD-B1DA-3CA174A69B4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5021CD-ADE2-41A8-A593-939E280FE984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5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0570B-19EB-46B9-8AF8-D635BA1AC4E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pt-BR"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pt-BR" sz="1400"/>
            </a:lvl1pPr>
            <a:lvl2pPr>
              <a:buNone/>
              <a:defRPr lang="pt-BR" sz="1200"/>
            </a:lvl2pPr>
            <a:lvl3pPr>
              <a:buNone/>
              <a:defRPr lang="pt-BR" sz="1000"/>
            </a:lvl3pPr>
            <a:lvl4pPr>
              <a:buNone/>
              <a:defRPr lang="pt-BR" sz="900"/>
            </a:lvl4pPr>
            <a:lvl5pPr>
              <a:buNone/>
              <a:defRPr lang="pt-BR"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2AA2DA-A7CF-446B-8A79-8E2CB3DEDAF6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C1E9E5-FDD8-49F5-B9EA-84E20EE8AA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pt-BR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pt-BR"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pt-BR"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pt-BR" sz="1400">
                <a:solidFill>
                  <a:srgbClr val="777777"/>
                </a:solidFill>
              </a:defRPr>
            </a:lvl1pPr>
            <a:lvl2pPr>
              <a:defRPr lang="pt-BR" sz="1200"/>
            </a:lvl2pPr>
            <a:lvl3pPr>
              <a:defRPr lang="pt-BR" sz="1000"/>
            </a:lvl3pPr>
            <a:lvl4pPr>
              <a:defRPr lang="pt-BR" sz="900"/>
            </a:lvl4pPr>
            <a:lvl5pPr>
              <a:defRPr lang="pt-BR"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FF26DD-ACFE-4046-9278-657EE76A3424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9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BB70D6-9EAF-4638-838C-249A449894E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850EC7-774C-4F19-971D-68BE7F4FFFFD}" type="datetimeFigureOut">
              <a:rPr/>
              <a:pPr>
                <a:defRPr/>
              </a:pPr>
              <a:t>09/08/2012</a:t>
            </a:fld>
            <a:endParaRPr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E5F01-8802-4865-B73E-D3E74A93887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/>
              <a:t>Clique para editar estilo de títulos Mestre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  <a:p>
            <a:pPr lvl="5"/>
            <a:r>
              <a:rPr lang="pt-BR"/>
              <a:t>Sexto nível</a:t>
            </a:r>
          </a:p>
          <a:p>
            <a:pPr lvl="6"/>
            <a:r>
              <a:rPr lang="pt-BR"/>
              <a:t>Sétimo nível</a:t>
            </a:r>
          </a:p>
          <a:p>
            <a:pPr lvl="7"/>
            <a:r>
              <a:rPr lang="pt-BR"/>
              <a:t>Oitavo nível</a:t>
            </a:r>
          </a:p>
          <a:p>
            <a:pPr lvl="8"/>
            <a:r>
              <a:rPr lang="pt-BR"/>
              <a:t>Nono nível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16F4C1-7F02-48DA-B768-2D6ADF40186B}" type="datetimeFigureOut">
              <a:rPr/>
              <a:pPr>
                <a:defRPr/>
              </a:pPr>
              <a:t>09/08/2012</a:t>
            </a:fld>
            <a:endParaRPr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 latinLnBrk="0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DC038E-9248-4781-9157-1FC6E75D20D3}" type="slidenum">
              <a:rPr/>
              <a:pPr>
                <a:defRPr/>
              </a:pPr>
              <a:t>‹#›</a:t>
            </a:fld>
            <a:endParaRPr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lnSpc>
          <a:spcPts val="3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lang="pt-B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lnSpc>
          <a:spcPts val="3000"/>
        </a:lnSpc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913" y="981075"/>
            <a:ext cx="7407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Linux </a:t>
            </a:r>
            <a:b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 – debian 6.0.2</a:t>
            </a:r>
            <a:endParaRPr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 bwMode="auto">
          <a:xfrm>
            <a:off x="1258888" y="3213100"/>
            <a:ext cx="7407275" cy="1752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3025" eaLnBrk="1" hangingPunct="1"/>
            <a:r>
              <a:rPr smtClean="0">
                <a:solidFill>
                  <a:srgbClr val="320E04"/>
                </a:solidFill>
              </a:rPr>
              <a:t>Facthus – Faculdade de Talentos Humanos</a:t>
            </a:r>
          </a:p>
          <a:p>
            <a:pPr marL="73025" eaLnBrk="1" hangingPunct="1"/>
            <a:r>
              <a:rPr smtClean="0">
                <a:solidFill>
                  <a:srgbClr val="320E04"/>
                </a:solidFill>
              </a:rPr>
              <a:t>Prof. Esp. Diovani Milhorim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senha de super-usuário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195513" y="6237288"/>
            <a:ext cx="522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Senhas: Digitar senha de super-usuário (cuidado)</a:t>
            </a:r>
          </a:p>
        </p:txBody>
      </p:sp>
      <p:pic>
        <p:nvPicPr>
          <p:cNvPr id="4198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133600"/>
            <a:ext cx="48958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inclusão de usuário comum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195513" y="6237288"/>
            <a:ext cx="550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Usuários: digite nome de usuário comum do sistema</a:t>
            </a:r>
          </a:p>
        </p:txBody>
      </p:sp>
      <p:pic>
        <p:nvPicPr>
          <p:cNvPr id="4403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205038"/>
            <a:ext cx="49149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inclusão de usuário comum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41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Usuários: digite login de usuário comum do sistema</a:t>
            </a:r>
          </a:p>
        </p:txBody>
      </p:sp>
      <p:pic>
        <p:nvPicPr>
          <p:cNvPr id="4608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133600"/>
            <a:ext cx="48958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particionamento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602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Particionamento: escolha “assistido – usar o disco inteiro”</a:t>
            </a:r>
          </a:p>
        </p:txBody>
      </p:sp>
      <p:pic>
        <p:nvPicPr>
          <p:cNvPr id="4813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133600"/>
            <a:ext cx="4914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particionamento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72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Particionamento: Escrever mudanças no disco – “sim”.</a:t>
            </a:r>
          </a:p>
        </p:txBody>
      </p:sp>
      <p:pic>
        <p:nvPicPr>
          <p:cNvPr id="5018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276475"/>
            <a:ext cx="49149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particionamento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2051050" y="6237288"/>
            <a:ext cx="523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Formatação e particionamento do disco - aguarde</a:t>
            </a:r>
          </a:p>
        </p:txBody>
      </p:sp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276475"/>
            <a:ext cx="49149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Instalando sistema básico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2771775" y="6308725"/>
            <a:ext cx="343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Instalação do sistema - aguarde</a:t>
            </a:r>
          </a:p>
        </p:txBody>
      </p:sp>
      <p:pic>
        <p:nvPicPr>
          <p:cNvPr id="542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276475"/>
            <a:ext cx="49149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Gerenciador de pacotes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2771775" y="630872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Usar um espelho de rede: “sim”</a:t>
            </a:r>
          </a:p>
        </p:txBody>
      </p:sp>
      <p:pic>
        <p:nvPicPr>
          <p:cNvPr id="5632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060575"/>
            <a:ext cx="55816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Gerenciador de pacotes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2771775" y="6308725"/>
            <a:ext cx="504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do local para busca do espelho: “brasil”</a:t>
            </a:r>
          </a:p>
        </p:txBody>
      </p:sp>
      <p:sp>
        <p:nvSpPr>
          <p:cNvPr id="58372" name="Content Placeholder 2"/>
          <p:cNvSpPr>
            <a:spLocks/>
          </p:cNvSpPr>
          <p:nvPr/>
        </p:nvSpPr>
        <p:spPr bwMode="auto">
          <a:xfrm>
            <a:off x="1403350" y="1412875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800">
                <a:latin typeface="Gill Sans MT"/>
              </a:rPr>
              <a:t>Gerenciador de pacotes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800">
              <a:latin typeface="Gill Sans MT"/>
            </a:endParaRPr>
          </a:p>
        </p:txBody>
      </p:sp>
      <p:pic>
        <p:nvPicPr>
          <p:cNvPr id="5837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989138"/>
            <a:ext cx="55816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Gerenciador de pacotes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771775" y="6308725"/>
            <a:ext cx="412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do espelho: “ftp.br.debian.org”</a:t>
            </a:r>
          </a:p>
        </p:txBody>
      </p:sp>
      <p:sp>
        <p:nvSpPr>
          <p:cNvPr id="60420" name="Content Placeholder 2"/>
          <p:cNvSpPr>
            <a:spLocks/>
          </p:cNvSpPr>
          <p:nvPr/>
        </p:nvSpPr>
        <p:spPr bwMode="auto">
          <a:xfrm>
            <a:off x="1403350" y="1412875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800">
                <a:latin typeface="Gill Sans MT"/>
              </a:rPr>
              <a:t>Gerenciador de pacotes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800">
              <a:latin typeface="Gill Sans MT"/>
            </a:endParaRPr>
          </a:p>
        </p:txBody>
      </p:sp>
      <p:pic>
        <p:nvPicPr>
          <p:cNvPr id="6042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989138"/>
            <a:ext cx="56102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2">
                    <a:satMod val="130000"/>
                  </a:schemeClr>
                </a:solidFill>
              </a:rPr>
              <a:t>Introdução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/>
            <a:r>
              <a:rPr sz="2000" smtClean="0"/>
              <a:t>Versão a ser instalada:</a:t>
            </a:r>
          </a:p>
          <a:p>
            <a:pPr marL="742950" lvl="1" indent="-285750" eaLnBrk="1" hangingPunct="1"/>
            <a:r>
              <a:rPr sz="2000" smtClean="0"/>
              <a:t>Debian 6.0 “squeeze”</a:t>
            </a:r>
            <a:endParaRPr sz="1800" smtClean="0"/>
          </a:p>
          <a:p>
            <a:pPr eaLnBrk="1" hangingPunct="1"/>
            <a:r>
              <a:rPr sz="2000" smtClean="0"/>
              <a:t>Mídia de instalação</a:t>
            </a:r>
          </a:p>
          <a:p>
            <a:pPr marL="742950" lvl="1" indent="-285750" eaLnBrk="1" hangingPunct="1"/>
            <a:r>
              <a:rPr sz="2000" smtClean="0"/>
              <a:t>Imagem ISO</a:t>
            </a:r>
            <a:endParaRPr sz="1800" smtClean="0"/>
          </a:p>
          <a:p>
            <a:pPr eaLnBrk="1" hangingPunct="1"/>
            <a:r>
              <a:rPr sz="2000" smtClean="0"/>
              <a:t>Ambiente de máquina virtual</a:t>
            </a:r>
          </a:p>
          <a:p>
            <a:pPr marL="742950" lvl="1" indent="-285750" eaLnBrk="1" hangingPunct="1"/>
            <a:r>
              <a:rPr sz="2000" smtClean="0"/>
              <a:t>Vmware player (gratuito)</a:t>
            </a:r>
            <a:endParaRPr sz="1800" smtClean="0"/>
          </a:p>
          <a:p>
            <a:pPr eaLnBrk="1" hangingPunct="1"/>
            <a:r>
              <a:rPr sz="2000" smtClean="0"/>
              <a:t>Ambiente de trabalho</a:t>
            </a:r>
          </a:p>
          <a:p>
            <a:pPr marL="742950" lvl="1" indent="-285750" eaLnBrk="1" hangingPunct="1"/>
            <a:r>
              <a:rPr sz="2000" smtClean="0"/>
              <a:t>Linha de comando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</a:t>
            </a:r>
            <a:r>
              <a:rPr sz="2800" smtClean="0"/>
              <a:t>Gerenciador de pacotes</a:t>
            </a:r>
          </a:p>
          <a:p>
            <a:pPr eaLnBrk="1" hangingPunct="1">
              <a:buFont typeface="Wingdings 2" pitchFamily="18" charset="2"/>
              <a:buNone/>
            </a:pPr>
            <a:endParaRPr sz="2800" smtClean="0"/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2555875" y="6308725"/>
            <a:ext cx="478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do sevidor proxy: “deixar em branco”</a:t>
            </a:r>
          </a:p>
        </p:txBody>
      </p:sp>
      <p:sp>
        <p:nvSpPr>
          <p:cNvPr id="62468" name="Content Placeholder 2"/>
          <p:cNvSpPr>
            <a:spLocks/>
          </p:cNvSpPr>
          <p:nvPr/>
        </p:nvSpPr>
        <p:spPr bwMode="auto">
          <a:xfrm>
            <a:off x="1403350" y="1412875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800">
                <a:latin typeface="Gill Sans MT"/>
              </a:rPr>
              <a:t>Gerenciador de pacotes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800">
              <a:latin typeface="Gill Sans MT"/>
            </a:endParaRPr>
          </a:p>
        </p:txBody>
      </p:sp>
      <p:pic>
        <p:nvPicPr>
          <p:cNvPr id="6246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989138"/>
            <a:ext cx="56102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2771775" y="6308725"/>
            <a:ext cx="478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Envio de dados aos servidores debian : “não”</a:t>
            </a:r>
          </a:p>
        </p:txBody>
      </p:sp>
      <p:sp>
        <p:nvSpPr>
          <p:cNvPr id="64515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000">
                <a:latin typeface="Gill Sans MT"/>
              </a:rPr>
              <a:t>concurso de utilização de pacotes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645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989138"/>
            <a:ext cx="56102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2268538" y="6308725"/>
            <a:ext cx="517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dos pacotes básicos a serem instalados.</a:t>
            </a:r>
          </a:p>
        </p:txBody>
      </p:sp>
      <p:sp>
        <p:nvSpPr>
          <p:cNvPr id="66563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Pacotes básicos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6656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989138"/>
            <a:ext cx="56102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2268538" y="6308725"/>
            <a:ext cx="517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dos pacotes básicos a serem instalados.</a:t>
            </a:r>
          </a:p>
        </p:txBody>
      </p:sp>
      <p:sp>
        <p:nvSpPr>
          <p:cNvPr id="68611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Pacotes básicos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pt-BR" sz="24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Escolher: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2000">
                <a:latin typeface="Gill Sans MT"/>
              </a:rPr>
              <a:t>Servidor Web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2000">
                <a:latin typeface="Gill Sans MT"/>
              </a:rPr>
              <a:t>Servidor de arquivos 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2000">
                <a:latin typeface="Gill Sans MT"/>
              </a:rPr>
              <a:t>Servidor SSH.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2000">
                <a:latin typeface="Gill Sans MT"/>
              </a:rPr>
              <a:t>Utilitários standard de sistema.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  <a:p>
            <a:pPr marL="365125" indent="-282575" algn="just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	Mesmo que você não escolha os pacotes nesta etapa da instalação, posteriormente poderá fazer a instalação via apt ou pacotes .deb.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2268538" y="6308725"/>
            <a:ext cx="440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Instalação dos pacotes básicos - aguarde</a:t>
            </a:r>
          </a:p>
        </p:txBody>
      </p:sp>
      <p:sp>
        <p:nvSpPr>
          <p:cNvPr id="70659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Pacotes básicos - instalação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7066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060575"/>
            <a:ext cx="55816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72706" name="Text Box 4"/>
          <p:cNvSpPr txBox="1">
            <a:spLocks noChangeArrowheads="1"/>
          </p:cNvSpPr>
          <p:nvPr/>
        </p:nvSpPr>
        <p:spPr bwMode="auto">
          <a:xfrm>
            <a:off x="2843213" y="630872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Instale o GRUB no sistema – “sim”</a:t>
            </a:r>
          </a:p>
        </p:txBody>
      </p:sp>
      <p:sp>
        <p:nvSpPr>
          <p:cNvPr id="72707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Configuração do GRUB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7270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060575"/>
            <a:ext cx="55816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2843213" y="6308725"/>
            <a:ext cx="404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Configurando e terminando instalação</a:t>
            </a:r>
          </a:p>
        </p:txBody>
      </p:sp>
      <p:sp>
        <p:nvSpPr>
          <p:cNvPr id="74755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Finalizando instalação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7475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060575"/>
            <a:ext cx="56102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2843213" y="6308725"/>
            <a:ext cx="367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Finalizar a instalação – “continuar”</a:t>
            </a:r>
          </a:p>
        </p:txBody>
      </p:sp>
      <p:sp>
        <p:nvSpPr>
          <p:cNvPr id="76803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Instalação: </a:t>
            </a:r>
            <a:r>
              <a:rPr lang="pt-BR" sz="2400">
                <a:latin typeface="Gill Sans MT"/>
              </a:rPr>
              <a:t>Instalação completa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7680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060575"/>
            <a:ext cx="56292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Primeiros passos</a:t>
            </a:r>
          </a:p>
        </p:txBody>
      </p:sp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2124075" y="5734050"/>
            <a:ext cx="4895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Sistema inicializando – interface do GRUB</a:t>
            </a:r>
          </a:p>
          <a:p>
            <a:r>
              <a:rPr lang="pt-BR"/>
              <a:t>Veja que no boot o sistema mostra os kernel disponíveis para uso.</a:t>
            </a:r>
          </a:p>
        </p:txBody>
      </p:sp>
      <p:sp>
        <p:nvSpPr>
          <p:cNvPr id="78851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Iniciando o sistema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7885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133600"/>
            <a:ext cx="50673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Primeiros passos</a:t>
            </a:r>
          </a:p>
        </p:txBody>
      </p:sp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2124075" y="5300663"/>
            <a:ext cx="4895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Sistema inicializando – log de inicialização</a:t>
            </a:r>
          </a:p>
          <a:p>
            <a:r>
              <a:rPr lang="pt-BR"/>
              <a:t>É possível nesta etapa visualizar o log da inicialização do sistema e dos serviços ativos.</a:t>
            </a:r>
          </a:p>
        </p:txBody>
      </p:sp>
      <p:sp>
        <p:nvSpPr>
          <p:cNvPr id="80899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Iniciando o sistema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8090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349500"/>
            <a:ext cx="49911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início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916113"/>
            <a:ext cx="53530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195513" y="6092825"/>
            <a:ext cx="532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Tela inicial de instalação : escolha a opção “install”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Primeiros passos</a:t>
            </a:r>
          </a:p>
        </p:txBody>
      </p:sp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2124075" y="5157788"/>
            <a:ext cx="4895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Inicialmente faça login como usuário root.</a:t>
            </a:r>
          </a:p>
          <a:p>
            <a:r>
              <a:rPr lang="pt-BR"/>
              <a:t>Prompts:</a:t>
            </a:r>
          </a:p>
          <a:p>
            <a:r>
              <a:rPr lang="pt-BR"/>
              <a:t># prompt do root.</a:t>
            </a:r>
          </a:p>
          <a:p>
            <a:r>
              <a:rPr lang="pt-BR"/>
              <a:t>$ prompt de usuário comum.</a:t>
            </a:r>
          </a:p>
        </p:txBody>
      </p:sp>
      <p:sp>
        <p:nvSpPr>
          <p:cNvPr id="82947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pt-BR" sz="3200">
                <a:latin typeface="Gill Sans MT"/>
              </a:rPr>
              <a:t>logando no sistema</a:t>
            </a: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pic>
        <p:nvPicPr>
          <p:cNvPr id="8294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276475"/>
            <a:ext cx="69913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Primeiros passos</a:t>
            </a:r>
          </a:p>
        </p:txBody>
      </p:sp>
      <p:sp>
        <p:nvSpPr>
          <p:cNvPr id="84994" name="Content Placeholder 2"/>
          <p:cNvSpPr>
            <a:spLocks/>
          </p:cNvSpPr>
          <p:nvPr/>
        </p:nvSpPr>
        <p:spPr bwMode="auto">
          <a:xfrm>
            <a:off x="1187450" y="1484313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</p:txBody>
      </p:sp>
      <p:sp>
        <p:nvSpPr>
          <p:cNvPr id="84995" name="Content Placeholder 2"/>
          <p:cNvSpPr>
            <a:spLocks/>
          </p:cNvSpPr>
          <p:nvPr/>
        </p:nvSpPr>
        <p:spPr bwMode="auto">
          <a:xfrm>
            <a:off x="1403350" y="1412875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3200">
                <a:latin typeface="Gill Sans MT"/>
              </a:rPr>
              <a:t>Editores de texto:</a:t>
            </a:r>
          </a:p>
          <a:p>
            <a:pPr marL="365125"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Editor Mcedit: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	O Mcedit é o editor de texto do pacote Midnight commander.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	O mcedit é na verdade um clone do editor “edit” presente nos sistemas ms-dos.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	É um editor de texto de interface muito amigável e de fácil uso.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000">
              <a:latin typeface="Gill Sans MT"/>
            </a:endParaRP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000">
                <a:latin typeface="Gill Sans MT"/>
              </a:rPr>
              <a:t>	Instalando: #apt-get instal mc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3200">
              <a:latin typeface="Gill Sans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</a:t>
            </a:r>
          </a:p>
          <a:p>
            <a:pPr eaLnBrk="1" hangingPunct="1"/>
            <a:endParaRPr smtClean="0"/>
          </a:p>
          <a:p>
            <a:pPr eaLnBrk="1" hangingPunct="1"/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/>
            <a:r>
              <a:rPr smtClean="0"/>
              <a:t>Web: apache</a:t>
            </a:r>
          </a:p>
          <a:p>
            <a:pPr eaLnBrk="1" hangingPunct="1"/>
            <a:r>
              <a:rPr smtClean="0"/>
              <a:t>Proxy: squid</a:t>
            </a:r>
          </a:p>
          <a:p>
            <a:pPr eaLnBrk="1" hangingPunct="1"/>
            <a:r>
              <a:rPr smtClean="0"/>
              <a:t>Arquivos:samba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algn="just">
              <a:buFont typeface="Wingdings 2" pitchFamily="18" charset="2"/>
              <a:buNone/>
            </a:pPr>
            <a:r>
              <a:rPr sz="2400" smtClean="0"/>
              <a:t>	Um servidor Web é um processo sendo executado em um computador (ou dispositivo de computação) que processa solicitações HTTP (</a:t>
            </a:r>
            <a:r>
              <a:rPr sz="2400" b="1" smtClean="0"/>
              <a:t>H</a:t>
            </a:r>
            <a:r>
              <a:rPr sz="2400" smtClean="0"/>
              <a:t>yper </a:t>
            </a:r>
            <a:r>
              <a:rPr sz="2400" b="1" smtClean="0"/>
              <a:t>T</a:t>
            </a:r>
            <a:r>
              <a:rPr sz="2400" smtClean="0"/>
              <a:t>ext </a:t>
            </a:r>
            <a:r>
              <a:rPr sz="2400" b="1" smtClean="0"/>
              <a:t>T</a:t>
            </a:r>
            <a:r>
              <a:rPr sz="2400" smtClean="0"/>
              <a:t>ransfer </a:t>
            </a:r>
            <a:r>
              <a:rPr sz="2400" b="1" smtClean="0"/>
              <a:t>P</a:t>
            </a:r>
            <a:r>
              <a:rPr sz="2400" smtClean="0"/>
              <a:t>rotocol), o protocolo padrão da Web.</a:t>
            </a:r>
          </a:p>
          <a:p>
            <a:pPr algn="just">
              <a:buFont typeface="Wingdings 2" pitchFamily="18" charset="2"/>
              <a:buNone/>
            </a:pPr>
            <a:r>
              <a:rPr sz="2400" smtClean="0"/>
              <a:t>	Quando você usa um navegador de internet para acessar um site, este faz as solicitações devidas ao servidor Web do site através de HTTP e então recebe o conteúdo correspondente.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O Apache é o servidor Web mais usado no mundo, tendo um domínio de mais de 60% do mercado, sendo o mais conhecido e usado. Os motivos deste domínio incluem sua excelente performance, segurança e compatibilidade com diversas plataformas.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O Apache não só executa o HTTP, como outros protocolos, tais como o HTTPS (O HTTP combinado com a camada de segurança SSL - </a:t>
            </a:r>
            <a:r>
              <a:rPr sz="2000" b="1" smtClean="0"/>
              <a:t>S</a:t>
            </a:r>
            <a:r>
              <a:rPr sz="2000" smtClean="0"/>
              <a:t>ecure </a:t>
            </a:r>
            <a:r>
              <a:rPr sz="2000" b="1" smtClean="0"/>
              <a:t>S</a:t>
            </a:r>
            <a:r>
              <a:rPr sz="2000" smtClean="0"/>
              <a:t>ocket </a:t>
            </a:r>
            <a:r>
              <a:rPr sz="2000" b="1" smtClean="0"/>
              <a:t>L</a:t>
            </a:r>
            <a:r>
              <a:rPr sz="2000" smtClean="0"/>
              <a:t>ayer), o FTP (</a:t>
            </a:r>
            <a:r>
              <a:rPr sz="2000" b="1" smtClean="0"/>
              <a:t>F</a:t>
            </a:r>
            <a:r>
              <a:rPr sz="2000" smtClean="0"/>
              <a:t>ile </a:t>
            </a:r>
            <a:r>
              <a:rPr sz="2000" b="1" smtClean="0"/>
              <a:t>T</a:t>
            </a:r>
            <a:r>
              <a:rPr sz="2000" smtClean="0"/>
              <a:t>ransfer </a:t>
            </a:r>
            <a:r>
              <a:rPr sz="2000" b="1" smtClean="0"/>
              <a:t>P</a:t>
            </a:r>
            <a:r>
              <a:rPr sz="2000" smtClean="0"/>
              <a:t>rotocol), entre outros.</a:t>
            </a:r>
            <a:r>
              <a:rPr sz="3100" smtClean="0"/>
              <a:t> </a:t>
            </a:r>
            <a:endParaRPr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 Instalando o servidor apache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Em nossa instalação o servidor apache já foi instalado. Não precisaremos fazer a instalação.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Caso necessário faça instalação via apt.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Atualizando base da dados do apt :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# apt-get update</a:t>
            </a:r>
          </a:p>
          <a:p>
            <a:pPr>
              <a:buFont typeface="Wingdings 2" pitchFamily="18" charset="2"/>
              <a:buNone/>
            </a:pPr>
            <a:r>
              <a:rPr sz="2000" b="1" smtClean="0"/>
              <a:t>	</a:t>
            </a:r>
            <a:r>
              <a:rPr sz="2000" smtClean="0"/>
              <a:t>Instalando:</a:t>
            </a:r>
          </a:p>
          <a:p>
            <a:pPr>
              <a:buFont typeface="Wingdings 2" pitchFamily="18" charset="2"/>
              <a:buNone/>
            </a:pPr>
            <a:r>
              <a:rPr sz="2000" b="1" smtClean="0"/>
              <a:t>	# apt-get install apache2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Configurando: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b="1" smtClean="0"/>
              <a:t># mcedit /etc/apache2/apache2.conf</a:t>
            </a:r>
            <a:r>
              <a:rPr sz="2000" smtClean="0"/>
              <a:t>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O apache2.conf é o arquivo de configuração do servidor. 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Neste arquivo os itens mais interessantes a se definir são os números de servidores disponíveis para atender as requisições, além do número de requisições a serem atendidas por segundo.</a:t>
            </a:r>
          </a:p>
          <a:p>
            <a:pPr eaLnBrk="1" hangingPunct="1">
              <a:buFont typeface="Wingdings 2" pitchFamily="18" charset="2"/>
              <a:buNone/>
            </a:pPr>
            <a:endParaRPr sz="2000" b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Configurando: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Definição de número máximo e mínimo de servidores, servidores a serem iniciados no boot e número máximo de clientes atendidos por segundo.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MinSpareServers 3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MaxSpareServers 6</a:t>
            </a:r>
            <a:br>
              <a:rPr sz="2000" smtClean="0"/>
            </a:br>
            <a:r>
              <a:rPr sz="2000" smtClean="0"/>
              <a:t>StartServers 2 </a:t>
            </a:r>
            <a:br>
              <a:rPr sz="2000" smtClean="0"/>
            </a:br>
            <a:r>
              <a:rPr sz="2000" smtClean="0"/>
              <a:t>MaxClients 180</a:t>
            </a:r>
            <a:endParaRPr sz="2000" b="1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Configurando: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Um ponto importante é verificar o arquivo que define a porta do servidor: 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# mcedit </a:t>
            </a:r>
            <a:r>
              <a:rPr sz="2000" i="1" smtClean="0"/>
              <a:t>/etc/apache2/ports.conf</a:t>
            </a:r>
            <a:r>
              <a:rPr sz="2000" smtClean="0"/>
              <a:t> </a:t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Verifique a linha: listen 80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Esta linha indica que a porta 80 é a porta que o servidor está atendendo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Configurando: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Reinicialize o </a:t>
            </a:r>
            <a:r>
              <a:rPr sz="2000" i="1" smtClean="0"/>
              <a:t>Apache2</a:t>
            </a:r>
            <a:r>
              <a:rPr sz="2000" smtClean="0"/>
              <a:t>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b="1" smtClean="0"/>
              <a:t># /etc/init.d/apache2 restart</a:t>
            </a:r>
            <a:r>
              <a:rPr sz="2000" smtClean="0"/>
              <a:t>  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 partir deste ponto as novas configurações já tem efeito.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linguagem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339975" y="6092825"/>
            <a:ext cx="429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a linguagem : Português (brazil)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989138"/>
            <a:ext cx="488632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Configurando: </a:t>
            </a:r>
            <a:br>
              <a:rPr sz="2000" smtClean="0"/>
            </a:br>
            <a:r>
              <a:rPr sz="2000" smtClean="0"/>
              <a:t>Domínios virtuais: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Os arquivos envolvidos na configuração de domínios são: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sites disponíveis: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	</a:t>
            </a:r>
            <a:r>
              <a:rPr sz="2000" b="1" smtClean="0"/>
              <a:t>/etc/apache2/sites-avaliable/default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Sites ativos: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	</a:t>
            </a:r>
            <a:r>
              <a:rPr sz="2000" b="1" smtClean="0"/>
              <a:t>/etc/apache2/sites-enable/000-default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Onde  000-default é um link simbólico para default.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0547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sz="2000" smtClean="0"/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755650" y="2205038"/>
            <a:ext cx="33845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300">
                <a:latin typeface="Gill Sans MT"/>
              </a:rPr>
              <a:t>	Domínios virtuais: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300">
              <a:latin typeface="Gill Sans MT"/>
            </a:endParaRP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300">
                <a:latin typeface="Gill Sans MT"/>
              </a:rPr>
              <a:t>	Exemplo de arquivo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300">
                <a:latin typeface="Gill Sans MT"/>
              </a:rPr>
              <a:t>	default:</a:t>
            </a: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300">
              <a:latin typeface="Gill Sans MT"/>
            </a:endParaRP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pt-BR" sz="2300">
              <a:latin typeface="Gill Sans MT"/>
            </a:endParaRPr>
          </a:p>
          <a:p>
            <a:pPr marL="365125" indent="-282575" algn="just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pt-BR" sz="2700">
                <a:latin typeface="Gill Sans MT"/>
              </a:rPr>
              <a:t>	</a:t>
            </a:r>
          </a:p>
        </p:txBody>
      </p:sp>
      <p:pic>
        <p:nvPicPr>
          <p:cNvPr id="10547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060575"/>
            <a:ext cx="4802188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0752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400" smtClean="0"/>
              <a:t>Configurando: </a:t>
            </a:r>
            <a:br>
              <a:rPr sz="2400" smtClean="0"/>
            </a:br>
            <a:r>
              <a:rPr sz="2400" smtClean="0"/>
              <a:t>Dominios virtuais:</a:t>
            </a:r>
          </a:p>
          <a:p>
            <a:pPr algn="just">
              <a:buFont typeface="Wingdings 2" pitchFamily="18" charset="2"/>
              <a:buNone/>
            </a:pP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	Cadastre o IP que será utilizado pelo domínio que está sendo configurado.</a:t>
            </a:r>
          </a:p>
          <a:p>
            <a:pPr>
              <a:buFont typeface="Wingdings 2" pitchFamily="18" charset="2"/>
              <a:buNone/>
            </a:pP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	# mcedit apache2.conf</a:t>
            </a:r>
          </a:p>
          <a:p>
            <a:pPr>
              <a:buFont typeface="Wingdings 2" pitchFamily="18" charset="2"/>
              <a:buNone/>
            </a:pPr>
            <a:r>
              <a:rPr sz="2400" smtClean="0"/>
              <a:t>	NameVirtualHost &lt;n. ip&gt;:80 </a:t>
            </a:r>
          </a:p>
          <a:p>
            <a:pPr>
              <a:buFont typeface="Wingdings 2" pitchFamily="18" charset="2"/>
              <a:buNone/>
            </a:pPr>
            <a:endParaRPr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0957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Web: apache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400" smtClean="0"/>
              <a:t>Configurando: </a:t>
            </a:r>
            <a:br>
              <a:rPr sz="2400" smtClean="0"/>
            </a:br>
            <a:r>
              <a:rPr sz="2000" smtClean="0"/>
              <a:t>Dominios virtuais: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ativando o dominio: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# a2ensite www.dominio.com.br 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Ativando o apache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#service apache restart</a:t>
            </a:r>
            <a:endParaRPr sz="2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1161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algn="just" eaLnBrk="1" hangingPunct="1">
              <a:buFont typeface="Wingdings 2" pitchFamily="18" charset="2"/>
              <a:buNone/>
            </a:pPr>
            <a:r>
              <a:rPr sz="3100" smtClean="0"/>
              <a:t>	O objetivo principal de um servidor proxy é possibilitar que máquinas de uma rede privada possam acessar uma rede pública, como a Internet, sem que para isto tenham uma ligação direta com esta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1366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algn="just" eaLnBrk="1" hangingPunct="1">
              <a:buFont typeface="Wingdings 2" pitchFamily="18" charset="2"/>
              <a:buNone/>
            </a:pPr>
            <a:r>
              <a:rPr sz="3100" smtClean="0"/>
              <a:t>	</a:t>
            </a:r>
          </a:p>
        </p:txBody>
      </p:sp>
      <p:pic>
        <p:nvPicPr>
          <p:cNvPr id="113667" name="Picture 4" descr="350px-Esquema-proxy-internet_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133600"/>
            <a:ext cx="58324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2555875" y="5734050"/>
            <a:ext cx="4619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Esquema de uso de um servidor proxy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1571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Instalação: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Utilizando o apt: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#apt-get update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#apt-install squid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Os pacotes de instalação serão baixados e instalados no sistema</a:t>
            </a:r>
            <a:endParaRPr sz="31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1776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Configuração: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O arquivo de configuração do squid se encontra em: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/etc/squid/squid.conf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Salve o arquivo original:</a:t>
            </a:r>
          </a:p>
          <a:p>
            <a:pPr algn="just">
              <a:buFont typeface="Wingdings 2" pitchFamily="18" charset="2"/>
              <a:buNone/>
            </a:pPr>
            <a:endParaRPr sz="2000" smtClean="0"/>
          </a:p>
          <a:p>
            <a:pPr algn="just">
              <a:buFont typeface="Wingdings 2" pitchFamily="18" charset="2"/>
              <a:buNone/>
            </a:pPr>
            <a:r>
              <a:rPr sz="2000" smtClean="0"/>
              <a:t>	#cd /etc/squid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#cp ./squid.conf ./squid.conf.original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1981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Configuração:</a:t>
            </a:r>
          </a:p>
          <a:p>
            <a:pPr algn="just">
              <a:buFont typeface="Wingdings 2" pitchFamily="18" charset="2"/>
              <a:buNone/>
            </a:pPr>
            <a:endParaRPr sz="2000" b="1" smtClean="0"/>
          </a:p>
          <a:p>
            <a:pPr algn="just">
              <a:buFont typeface="Wingdings 2" pitchFamily="18" charset="2"/>
              <a:buNone/>
            </a:pPr>
            <a:r>
              <a:rPr sz="2000" b="1" smtClean="0"/>
              <a:t>	Parâmetros importantes:</a:t>
            </a:r>
          </a:p>
          <a:p>
            <a:pPr algn="just">
              <a:buFont typeface="Wingdings 2" pitchFamily="18" charset="2"/>
              <a:buNone/>
            </a:pPr>
            <a:endParaRPr sz="2000" b="1" smtClean="0"/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http_port 3128</a:t>
            </a:r>
            <a:r>
              <a:rPr sz="2000" smtClean="0"/>
              <a:t/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Esta opção é utilizada para definir em quais portas o Squid espera por conexões http.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 porta padrão é 3128, mas é possível especificar outra.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2185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76375" y="1196975"/>
            <a:ext cx="7499350" cy="51847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Configuração:</a:t>
            </a:r>
          </a:p>
          <a:p>
            <a:pPr algn="just">
              <a:buFont typeface="Wingdings 2" pitchFamily="18" charset="2"/>
              <a:buNone/>
            </a:pPr>
            <a:r>
              <a:rPr sz="800" b="1" smtClean="0"/>
              <a:t>	</a:t>
            </a:r>
            <a:r>
              <a:rPr sz="1600" b="1" smtClean="0"/>
              <a:t>Parâmetros importantes:</a:t>
            </a:r>
          </a:p>
          <a:p>
            <a:pPr>
              <a:buFont typeface="Wingdings 2" pitchFamily="18" charset="2"/>
              <a:buNone/>
            </a:pPr>
            <a:r>
              <a:rPr sz="1600" smtClean="0"/>
              <a:t>	</a:t>
            </a:r>
            <a:r>
              <a:rPr sz="1600" b="1" smtClean="0"/>
              <a:t>cache_dir ufs /var/spool/squid 100 16 256 </a:t>
            </a:r>
          </a:p>
          <a:p>
            <a:pPr>
              <a:buFont typeface="Wingdings 2" pitchFamily="18" charset="2"/>
              <a:buNone/>
            </a:pPr>
            <a:r>
              <a:rPr sz="1600" smtClean="0"/>
              <a:t>	Define em quais diretórios serão armazenados os objetos.</a:t>
            </a:r>
          </a:p>
          <a:p>
            <a:pPr>
              <a:buFont typeface="Wingdings 2" pitchFamily="18" charset="2"/>
              <a:buNone/>
            </a:pPr>
            <a:r>
              <a:rPr sz="1600" b="1" smtClean="0"/>
              <a:t>	Tipo:</a:t>
            </a:r>
            <a:r>
              <a:rPr sz="1600" smtClean="0"/>
              <a:t> tipo de sistema de armazenamento (ufs) </a:t>
            </a:r>
          </a:p>
          <a:p>
            <a:pPr>
              <a:buFont typeface="Wingdings 2" pitchFamily="18" charset="2"/>
              <a:buNone/>
            </a:pPr>
            <a:r>
              <a:rPr sz="1600" smtClean="0"/>
              <a:t>	</a:t>
            </a:r>
            <a:r>
              <a:rPr sz="1600" b="1" smtClean="0"/>
              <a:t>Diretório:</a:t>
            </a:r>
            <a:r>
              <a:rPr sz="1600" smtClean="0"/>
              <a:t> diretório do arquivo que mantém os metadados dos objetos armazenados no disco. Este arquivo é utilizado para recriar o cache durante a inicialização do Squid. </a:t>
            </a:r>
            <a:br>
              <a:rPr sz="1600" smtClean="0"/>
            </a:br>
            <a:r>
              <a:rPr sz="1600" b="1" smtClean="0"/>
              <a:t>Mbytes</a:t>
            </a:r>
            <a:r>
              <a:rPr sz="1600" smtClean="0"/>
              <a:t>: espaço em disco que deverá ser utilizada sob este diretório. O valor padrão é 100 MB. </a:t>
            </a:r>
          </a:p>
          <a:p>
            <a:pPr>
              <a:buFont typeface="Wingdings 2" pitchFamily="18" charset="2"/>
              <a:buNone/>
            </a:pPr>
            <a:r>
              <a:rPr sz="1600" smtClean="0"/>
              <a:t>	</a:t>
            </a:r>
            <a:r>
              <a:rPr sz="1600" b="1" smtClean="0"/>
              <a:t>Nível-1 e Nível-2</a:t>
            </a:r>
            <a:r>
              <a:rPr sz="1600" smtClean="0"/>
              <a:t> :número de diretórios de primeiro e segundo nível a serem criados. Os valores padrão são 16 e 256.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localidade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843213" y="6092825"/>
            <a:ext cx="304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a localidade : Brasil</a:t>
            </a:r>
          </a:p>
        </p:txBody>
      </p:sp>
      <p:pic>
        <p:nvPicPr>
          <p:cNvPr id="3174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060575"/>
            <a:ext cx="488632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2390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76375" y="1196975"/>
            <a:ext cx="7499350" cy="51847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Configuração:</a:t>
            </a:r>
          </a:p>
          <a:p>
            <a:pPr algn="just">
              <a:buFont typeface="Wingdings 2" pitchFamily="18" charset="2"/>
              <a:buNone/>
            </a:pPr>
            <a:r>
              <a:rPr sz="800" b="1" smtClean="0"/>
              <a:t>	</a:t>
            </a:r>
            <a:r>
              <a:rPr sz="2000" b="1" smtClean="0"/>
              <a:t>Parâmetros importantes:</a:t>
            </a:r>
          </a:p>
          <a:p>
            <a:pPr algn="just">
              <a:buFont typeface="Wingdings 2" pitchFamily="18" charset="2"/>
              <a:buNone/>
            </a:pPr>
            <a:endParaRPr sz="2000" b="1" smtClean="0"/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cache_mem 8MB</a:t>
            </a:r>
            <a:r>
              <a:rPr sz="2000" smtClean="0"/>
              <a:t>  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O Squid utiliza muita memória por razões de desempenho. O proxy armazena em memória os objetos mais acessados.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Esse parâmetro não é o total de memória que o Squid usa, ele apenas põe um limite na área de armazenamento de objetos.</a:t>
            </a:r>
            <a:r>
              <a:rPr smtClean="0"/>
              <a:t> </a:t>
            </a:r>
            <a:endParaRPr sz="16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2595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76375" y="1196975"/>
            <a:ext cx="7499350" cy="51847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Configuração:</a:t>
            </a:r>
          </a:p>
          <a:p>
            <a:pPr algn="just">
              <a:buFont typeface="Wingdings 2" pitchFamily="18" charset="2"/>
              <a:buNone/>
            </a:pPr>
            <a:r>
              <a:rPr sz="800" b="1" smtClean="0"/>
              <a:t>	</a:t>
            </a:r>
            <a:r>
              <a:rPr sz="2000" b="1" smtClean="0"/>
              <a:t>Parâmetros importantes:</a:t>
            </a:r>
          </a:p>
          <a:p>
            <a:pPr algn="just">
              <a:buFont typeface="Wingdings 2" pitchFamily="18" charset="2"/>
              <a:buNone/>
            </a:pPr>
            <a:endParaRPr sz="2000" b="1" smtClean="0"/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000" b="1" smtClean="0"/>
              <a:t>cache_mem 8MB</a:t>
            </a:r>
            <a:r>
              <a:rPr sz="2000" smtClean="0"/>
              <a:t>  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O Squid utiliza muita memória por razões de desempenho. O proxy armazena em memória os objetos mais acessados.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Esse parâmetro não é o total de memória que o Squid usa, ele apenas põe um limite na área de armazenamento de objetos.</a:t>
            </a:r>
            <a:r>
              <a:rPr smtClean="0"/>
              <a:t> </a:t>
            </a:r>
            <a:endParaRPr sz="16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2800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76375" y="1196975"/>
            <a:ext cx="7499350" cy="51847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2400" b="1" smtClean="0"/>
              <a:t>Controles de acesso:</a:t>
            </a:r>
          </a:p>
          <a:p>
            <a:pPr>
              <a:buFont typeface="Wingdings 2" pitchFamily="18" charset="2"/>
              <a:buNone/>
            </a:pPr>
            <a:endParaRPr sz="2400" b="1" smtClean="0"/>
          </a:p>
          <a:p>
            <a:pPr algn="just">
              <a:buFont typeface="Wingdings 2" pitchFamily="18" charset="2"/>
              <a:buNone/>
            </a:pPr>
            <a:r>
              <a:rPr sz="2400" smtClean="0"/>
              <a:t>	O controle de acesso do </a:t>
            </a:r>
            <a:r>
              <a:rPr sz="2400" i="1" smtClean="0"/>
              <a:t>Squid</a:t>
            </a:r>
            <a:r>
              <a:rPr sz="2400" smtClean="0"/>
              <a:t> tem recursos suficientes para definir com precisão quais tipos de serviços podem ser acessados por quais máquinas e em quais horários. </a:t>
            </a:r>
          </a:p>
          <a:p>
            <a:pPr algn="just">
              <a:buFont typeface="Wingdings 2" pitchFamily="18" charset="2"/>
              <a:buNone/>
            </a:pPr>
            <a:endParaRPr sz="2400" smtClean="0"/>
          </a:p>
          <a:p>
            <a:pPr algn="just">
              <a:buFont typeface="Wingdings 2" pitchFamily="18" charset="2"/>
              <a:buNone/>
            </a:pPr>
            <a:r>
              <a:rPr sz="2400" smtClean="0"/>
              <a:t>	As regras da lista de controle de acesso (</a:t>
            </a:r>
            <a:r>
              <a:rPr sz="2400" i="1" smtClean="0"/>
              <a:t>Access Control List</a:t>
            </a:r>
            <a:r>
              <a:rPr sz="2400" smtClean="0"/>
              <a:t> ou simplesmente ACLs) tem uma sintaxe bastante simples e são incluídas no arquivo </a:t>
            </a:r>
            <a:r>
              <a:rPr sz="2400" i="1" smtClean="0"/>
              <a:t>squid.conf</a:t>
            </a:r>
            <a:r>
              <a:rPr sz="2400" smtClean="0"/>
              <a:t>. 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3005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187450" y="1196975"/>
            <a:ext cx="7788275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1200" b="1" smtClean="0"/>
              <a:t>Controles de acesso:</a:t>
            </a:r>
          </a:p>
          <a:p>
            <a:pPr>
              <a:buFont typeface="Wingdings 2" pitchFamily="18" charset="2"/>
              <a:buNone/>
            </a:pPr>
            <a:r>
              <a:rPr sz="1200" smtClean="0"/>
              <a:t>Tipos de elementos de ACL:</a:t>
            </a:r>
          </a:p>
          <a:p>
            <a:r>
              <a:rPr sz="1400" smtClean="0"/>
              <a:t>src: endereço IP de origem (cliente);</a:t>
            </a:r>
          </a:p>
          <a:p>
            <a:r>
              <a:rPr sz="1400" smtClean="0"/>
              <a:t>dst: endereço IP de destino (servidor);</a:t>
            </a:r>
          </a:p>
          <a:p>
            <a:r>
              <a:rPr sz="1400" smtClean="0"/>
              <a:t>srcdomain: um domínio de origem (cliente);</a:t>
            </a:r>
          </a:p>
          <a:p>
            <a:r>
              <a:rPr sz="1400" smtClean="0"/>
              <a:t>dstdomain: um domínio de destino (servidor);</a:t>
            </a:r>
          </a:p>
          <a:p>
            <a:r>
              <a:rPr sz="1400" smtClean="0"/>
              <a:t>srcdom_regex: padrão de texto, ou expressão regular, que conste no conteúdo da origem (cliente);</a:t>
            </a:r>
          </a:p>
          <a:p>
            <a:r>
              <a:rPr sz="1400" smtClean="0"/>
              <a:t>dstdom_regex: padrão de texto, ou expressão regular, que conste no conteúdo do destino (servidor);</a:t>
            </a:r>
          </a:p>
          <a:p>
            <a:r>
              <a:rPr sz="1400" smtClean="0"/>
              <a:t>time: hora do dia e dia da semana;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3209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187450" y="1196975"/>
            <a:ext cx="7788275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Proxy/cache: squid</a:t>
            </a:r>
          </a:p>
          <a:p>
            <a:pPr eaLnBrk="1" hangingPunct="1"/>
            <a:r>
              <a:rPr sz="1200" b="1" smtClean="0"/>
              <a:t>Controles de acesso:</a:t>
            </a:r>
          </a:p>
          <a:p>
            <a:pPr>
              <a:buFont typeface="Wingdings 2" pitchFamily="18" charset="2"/>
              <a:buNone/>
            </a:pPr>
            <a:endParaRPr sz="1200" b="1" smtClean="0"/>
          </a:p>
          <a:p>
            <a:pPr>
              <a:buFont typeface="Wingdings 2" pitchFamily="18" charset="2"/>
              <a:buNone/>
            </a:pPr>
            <a:r>
              <a:rPr sz="1200" smtClean="0"/>
              <a:t>Tipos de elementos de ACL:</a:t>
            </a:r>
          </a:p>
          <a:p>
            <a:r>
              <a:rPr sz="1200" smtClean="0"/>
              <a:t>url_regex: comparação de URL baseada em expressão regular;</a:t>
            </a:r>
          </a:p>
          <a:p>
            <a:r>
              <a:rPr sz="1200" smtClean="0"/>
              <a:t>port: número da porta do destino (servidor);</a:t>
            </a:r>
          </a:p>
          <a:p>
            <a:r>
              <a:rPr sz="1200" smtClean="0"/>
              <a:t>proto: protocolo de transferência (http, ftp, etc);</a:t>
            </a:r>
          </a:p>
          <a:p>
            <a:r>
              <a:rPr sz="1200" smtClean="0"/>
              <a:t>method: método http de requisição (get, post, etc);</a:t>
            </a:r>
          </a:p>
          <a:p>
            <a:r>
              <a:rPr sz="1200" smtClean="0"/>
              <a:t>proxy_auth: autenticação do usuário via um processo externo;</a:t>
            </a:r>
          </a:p>
          <a:p>
            <a:r>
              <a:rPr sz="1200" smtClean="0"/>
              <a:t>proxy_auth_regex: expressão regular que consta em uma autenticação de usuário via um processo externo;</a:t>
            </a:r>
          </a:p>
          <a:p>
            <a:r>
              <a:rPr sz="1200" smtClean="0"/>
              <a:t>maxconn: um número máximo de conexões de um mesmo endereço IP de cliente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3414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Proxy/cache: squid</a:t>
            </a:r>
          </a:p>
          <a:p>
            <a:pPr>
              <a:buFont typeface="Wingdings 2" pitchFamily="18" charset="2"/>
              <a:buNone/>
            </a:pPr>
            <a:r>
              <a:rPr sz="1200" b="1" smtClean="0"/>
              <a:t>Listas de acesso:</a:t>
            </a:r>
          </a:p>
          <a:p>
            <a:r>
              <a:rPr sz="1200" smtClean="0"/>
              <a:t>http_access: permite clientes http (browsers) acessarem a porta http. Esta ACL é a primária;</a:t>
            </a:r>
          </a:p>
          <a:p>
            <a:r>
              <a:rPr sz="1200" smtClean="0"/>
              <a:t>icp_access: permite caches "vizinhos" fazerem requisições ao seu cache através do protocolo ICP;</a:t>
            </a:r>
          </a:p>
          <a:p>
            <a:r>
              <a:rPr sz="1200" smtClean="0"/>
              <a:t>miss_access: permite a alguns clientes fazerem encaminhamento (forward) através de seu cache;</a:t>
            </a:r>
          </a:p>
          <a:p>
            <a:r>
              <a:rPr sz="1200" smtClean="0"/>
              <a:t>no_cache: define respostas que não deverão ser armazenadas no cache;</a:t>
            </a:r>
          </a:p>
          <a:p>
            <a:r>
              <a:rPr sz="1200" smtClean="0"/>
              <a:t>always_direct; controla quais requisições deverão ser sempre encaminhadas diretamente aos servidores de origem;</a:t>
            </a:r>
          </a:p>
          <a:p>
            <a:r>
              <a:rPr sz="1200" smtClean="0"/>
              <a:t>never_direct: controla quais requisições nunca deverão ser sempre encaminhadas diretamente aos servidores de origem;</a:t>
            </a:r>
          </a:p>
          <a:p>
            <a:r>
              <a:rPr sz="1200" smtClean="0"/>
              <a:t>snmp_access: controla acesso ao agente SNMP do squid;</a:t>
            </a:r>
          </a:p>
          <a:p>
            <a:r>
              <a:rPr sz="1200" smtClean="0"/>
              <a:t>cache_peer_access: controla quais requisições poderão ser encaminhadas a um servidor de cache vizinho.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3619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Proxy/cache: squid</a:t>
            </a:r>
          </a:p>
          <a:p>
            <a:pPr>
              <a:buFont typeface="Wingdings 2" pitchFamily="18" charset="2"/>
              <a:buNone/>
            </a:pPr>
            <a:r>
              <a:rPr sz="1200" b="1" smtClean="0"/>
              <a:t>Listas de acesso:</a:t>
            </a:r>
          </a:p>
          <a:p>
            <a:r>
              <a:rPr sz="1200" smtClean="0"/>
              <a:t>http_access: permite clientes http (browsers) acessarem a porta http. Esta ACL é a primária;</a:t>
            </a:r>
          </a:p>
          <a:p>
            <a:r>
              <a:rPr sz="1200" smtClean="0"/>
              <a:t>icp_access: permite caches "vizinhos" fazerem requisições ao seu cache através do protocolo ICP;</a:t>
            </a:r>
          </a:p>
          <a:p>
            <a:r>
              <a:rPr sz="1200" smtClean="0"/>
              <a:t>miss_access: permite a alguns clientes fazerem encaminhamento (forward) através de seu cache;</a:t>
            </a:r>
          </a:p>
          <a:p>
            <a:r>
              <a:rPr sz="1200" smtClean="0"/>
              <a:t>no_cache: define respostas que não deverão ser armazenadas no cache;</a:t>
            </a:r>
          </a:p>
          <a:p>
            <a:r>
              <a:rPr sz="1200" smtClean="0"/>
              <a:t>always_direct; controla quais requisições deverão ser sempre encaminhadas diretamente aos servidores de origem;</a:t>
            </a:r>
          </a:p>
          <a:p>
            <a:r>
              <a:rPr sz="1200" smtClean="0"/>
              <a:t>never_direct: controla quais requisições nunca deverão ser sempre encaminhadas diretamente aos servidores de origem;</a:t>
            </a:r>
          </a:p>
          <a:p>
            <a:r>
              <a:rPr sz="1200" smtClean="0"/>
              <a:t>snmp_access: controla acesso ao agente SNMP do squid;</a:t>
            </a:r>
          </a:p>
          <a:p>
            <a:r>
              <a:rPr sz="1200" smtClean="0"/>
              <a:t>cache_peer_access: controla quais requisições poderão ser encaminhadas a um servidor de cache vizinho.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3824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Proxy/cache: squid</a:t>
            </a:r>
          </a:p>
          <a:p>
            <a:pPr>
              <a:buFont typeface="Wingdings 2" pitchFamily="18" charset="2"/>
              <a:buNone/>
            </a:pPr>
            <a:r>
              <a:rPr sz="1400" b="1" smtClean="0"/>
              <a:t>Listas de acesso:</a:t>
            </a:r>
          </a:p>
          <a:p>
            <a:pPr>
              <a:buFont typeface="Wingdings 2" pitchFamily="18" charset="2"/>
              <a:buNone/>
            </a:pPr>
            <a:endParaRPr sz="1400" b="1" smtClean="0"/>
          </a:p>
          <a:p>
            <a:pPr>
              <a:buFont typeface="Wingdings 2" pitchFamily="18" charset="2"/>
              <a:buNone/>
            </a:pPr>
            <a:r>
              <a:rPr sz="1800" smtClean="0"/>
              <a:t>Uma regra de lista de acesso consiste da palavra allow (permitir) ou deny (negar), seguido de uma lista de nomes de elementos ACL. </a:t>
            </a:r>
            <a:endParaRPr sz="1800" b="1" smtClean="0"/>
          </a:p>
          <a:p>
            <a:pPr>
              <a:buFont typeface="Wingdings 2" pitchFamily="18" charset="2"/>
              <a:buNone/>
            </a:pPr>
            <a:r>
              <a:rPr sz="1800" smtClean="0"/>
              <a:t>Uma lista de acesso consiste em uma ou mais regras de acesso. </a:t>
            </a:r>
            <a:endParaRPr sz="1800" b="1" smtClean="0"/>
          </a:p>
          <a:p>
            <a:pPr>
              <a:buFont typeface="Wingdings 2" pitchFamily="18" charset="2"/>
              <a:buNone/>
            </a:pPr>
            <a:r>
              <a:rPr sz="1800" smtClean="0"/>
              <a:t>As listas de acesso são verificadas na mesma ordem em que foram escritas. A pesquisa na lista termina assim que uma requisição satisfazer uma regra. </a:t>
            </a:r>
            <a:endParaRPr sz="1800" b="1" smtClean="0"/>
          </a:p>
          <a:p>
            <a:pPr>
              <a:buFont typeface="Wingdings 2" pitchFamily="18" charset="2"/>
              <a:buNone/>
            </a:pPr>
            <a:r>
              <a:rPr sz="1800" smtClean="0"/>
              <a:t>Se uma regra possuir múltiplos elementos de ACL, esta usará o operador lógico AND. Em outras palavras, todos os elementos de uma regra precisarão ser validos para que esta regra seja válida.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4029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pPr eaLnBrk="1" hangingPunct="1">
              <a:buFont typeface="Wingdings 2" pitchFamily="18" charset="2"/>
              <a:buNone/>
            </a:pPr>
            <a:r>
              <a:rPr sz="2400" smtClean="0"/>
              <a:t>Exemplos práticos: </a:t>
            </a:r>
            <a:br>
              <a:rPr sz="2400" smtClean="0"/>
            </a:br>
            <a:r>
              <a:rPr sz="2400" smtClean="0"/>
              <a:t/>
            </a:r>
            <a:br>
              <a:rPr sz="2400" smtClean="0"/>
            </a:br>
            <a:r>
              <a:rPr sz="2400" smtClean="0"/>
              <a:t>Se você quiser impedir que qualquer usuário acesse paginas que contenham a palavra "cracker" na URL, acrescente as seguintes linhas no seu </a:t>
            </a:r>
            <a:r>
              <a:rPr sz="2400" i="1" smtClean="0"/>
              <a:t>squid.conf</a:t>
            </a:r>
            <a:r>
              <a:rPr sz="2400" smtClean="0"/>
              <a:t>: </a:t>
            </a:r>
            <a:br>
              <a:rPr sz="2400" smtClean="0"/>
            </a:br>
            <a:r>
              <a:rPr sz="2400" smtClean="0"/>
              <a:t/>
            </a:r>
            <a:br>
              <a:rPr sz="2400" smtClean="0"/>
            </a:b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	acl proibir_cracker url_regex cracker</a:t>
            </a:r>
            <a:br>
              <a:rPr sz="2400" smtClean="0"/>
            </a:br>
            <a:r>
              <a:rPr sz="2400" smtClean="0"/>
              <a:t>http_access deny proibir_cracker</a:t>
            </a:r>
            <a:r>
              <a:rPr smtClean="0"/>
              <a:t>  </a:t>
            </a:r>
          </a:p>
          <a:p>
            <a:pPr>
              <a:buFont typeface="Wingdings 2" pitchFamily="18" charset="2"/>
              <a:buNone/>
            </a:pPr>
            <a:endParaRPr sz="18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4233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r>
              <a:rPr sz="2000" smtClean="0"/>
              <a:t>Exemplos práticos: </a:t>
            </a:r>
          </a:p>
          <a:p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Usuário da máquina cujo IP é 10.0.0.95 ocupando muito a sua rede com transferência de arquivos de música em formato MP3.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Para bloquear este usuário especifico, use a regra como a de baixo: </a:t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acl mp3 url_regex mp3</a:t>
            </a:r>
            <a:br>
              <a:rPr sz="2000" smtClean="0"/>
            </a:br>
            <a:r>
              <a:rPr sz="2000" smtClean="0"/>
              <a:t>acl usr_ofensor src 10.0.0.95/255.255.255.255</a:t>
            </a:r>
            <a:br>
              <a:rPr sz="2000" smtClean="0"/>
            </a:br>
            <a:r>
              <a:rPr sz="2000" smtClean="0"/>
              <a:t>http_access deny usr_ofensor mp3</a:t>
            </a:r>
            <a:r>
              <a:rPr smtClean="0"/>
              <a:t> </a:t>
            </a:r>
          </a:p>
          <a:p>
            <a:pPr>
              <a:buFont typeface="Wingdings 2" pitchFamily="18" charset="2"/>
              <a:buNone/>
            </a:pPr>
            <a:endParaRPr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layout de teclado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908175" y="6021388"/>
            <a:ext cx="574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Escolha o teclado: português brasileiro (layout ABNT2)</a:t>
            </a:r>
          </a:p>
        </p:txBody>
      </p:sp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060575"/>
            <a:ext cx="48958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4438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proibir todos os usuários de acessarem um determinado site: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acl site_proibido dstdomain .orkut.com</a:t>
            </a:r>
            <a:br>
              <a:rPr sz="2000" smtClean="0"/>
            </a:br>
            <a:r>
              <a:rPr sz="2000" smtClean="0"/>
              <a:t>http_access deny all site_proibido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4643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Também é possível permitir ou proibir o acesso em determinados dias e horários: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acl tempo_proibido time MTWHF 15:00-16:00</a:t>
            </a:r>
            <a:br>
              <a:rPr sz="2000" smtClean="0"/>
            </a:br>
            <a:r>
              <a:rPr sz="2000" smtClean="0"/>
              <a:t>acl usr_ofensor src 10.0.0.95/255.255.255.255</a:t>
            </a:r>
            <a:br>
              <a:rPr sz="2000" smtClean="0"/>
            </a:br>
            <a:r>
              <a:rPr sz="2000" smtClean="0"/>
              <a:t>http_access deny usr_ofensor tempo_proibido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4848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Existem casos que uma empresa gostaria de liberar o acesso a internet apenas durante o horário de almoço. Para isso, a seguinte regra poderia ser aplicada: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acl funcionários src 10.0.0.0/0</a:t>
            </a:r>
            <a:br>
              <a:rPr sz="2000" smtClean="0"/>
            </a:br>
            <a:r>
              <a:rPr sz="2000" smtClean="0"/>
              <a:t>acl acesso_almoco time MTWHF 12:00-13:00</a:t>
            </a:r>
            <a:br>
              <a:rPr sz="2000" smtClean="0"/>
            </a:br>
            <a:r>
              <a:rPr sz="2000" smtClean="0"/>
              <a:t>http_access allow funcionários acesso_almoco</a:t>
            </a:r>
            <a:br>
              <a:rPr sz="2000" smtClean="0"/>
            </a:br>
            <a:r>
              <a:rPr sz="2000" smtClean="0"/>
              <a:t>http_access deny funcionários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5053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Dependendo do número de domínios ou de palavras-chave listadas em ACLs é aconselhável construir uma lista em um arquivo separado e indicá-lo no squid.conf. O arquivo com uma lista de domínios ou de expressões regulares a serem bloqueadas deve conter uma entrada por linha, como no exemplo: 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	Orkut</a:t>
            </a:r>
            <a:br>
              <a:rPr sz="2000" smtClean="0"/>
            </a:br>
            <a:r>
              <a:rPr sz="2000" smtClean="0"/>
              <a:t>	Playboy</a:t>
            </a:r>
            <a:br>
              <a:rPr sz="2000" smtClean="0"/>
            </a:br>
            <a:r>
              <a:rPr sz="2000" smtClean="0"/>
              <a:t>	Sexo</a:t>
            </a:r>
            <a:br>
              <a:rPr sz="2000" smtClean="0"/>
            </a:br>
            <a:r>
              <a:rPr sz="2000" smtClean="0"/>
              <a:t>	Blog</a:t>
            </a:r>
            <a:br>
              <a:rPr sz="2000" smtClean="0"/>
            </a:br>
            <a:r>
              <a:rPr sz="2000" smtClean="0"/>
              <a:t>	Facebook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5257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Caso o arquivo seja “/etc/squid/sites_proibidos”, por exemplo podemos indicá-lo no arquivo de configuração do squid da seguinte maneira: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acl funcionarios src 10.0.0.0/0</a:t>
            </a:r>
            <a:br>
              <a:rPr sz="2000" smtClean="0"/>
            </a:br>
            <a:r>
              <a:rPr sz="2000" smtClean="0"/>
              <a:t>acl proibidos url_regex "/etc/squid/sites_proibidos" </a:t>
            </a:r>
            <a:br>
              <a:rPr sz="2000" smtClean="0"/>
            </a:br>
            <a:r>
              <a:rPr sz="2000" smtClean="0"/>
              <a:t>http_access deny funcionarios proibidos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5462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r>
              <a:rPr sz="2000" smtClean="0"/>
              <a:t>Exemplos práticos: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Após incluir todas as regras restritivas, não se deve esqueçer de incluir regras especificando que tudo o que não estiver expressamente proibido deve ser permitido. Na configuração original do squid.conf, as linhas serão como a que segue: </a:t>
            </a:r>
            <a:br>
              <a:rPr sz="2000" smtClean="0"/>
            </a:br>
            <a:r>
              <a:rPr sz="2000" smtClean="0"/>
              <a:t/>
            </a:r>
            <a:br>
              <a:rPr sz="2000" smtClean="0"/>
            </a:br>
            <a:r>
              <a:rPr sz="2000" smtClean="0"/>
              <a:t>acl rede_local src 10.0.0.0/255.0.0.0</a:t>
            </a:r>
            <a:br>
              <a:rPr sz="2000" smtClean="0"/>
            </a:br>
            <a:r>
              <a:rPr sz="2000" smtClean="0"/>
              <a:t>http_access allow all rede_local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/>
            </a:r>
            <a:br>
              <a:rPr sz="2000" smtClean="0"/>
            </a:br>
            <a:r>
              <a:rPr sz="2000" smtClean="0"/>
              <a:t>Note que deve-se definir a "rede_local" como conjunto de endereço IP e máscara que melhor descrevem a sua rede. 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5667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r>
              <a:rPr sz="1800" smtClean="0"/>
              <a:t>Exemplos práticos: </a:t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>Normalmente o arquivo squid.conf virá com linhas como as que seguem: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</a:t>
            </a:r>
            <a:r>
              <a:rPr sz="1800" smtClean="0">
                <a:solidFill>
                  <a:schemeClr val="accent1"/>
                </a:solidFill>
              </a:rPr>
              <a:t>#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# INSERT YOUR OWN RULE(S) HERE ALLOW ACCESS FROM YOUR CLIENTS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#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http_access deny all</a:t>
            </a:r>
          </a:p>
          <a:p>
            <a:pPr algn="just">
              <a:buFont typeface="Wingdings 2" pitchFamily="18" charset="2"/>
              <a:buNone/>
            </a:pPr>
            <a:r>
              <a:rPr sz="1800" smtClean="0"/>
              <a:t>	</a:t>
            </a:r>
            <a:br>
              <a:rPr sz="1800" smtClean="0"/>
            </a:br>
            <a:r>
              <a:rPr sz="1800" smtClean="0"/>
              <a:t>Ela serve para bloquear o acesso ao Squid até que ele seja configurado, e é interessante deixá-lo como última regra, pois desta forma, se a requisição não satisfazer nenhuma regra o squid irá bloqueá-la. 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5872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r>
              <a:rPr sz="1800" smtClean="0"/>
              <a:t>Exemplos práticos: </a:t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>Normalmente o arquivo squid.conf virá com linhas como as que seguem: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</a:t>
            </a:r>
            <a:r>
              <a:rPr sz="1800" smtClean="0">
                <a:solidFill>
                  <a:schemeClr val="accent1"/>
                </a:solidFill>
              </a:rPr>
              <a:t>#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# INSERT YOUR OWN RULE(S) HERE ALLOW ACCESS FROM YOUR CLIENTS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#</a:t>
            </a:r>
            <a:br>
              <a:rPr sz="1800" smtClean="0">
                <a:solidFill>
                  <a:schemeClr val="accent1"/>
                </a:solidFill>
              </a:rPr>
            </a:br>
            <a:r>
              <a:rPr sz="1800" smtClean="0">
                <a:solidFill>
                  <a:schemeClr val="accent1"/>
                </a:solidFill>
              </a:rPr>
              <a:t>http_access deny all</a:t>
            </a:r>
          </a:p>
          <a:p>
            <a:pPr algn="just">
              <a:buFont typeface="Wingdings 2" pitchFamily="18" charset="2"/>
              <a:buNone/>
            </a:pPr>
            <a:r>
              <a:rPr sz="1800" smtClean="0"/>
              <a:t>	</a:t>
            </a:r>
            <a:br>
              <a:rPr sz="1800" smtClean="0"/>
            </a:br>
            <a:r>
              <a:rPr sz="1800" smtClean="0"/>
              <a:t>Ela serve para bloquear o acesso ao Squid até que ele seja configurado, e é interessante deixá-lo como última regra, pois desta forma, se a requisição não satisfazer nenhuma regra o squid irá bloqueá-la. 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6077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42988" y="1196975"/>
            <a:ext cx="7932737" cy="540067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Proxy/cache: squid</a:t>
            </a:r>
          </a:p>
          <a:p>
            <a:pPr eaLnBrk="1" hangingPunct="1">
              <a:buFont typeface="Wingdings 2" pitchFamily="18" charset="2"/>
              <a:buNone/>
            </a:pPr>
            <a:endParaRPr sz="2400" smtClean="0"/>
          </a:p>
          <a:p>
            <a:pPr eaLnBrk="1" hangingPunct="1">
              <a:buFont typeface="Wingdings 2" pitchFamily="18" charset="2"/>
              <a:buNone/>
            </a:pPr>
            <a:r>
              <a:rPr sz="1800" smtClean="0"/>
              <a:t>Exercício prático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</a:t>
            </a:r>
            <a:r>
              <a:rPr sz="1800" smtClean="0"/>
              <a:t>Instale e configure o squid em seu sistema.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Configure o proxy adequadamente.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Crie acls que implementem os seguintes controles.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	-Não permitam acessos a sites listados em 	um arquivo (lista negra)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	-Permitam acesso a sites listados em um arquivo 	(lista branca)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	-Não permitam acessos a sites que contenham a 	palavra “porn” na url de origem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	-Não permitam acessos das 12h até as 13h.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6281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20090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de arquivos: samba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algn="just" eaLnBrk="1" hangingPunct="1">
              <a:buFont typeface="Wingdings 2" pitchFamily="18" charset="2"/>
              <a:buNone/>
            </a:pPr>
            <a:r>
              <a:rPr i="1" smtClean="0"/>
              <a:t>	Samba</a:t>
            </a:r>
            <a:r>
              <a:rPr smtClean="0"/>
              <a:t> é um aplicativo que simula um servidor Windows, permitindo que seja feito gerenciamento e compartilhamento de arquivos em uma rede GNU/Linux / Microsoft.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Encontrando hardware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339975" y="6021388"/>
            <a:ext cx="506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Detecção de hardware e leitura de drives do CD</a:t>
            </a:r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276475"/>
            <a:ext cx="48958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6486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de arquivos: samba</a:t>
            </a:r>
          </a:p>
          <a:p>
            <a:pPr eaLnBrk="1" hangingPunct="1"/>
            <a:endParaRPr smtClean="0"/>
          </a:p>
          <a:p>
            <a:pPr algn="just" eaLnBrk="1" hangingPunct="1">
              <a:buFont typeface="Wingdings 2" pitchFamily="18" charset="2"/>
              <a:buNone/>
            </a:pPr>
            <a:r>
              <a:rPr i="1" smtClean="0"/>
              <a:t>	</a:t>
            </a:r>
            <a:r>
              <a:rPr sz="3100" smtClean="0"/>
              <a:t>Além de ser um ótimo compartilhador de arquivos entre rede Microsoft/Linux/Unix, o Samba permite que o servidor atue como PDC (Primary Domain Controller), um controlador primário de domínio onde o computador na rede terá um usuário e senha de acesso ao servidor e seus arquivos pessoais e configuração ficarão salvos apenas no servidor.</a:t>
            </a:r>
            <a:endParaRPr smtClean="0"/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6691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de arquivos: samba</a:t>
            </a:r>
          </a:p>
          <a:p>
            <a:pPr eaLnBrk="1" hangingPunct="1"/>
            <a:endParaRPr smtClean="0"/>
          </a:p>
          <a:p>
            <a:pPr algn="just" eaLnBrk="1" hangingPunct="1">
              <a:buFont typeface="Wingdings 2" pitchFamily="18" charset="2"/>
              <a:buNone/>
            </a:pPr>
            <a:r>
              <a:rPr i="1" smtClean="0"/>
              <a:t>	</a:t>
            </a:r>
            <a:r>
              <a:rPr sz="2000" smtClean="0"/>
              <a:t>Em nossa instalação o servidor de arquivos samba já foi instalado. Não precisaremos fazer a instalação.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</a:t>
            </a:r>
          </a:p>
          <a:p>
            <a:pPr algn="just">
              <a:buFont typeface="Wingdings 2" pitchFamily="18" charset="2"/>
              <a:buNone/>
            </a:pPr>
            <a:r>
              <a:rPr sz="2000" smtClean="0"/>
              <a:t>	Caso necessário faça instalação via apt.</a:t>
            </a:r>
          </a:p>
          <a:p>
            <a:pPr>
              <a:buFont typeface="Wingdings 2" pitchFamily="18" charset="2"/>
              <a:buNone/>
            </a:pPr>
            <a:endParaRPr sz="2000" b="1" smtClean="0"/>
          </a:p>
          <a:p>
            <a:pPr>
              <a:buFont typeface="Wingdings 2" pitchFamily="18" charset="2"/>
              <a:buNone/>
            </a:pPr>
            <a:r>
              <a:rPr sz="2000" b="1" smtClean="0"/>
              <a:t>	</a:t>
            </a:r>
            <a:r>
              <a:rPr sz="2000" smtClean="0"/>
              <a:t>Instalando:</a:t>
            </a:r>
          </a:p>
          <a:p>
            <a:pPr>
              <a:buFont typeface="Wingdings 2" pitchFamily="18" charset="2"/>
              <a:buNone/>
            </a:pPr>
            <a:r>
              <a:rPr sz="2000" b="1" smtClean="0"/>
              <a:t>	# apt-get install samba</a:t>
            </a:r>
          </a:p>
          <a:p>
            <a:pPr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6896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de arquivos: samba</a:t>
            </a:r>
          </a:p>
          <a:p>
            <a:pPr eaLnBrk="1" hangingPunct="1"/>
            <a:endParaRPr smtClean="0"/>
          </a:p>
          <a:p>
            <a:r>
              <a:rPr smtClean="0"/>
              <a:t>Configurando: </a:t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b="1" smtClean="0"/>
              <a:t># cd /etc/samba/</a:t>
            </a:r>
            <a:br>
              <a:rPr b="1" smtClean="0"/>
            </a:br>
            <a:r>
              <a:rPr b="1" smtClean="0"/>
              <a:t># mv smb.conf smb.conf2</a:t>
            </a:r>
            <a:br>
              <a:rPr b="1" smtClean="0"/>
            </a:br>
            <a:r>
              <a:rPr b="1" smtClean="0"/>
              <a:t># mcedit smb.conf</a:t>
            </a:r>
            <a:r>
              <a:rPr smtClean="0"/>
              <a:t> </a:t>
            </a:r>
            <a:br>
              <a:rPr smtClean="0"/>
            </a:br>
            <a:endParaRPr smtClean="0"/>
          </a:p>
          <a:p>
            <a:r>
              <a:rPr smtClean="0"/>
              <a:t>O arquivo smb.conf é o arquivo de configuração do servidor.</a:t>
            </a:r>
          </a:p>
          <a:p>
            <a:pPr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7101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Servidores de arquivos: samba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O arquivo de configuração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	Para colocar o computador na rede e adicionar o nome pelo qual será buscado na rede, configure a sessão "[global]" da seguinte forma: </a:t>
            </a:r>
            <a:br>
              <a:rPr sz="2000" smtClean="0"/>
            </a:br>
            <a:r>
              <a:rPr sz="2000" smtClean="0"/>
              <a:t>	</a:t>
            </a:r>
            <a:r>
              <a:rPr sz="2000" b="1" smtClean="0"/>
              <a:t>workgroup = &lt;nome&gt; </a:t>
            </a:r>
            <a:br>
              <a:rPr sz="2000" b="1" smtClean="0"/>
            </a:br>
            <a:r>
              <a:rPr sz="2000" smtClean="0"/>
              <a:t>Através desta opção é possível escolher a qual grupo de trabalho o servidor irá pertencer. </a:t>
            </a:r>
            <a:br>
              <a:rPr sz="2000" smtClean="0"/>
            </a:br>
            <a:r>
              <a:rPr sz="2000" smtClean="0"/>
              <a:t>	</a:t>
            </a:r>
            <a:r>
              <a:rPr sz="2000" b="1" smtClean="0"/>
              <a:t>netbios name = &lt;nome&gt; </a:t>
            </a:r>
            <a:r>
              <a:rPr sz="2000" smtClean="0"/>
              <a:t/>
            </a:r>
            <a:br>
              <a:rPr sz="2000" smtClean="0"/>
            </a:br>
            <a:r>
              <a:rPr sz="2000" smtClean="0"/>
              <a:t>Essa opção permite adicionar o nome pelo qual o servidor será visto pelos computadores na rede.  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7305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de arquivos: samba</a:t>
            </a:r>
          </a:p>
          <a:p>
            <a:pPr eaLnBrk="1" hangingPunct="1"/>
            <a:r>
              <a:rPr sz="1800" smtClean="0"/>
              <a:t>O arquivo de configuração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O compartilhamento de diretórios funciona da seguinte maneira: </a:t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b="1" smtClean="0"/>
              <a:t>[publico] </a:t>
            </a:r>
            <a:br>
              <a:rPr sz="1800" b="1" smtClean="0"/>
            </a:br>
            <a:r>
              <a:rPr sz="1800" smtClean="0"/>
              <a:t>Define o nome do compartilhamento, como aparecerá no ambiente de redes. </a:t>
            </a:r>
            <a:br>
              <a:rPr sz="1800" smtClean="0"/>
            </a:br>
            <a:r>
              <a:rPr sz="1800" b="1" smtClean="0"/>
              <a:t>path = /home/servidor</a:t>
            </a:r>
            <a:r>
              <a:rPr sz="1800" smtClean="0"/>
              <a:t/>
            </a:r>
            <a:br>
              <a:rPr sz="1800" smtClean="0"/>
            </a:br>
            <a:r>
              <a:rPr sz="1800" smtClean="0"/>
              <a:t>Usamos essa sintaxe para definir a pasta local que está sendo compartilhada. </a:t>
            </a:r>
            <a:br>
              <a:rPr sz="1800" smtClean="0"/>
            </a:br>
            <a:r>
              <a:rPr sz="1800" b="1" smtClean="0"/>
              <a:t>available = yes </a:t>
            </a:r>
            <a:r>
              <a:rPr sz="18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Para indicar se o compartilhamento esta disponível na rede usamos a opção available.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7510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de arquivos: samba</a:t>
            </a:r>
          </a:p>
          <a:p>
            <a:pPr eaLnBrk="1" hangingPunct="1"/>
            <a:r>
              <a:rPr sz="1800" smtClean="0"/>
              <a:t>O arquivo de configuração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O compartilhamento de diretórios funciona da seguinte maneira: </a:t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endParaRPr sz="1800" smtClean="0"/>
          </a:p>
          <a:p>
            <a:pPr>
              <a:buFont typeface="Wingdings 2" pitchFamily="18" charset="2"/>
              <a:buNone/>
            </a:pPr>
            <a:r>
              <a:rPr sz="1800" smtClean="0"/>
              <a:t>	</a:t>
            </a:r>
            <a:r>
              <a:rPr sz="1800" b="1" smtClean="0"/>
              <a:t>browseable = yes</a:t>
            </a:r>
            <a:r>
              <a:rPr sz="1800" smtClean="0"/>
              <a:t> </a:t>
            </a:r>
            <a:br>
              <a:rPr sz="1800" smtClean="0"/>
            </a:br>
            <a:r>
              <a:rPr sz="1800" smtClean="0"/>
              <a:t>O item browseable define se o compartilhamento aparecerá na rede. </a:t>
            </a:r>
          </a:p>
          <a:p>
            <a:pPr>
              <a:buFont typeface="Wingdings 2" pitchFamily="18" charset="2"/>
              <a:buNone/>
            </a:pPr>
            <a:r>
              <a:rPr sz="1800" smtClean="0"/>
              <a:t>	</a:t>
            </a:r>
            <a:r>
              <a:rPr sz="1800" b="1" smtClean="0"/>
              <a:t>writable = yes</a:t>
            </a:r>
            <a:r>
              <a:rPr sz="1800" smtClean="0"/>
              <a:t> </a:t>
            </a:r>
            <a:br>
              <a:rPr sz="1800" smtClean="0"/>
            </a:br>
            <a:r>
              <a:rPr sz="1800" smtClean="0"/>
              <a:t>Adicionando a palavra "yes", o compartilhamento fica disponível para leitura e escrita.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7715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1800" smtClean="0"/>
              <a:t>Servidores de arquivos: exemplo de arquivo de configuração</a:t>
            </a:r>
          </a:p>
          <a:p>
            <a:pPr eaLnBrk="1" hangingPunct="1">
              <a:buFont typeface="Wingdings 2" pitchFamily="18" charset="2"/>
              <a:buNone/>
            </a:pPr>
            <a:endParaRPr sz="1800" smtClean="0"/>
          </a:p>
          <a:p>
            <a:pPr eaLnBrk="1" hangingPunct="1">
              <a:buFont typeface="Wingdings 2" pitchFamily="18" charset="2"/>
              <a:buNone/>
            </a:pPr>
            <a:endParaRPr sz="1800" smtClean="0"/>
          </a:p>
        </p:txBody>
      </p:sp>
      <p:pic>
        <p:nvPicPr>
          <p:cNvPr id="1771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989138"/>
            <a:ext cx="59039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7920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de arquivos: samba</a:t>
            </a:r>
          </a:p>
          <a:p>
            <a:pPr>
              <a:buFont typeface="Wingdings 2" pitchFamily="18" charset="2"/>
              <a:buNone/>
            </a:pPr>
            <a:r>
              <a:rPr sz="2400" smtClean="0"/>
              <a:t>	Outro exemplo:</a:t>
            </a:r>
          </a:p>
          <a:p>
            <a:pPr>
              <a:buFont typeface="Wingdings 2" pitchFamily="18" charset="2"/>
              <a:buNone/>
            </a:pP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	[arquivos_tiago]</a:t>
            </a:r>
            <a:br>
              <a:rPr sz="2400" smtClean="0"/>
            </a:br>
            <a:r>
              <a:rPr sz="2400" smtClean="0"/>
              <a:t>   path = /home/arquivos_tiago</a:t>
            </a:r>
            <a:br>
              <a:rPr sz="2400" smtClean="0"/>
            </a:br>
            <a:r>
              <a:rPr sz="2400" smtClean="0"/>
              <a:t>   available = yes</a:t>
            </a:r>
            <a:br>
              <a:rPr sz="2400" smtClean="0"/>
            </a:br>
            <a:r>
              <a:rPr sz="2400" smtClean="0"/>
              <a:t>   writable = yes</a:t>
            </a:r>
            <a:br>
              <a:rPr sz="2400" smtClean="0"/>
            </a:br>
            <a:r>
              <a:rPr sz="2400" smtClean="0"/>
              <a:t>   browseable = yes</a:t>
            </a:r>
            <a:br>
              <a:rPr sz="2400" smtClean="0"/>
            </a:br>
            <a:r>
              <a:rPr sz="2400" smtClean="0"/>
              <a:t>   valid users = tiago</a:t>
            </a:r>
            <a:br>
              <a:rPr sz="2400" smtClean="0"/>
            </a:br>
            <a:r>
              <a:rPr sz="2400" smtClean="0"/>
              <a:t>   hosts allow = 192.168.0.3 </a:t>
            </a:r>
            <a:br>
              <a:rPr sz="2400" smtClean="0"/>
            </a:br>
            <a:endParaRPr sz="240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8125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de arquivos: samba</a:t>
            </a:r>
          </a:p>
          <a:p>
            <a:pPr>
              <a:buFont typeface="Wingdings 2" pitchFamily="18" charset="2"/>
              <a:buNone/>
            </a:pPr>
            <a:r>
              <a:rPr sz="2400" smtClean="0"/>
              <a:t>	Outro exemplo:</a:t>
            </a:r>
          </a:p>
          <a:p>
            <a:pPr>
              <a:buFont typeface="Wingdings 2" pitchFamily="18" charset="2"/>
              <a:buNone/>
            </a:pP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	[arquivos_tiago]</a:t>
            </a:r>
            <a:br>
              <a:rPr sz="2400" smtClean="0"/>
            </a:br>
            <a:r>
              <a:rPr sz="2400" smtClean="0"/>
              <a:t>   path = /home/arquivos_tiago</a:t>
            </a:r>
            <a:br>
              <a:rPr sz="2400" smtClean="0"/>
            </a:br>
            <a:r>
              <a:rPr sz="2400" smtClean="0"/>
              <a:t>   available = yes</a:t>
            </a:r>
            <a:br>
              <a:rPr sz="2400" smtClean="0"/>
            </a:br>
            <a:r>
              <a:rPr sz="2400" smtClean="0"/>
              <a:t>   writable = yes</a:t>
            </a:r>
            <a:br>
              <a:rPr sz="2400" smtClean="0"/>
            </a:br>
            <a:r>
              <a:rPr sz="2400" smtClean="0"/>
              <a:t>   browseable = yes</a:t>
            </a:r>
            <a:br>
              <a:rPr sz="2400" smtClean="0"/>
            </a:br>
            <a:r>
              <a:rPr sz="2400" smtClean="0"/>
              <a:t>   valid users = tiago</a:t>
            </a:r>
            <a:br>
              <a:rPr sz="2400" smtClean="0"/>
            </a:br>
            <a:r>
              <a:rPr sz="2400" smtClean="0"/>
              <a:t>   hosts allow = 192.168.0.3 </a:t>
            </a:r>
            <a:br>
              <a:rPr sz="2400" smtClean="0"/>
            </a:br>
            <a:endParaRPr sz="240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8329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de arquivos: samba</a:t>
            </a:r>
          </a:p>
          <a:p>
            <a:pPr>
              <a:buFont typeface="Wingdings 2" pitchFamily="18" charset="2"/>
              <a:buNone/>
            </a:pPr>
            <a:r>
              <a:rPr sz="2400" smtClean="0"/>
              <a:t>	Exercício:</a:t>
            </a:r>
          </a:p>
          <a:p>
            <a:pPr>
              <a:buFont typeface="Wingdings 2" pitchFamily="18" charset="2"/>
              <a:buNone/>
            </a:pPr>
            <a:endParaRPr sz="2400" smtClean="0"/>
          </a:p>
          <a:p>
            <a:pPr>
              <a:buFont typeface="Wingdings 2" pitchFamily="18" charset="2"/>
              <a:buNone/>
            </a:pPr>
            <a:r>
              <a:rPr sz="2400" smtClean="0"/>
              <a:t>Agora cria-se a pasta servidor: </a:t>
            </a:r>
            <a:br>
              <a:rPr sz="2400" smtClean="0"/>
            </a:br>
            <a:r>
              <a:rPr sz="2400" smtClean="0"/>
              <a:t/>
            </a:r>
            <a:br>
              <a:rPr sz="2400" smtClean="0"/>
            </a:br>
            <a:r>
              <a:rPr sz="2400" b="1" smtClean="0"/>
              <a:t># mkdir /home/servidor</a:t>
            </a:r>
            <a:br>
              <a:rPr sz="2400" b="1" smtClean="0"/>
            </a:br>
            <a:r>
              <a:rPr sz="2400" b="1" smtClean="0"/>
              <a:t># cd /home/</a:t>
            </a:r>
            <a:br>
              <a:rPr sz="2400" b="1" smtClean="0"/>
            </a:br>
            <a:r>
              <a:rPr sz="2400" b="1" smtClean="0"/>
              <a:t># chmod 777 servidor/</a:t>
            </a:r>
            <a:r>
              <a:rPr sz="2400" smtClean="0"/>
              <a:t> </a:t>
            </a:r>
            <a:br>
              <a:rPr sz="2400" smtClean="0"/>
            </a:br>
            <a:r>
              <a:rPr sz="2400" smtClean="0"/>
              <a:t/>
            </a:r>
            <a:br>
              <a:rPr sz="2400" smtClean="0"/>
            </a:br>
            <a:r>
              <a:rPr sz="2400" smtClean="0"/>
              <a:t>E por fim: reiniciando o servidor</a:t>
            </a:r>
            <a:br>
              <a:rPr sz="2400" smtClean="0"/>
            </a:br>
            <a:r>
              <a:rPr sz="2400" b="1" smtClean="0"/>
              <a:t># service samba restart</a:t>
            </a:r>
            <a:r>
              <a:rPr sz="2400" smtClean="0"/>
              <a:t> </a:t>
            </a:r>
            <a:br>
              <a:rPr sz="2400" smtClean="0"/>
            </a:br>
            <a:endParaRPr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rede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339975" y="6021388"/>
            <a:ext cx="531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Detecção de rede: configuração automática DHCP</a:t>
            </a:r>
          </a:p>
        </p:txBody>
      </p:sp>
      <p:pic>
        <p:nvPicPr>
          <p:cNvPr id="378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205038"/>
            <a:ext cx="48863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Configurando serviços</a:t>
            </a:r>
          </a:p>
        </p:txBody>
      </p:sp>
      <p:sp>
        <p:nvSpPr>
          <p:cNvPr id="18534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36688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z="2400" smtClean="0"/>
              <a:t>Servidores de arquivos: samba</a:t>
            </a:r>
          </a:p>
          <a:p>
            <a:pPr>
              <a:buFont typeface="Wingdings 2" pitchFamily="18" charset="2"/>
              <a:buNone/>
            </a:pPr>
            <a:r>
              <a:rPr sz="2400" smtClean="0"/>
              <a:t>	</a:t>
            </a:r>
            <a:r>
              <a:rPr sz="2000" smtClean="0"/>
              <a:t>Prática:</a:t>
            </a:r>
          </a:p>
          <a:p>
            <a:pPr>
              <a:buFont typeface="Wingdings 2" pitchFamily="18" charset="2"/>
              <a:buNone/>
            </a:pPr>
            <a:endParaRPr sz="2000" smtClean="0"/>
          </a:p>
          <a:p>
            <a:pPr>
              <a:buFont typeface="Wingdings 2" pitchFamily="18" charset="2"/>
              <a:buNone/>
            </a:pPr>
            <a:r>
              <a:rPr sz="2000" smtClean="0"/>
              <a:t>Configure um servidor samba em seu sistema linux com grupo igual ao seu nome e cuja máquina seja visivel com nome de servidor_&lt;seu nome&gt;.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No servidor crie uma pasta compartilhada de nome “publico”, vísível na rede, com permissão de escrita e navegável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Crie um arquivo de nome “dados.txt” nesta pasta, coloque nele seu nome e endereço.</a:t>
            </a:r>
          </a:p>
          <a:p>
            <a:pPr>
              <a:buFont typeface="Wingdings 2" pitchFamily="18" charset="2"/>
              <a:buNone/>
            </a:pPr>
            <a:r>
              <a:rPr sz="2000" smtClean="0"/>
              <a:t>	Tente acessar o arquivo a partir de uma máquina windows.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Instalação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403350" y="1412875"/>
            <a:ext cx="7499350" cy="48006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Instalação: rede – nome da máquina</a:t>
            </a:r>
          </a:p>
          <a:p>
            <a:pPr eaLnBrk="1" hangingPunct="1">
              <a:buFont typeface="Wingdings 2" pitchFamily="18" charset="2"/>
              <a:buNone/>
            </a:pPr>
            <a:endParaRPr smtClean="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2339975" y="6021388"/>
            <a:ext cx="466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Detecção de rede: Digitar nome da máquina</a:t>
            </a:r>
          </a:p>
        </p:txBody>
      </p:sp>
      <p:pic>
        <p:nvPicPr>
          <p:cNvPr id="3994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133600"/>
            <a:ext cx="48863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_TP10082295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3482</Words>
  <Application>Microsoft Office PowerPoint</Application>
  <PresentationFormat>On-screen Show (4:3)</PresentationFormat>
  <Paragraphs>625</Paragraphs>
  <Slides>80</Slides>
  <Notes>80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11</vt:i4>
      </vt:variant>
      <vt:variant>
        <vt:lpstr>Títulos de slides</vt:lpstr>
      </vt:variant>
      <vt:variant>
        <vt:i4>80</vt:i4>
      </vt:variant>
    </vt:vector>
  </HeadingPairs>
  <TitlesOfParts>
    <vt:vector size="96" baseType="lpstr">
      <vt:lpstr>Arial</vt:lpstr>
      <vt:lpstr>Gill Sans MT</vt:lpstr>
      <vt:lpstr>Wingdings 2</vt:lpstr>
      <vt:lpstr>Verdana</vt:lpstr>
      <vt:lpstr>Calibri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TrainingPresentation_TP10082295</vt:lpstr>
      <vt:lpstr>Linux  Instalação – debian 6.0.2</vt:lpstr>
      <vt:lpstr>Introdução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Instalação</vt:lpstr>
      <vt:lpstr>Primeiros passos</vt:lpstr>
      <vt:lpstr>Primeiros passos</vt:lpstr>
      <vt:lpstr>Primeiros passos</vt:lpstr>
      <vt:lpstr>Primeiros passos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  <vt:lpstr>Configurando serviços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presentation: General</dc:title>
  <dc:creator/>
  <cp:keywords/>
  <cp:lastModifiedBy/>
  <cp:revision>25</cp:revision>
  <dcterms:modified xsi:type="dcterms:W3CDTF">2012-08-09T14:23:55Z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