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6" r:id="rId10"/>
    <p:sldId id="263" r:id="rId11"/>
    <p:sldId id="277" r:id="rId12"/>
    <p:sldId id="278" r:id="rId13"/>
    <p:sldId id="264" r:id="rId14"/>
    <p:sldId id="279" r:id="rId15"/>
    <p:sldId id="280" r:id="rId16"/>
    <p:sldId id="265" r:id="rId17"/>
    <p:sldId id="267" r:id="rId18"/>
    <p:sldId id="268" r:id="rId19"/>
    <p:sldId id="270" r:id="rId20"/>
    <p:sldId id="271" r:id="rId21"/>
    <p:sldId id="272" r:id="rId22"/>
    <p:sldId id="273" r:id="rId23"/>
    <p:sldId id="283" r:id="rId24"/>
    <p:sldId id="281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F9B07F-3D13-4D8C-8F07-AA87432B41F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106294-5623-4D22-A2D3-A9836A8352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Sistema de Informação</a:t>
            </a:r>
            <a:br>
              <a:rPr lang="pt-BR" dirty="0"/>
            </a:br>
            <a:r>
              <a:rPr lang="pt-BR" dirty="0"/>
              <a:t>Pós graduação em gestão de RH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Prof. Diovani Milhorim, 2013-2 | aula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empresa de e-business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77281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E-commerce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2132856"/>
            <a:ext cx="2592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Pode-se definir e-commerce como a compra e venda, o marketing e a assistência a produtos, serviços e informação realizados em uma multiplicidade de redes de computadores.</a:t>
            </a:r>
          </a:p>
          <a:p>
            <a:r>
              <a:rPr lang="pt-BR" dirty="0" smtClean="0"/>
              <a:t>Um empreendimento de e-business utiliza Internet, intranets, extranets e outras redes para apoiar cada etapa do processo comercial.</a:t>
            </a:r>
            <a:endParaRPr lang="pt-BR" dirty="0"/>
          </a:p>
        </p:txBody>
      </p:sp>
      <p:pic>
        <p:nvPicPr>
          <p:cNvPr id="12290" name="Picture 2" descr="http://gustavocanaver.files.wordpress.com/2012/05/001.jpg?w=5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496" y="1844824"/>
            <a:ext cx="5848975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sistemas de informação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Tendências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de SI nas empresas</a:t>
            </a:r>
            <a:endParaRPr lang="pt-BR" dirty="0"/>
          </a:p>
        </p:txBody>
      </p:sp>
      <p:pic>
        <p:nvPicPr>
          <p:cNvPr id="34818" name="Picture 2" descr="http://www.scielo.br/img/revistas/ci/v39n2/02f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84578"/>
            <a:ext cx="5616624" cy="5132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Tipos de Sistemas de informação</a:t>
            </a:r>
            <a:endParaRPr lang="pt-BR" b="1" dirty="0"/>
          </a:p>
        </p:txBody>
      </p:sp>
      <p:grpSp>
        <p:nvGrpSpPr>
          <p:cNvPr id="16" name="Grupo 15"/>
          <p:cNvGrpSpPr/>
          <p:nvPr/>
        </p:nvGrpSpPr>
        <p:grpSpPr>
          <a:xfrm>
            <a:off x="419100" y="1772816"/>
            <a:ext cx="8545388" cy="4645096"/>
            <a:chOff x="419100" y="1772816"/>
            <a:chExt cx="8545388" cy="4645096"/>
          </a:xfrm>
        </p:grpSpPr>
        <p:pic>
          <p:nvPicPr>
            <p:cNvPr id="21506" name="Picture 2" descr="http://1.bp.blogspot.com/-YowJiYkP49g/TtKOQl9bnMI/AAAAAAAAEZA/yzGmpaQmRvg/s1600/Tipos+de+Sistema+de+Informa%25C3%25A7%25C3%25A3o.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" y="2060849"/>
              <a:ext cx="8268406" cy="3168352"/>
            </a:xfrm>
            <a:prstGeom prst="rect">
              <a:avLst/>
            </a:prstGeom>
            <a:noFill/>
          </p:spPr>
        </p:pic>
        <p:sp>
          <p:nvSpPr>
            <p:cNvPr id="7" name="Texto Explicativo 1 6"/>
            <p:cNvSpPr/>
            <p:nvPr/>
          </p:nvSpPr>
          <p:spPr>
            <a:xfrm>
              <a:off x="7812360" y="2852936"/>
              <a:ext cx="914400" cy="864096"/>
            </a:xfrm>
            <a:prstGeom prst="borderCallout1">
              <a:avLst>
                <a:gd name="adj1" fmla="val 18750"/>
                <a:gd name="adj2" fmla="val -8333"/>
                <a:gd name="adj3" fmla="val 50635"/>
                <a:gd name="adj4" fmla="val -56794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Apoio à tomada de decisão gerencial</a:t>
              </a:r>
              <a:endParaRPr lang="pt-BR" sz="1200" dirty="0"/>
            </a:p>
          </p:txBody>
        </p:sp>
        <p:sp>
          <p:nvSpPr>
            <p:cNvPr id="8" name="Texto Explicativo 1 7"/>
            <p:cNvSpPr/>
            <p:nvPr/>
          </p:nvSpPr>
          <p:spPr>
            <a:xfrm>
              <a:off x="7740352" y="5373216"/>
              <a:ext cx="1224136" cy="828672"/>
            </a:xfrm>
            <a:prstGeom prst="borderCallout1">
              <a:avLst>
                <a:gd name="adj1" fmla="val 18750"/>
                <a:gd name="adj2" fmla="val -8333"/>
                <a:gd name="adj3" fmla="val -26461"/>
                <a:gd name="adj4" fmla="val -18722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Informação elaborada especificamente para executivos</a:t>
              </a:r>
              <a:endParaRPr lang="pt-BR" sz="1200" dirty="0"/>
            </a:p>
          </p:txBody>
        </p:sp>
        <p:sp>
          <p:nvSpPr>
            <p:cNvPr id="9" name="Texto Explicativo 1 8"/>
            <p:cNvSpPr/>
            <p:nvPr/>
          </p:nvSpPr>
          <p:spPr>
            <a:xfrm>
              <a:off x="6444208" y="5589240"/>
              <a:ext cx="914400" cy="612648"/>
            </a:xfrm>
            <a:prstGeom prst="borderCallout1">
              <a:avLst>
                <a:gd name="adj1" fmla="val 18750"/>
                <a:gd name="adj2" fmla="val -8333"/>
                <a:gd name="adj3" fmla="val -71197"/>
                <a:gd name="adj4" fmla="val -10641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Apoio interativo à decisão</a:t>
              </a:r>
              <a:endParaRPr lang="pt-BR" sz="1200" dirty="0"/>
            </a:p>
          </p:txBody>
        </p:sp>
        <p:sp>
          <p:nvSpPr>
            <p:cNvPr id="10" name="Texto Explicativo 1 9"/>
            <p:cNvSpPr/>
            <p:nvPr/>
          </p:nvSpPr>
          <p:spPr>
            <a:xfrm>
              <a:off x="5004048" y="5445224"/>
              <a:ext cx="1224136" cy="612648"/>
            </a:xfrm>
            <a:prstGeom prst="borderCallout1">
              <a:avLst>
                <a:gd name="adj1" fmla="val 18750"/>
                <a:gd name="adj2" fmla="val -8333"/>
                <a:gd name="adj3" fmla="val -48235"/>
                <a:gd name="adj4" fmla="val -845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Relatórios padronizados para os gerentes</a:t>
              </a:r>
              <a:endParaRPr lang="pt-BR" sz="1200" dirty="0"/>
            </a:p>
          </p:txBody>
        </p:sp>
        <p:sp>
          <p:nvSpPr>
            <p:cNvPr id="11" name="Texto Explicativo 1 10"/>
            <p:cNvSpPr/>
            <p:nvPr/>
          </p:nvSpPr>
          <p:spPr>
            <a:xfrm>
              <a:off x="3347864" y="5517232"/>
              <a:ext cx="1224136" cy="900680"/>
            </a:xfrm>
            <a:prstGeom prst="borderCallout1">
              <a:avLst>
                <a:gd name="adj1" fmla="val 18750"/>
                <a:gd name="adj2" fmla="val -8333"/>
                <a:gd name="adj3" fmla="val -45252"/>
                <a:gd name="adj4" fmla="val -8454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Colaboração entre equipes e grupos de trabalho</a:t>
              </a:r>
              <a:endParaRPr lang="pt-BR" sz="1200" dirty="0"/>
            </a:p>
          </p:txBody>
        </p:sp>
        <p:sp>
          <p:nvSpPr>
            <p:cNvPr id="12" name="Texto Explicativo 1 11"/>
            <p:cNvSpPr/>
            <p:nvPr/>
          </p:nvSpPr>
          <p:spPr>
            <a:xfrm>
              <a:off x="611560" y="2564904"/>
              <a:ext cx="914400" cy="612648"/>
            </a:xfrm>
            <a:prstGeom prst="borderCallout1">
              <a:avLst>
                <a:gd name="adj1" fmla="val 69267"/>
                <a:gd name="adj2" fmla="val 100898"/>
                <a:gd name="adj3" fmla="val 110204"/>
                <a:gd name="adj4" fmla="val 16628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Apoio às operações</a:t>
              </a:r>
              <a:endParaRPr lang="pt-BR" sz="1200" dirty="0"/>
            </a:p>
          </p:txBody>
        </p:sp>
        <p:sp>
          <p:nvSpPr>
            <p:cNvPr id="13" name="Texto Explicativo 1 12"/>
            <p:cNvSpPr/>
            <p:nvPr/>
          </p:nvSpPr>
          <p:spPr>
            <a:xfrm>
              <a:off x="2051720" y="5517232"/>
              <a:ext cx="1080120" cy="828672"/>
            </a:xfrm>
            <a:prstGeom prst="borderCallout1">
              <a:avLst>
                <a:gd name="adj1" fmla="val 18750"/>
                <a:gd name="adj2" fmla="val -8333"/>
                <a:gd name="adj3" fmla="val -47076"/>
                <a:gd name="adj4" fmla="val -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Controle de processos industriais</a:t>
              </a:r>
              <a:endParaRPr lang="pt-BR" sz="1200" dirty="0"/>
            </a:p>
          </p:txBody>
        </p:sp>
        <p:sp>
          <p:nvSpPr>
            <p:cNvPr id="14" name="Texto Explicativo 1 13"/>
            <p:cNvSpPr/>
            <p:nvPr/>
          </p:nvSpPr>
          <p:spPr>
            <a:xfrm>
              <a:off x="683568" y="5805264"/>
              <a:ext cx="1202432" cy="612648"/>
            </a:xfrm>
            <a:prstGeom prst="borderCallout1">
              <a:avLst>
                <a:gd name="adj1" fmla="val 18750"/>
                <a:gd name="adj2" fmla="val -8333"/>
                <a:gd name="adj3" fmla="val -112528"/>
                <a:gd name="adj4" fmla="val -6745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Processamento de transações</a:t>
              </a:r>
              <a:endParaRPr lang="pt-BR" sz="1200" dirty="0"/>
            </a:p>
          </p:txBody>
        </p:sp>
        <p:sp>
          <p:nvSpPr>
            <p:cNvPr id="15" name="Texto Explicativo 1 14"/>
            <p:cNvSpPr/>
            <p:nvPr/>
          </p:nvSpPr>
          <p:spPr>
            <a:xfrm>
              <a:off x="611560" y="1772816"/>
              <a:ext cx="2736304" cy="612648"/>
            </a:xfrm>
            <a:prstGeom prst="borderCallout1">
              <a:avLst>
                <a:gd name="adj1" fmla="val 25639"/>
                <a:gd name="adj2" fmla="val 103975"/>
                <a:gd name="adj3" fmla="val 80353"/>
                <a:gd name="adj4" fmla="val 11424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Podem ser classificados conceitualmente ora como operações e ora como sistemas de informação gerencial</a:t>
              </a:r>
              <a:endParaRPr lang="pt-B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Tipos de Sistemas de informação versus Processos de negócio</a:t>
            </a:r>
            <a:endParaRPr lang="pt-BR" b="1" dirty="0"/>
          </a:p>
        </p:txBody>
      </p:sp>
      <p:pic>
        <p:nvPicPr>
          <p:cNvPr id="36866" name="Picture 2" descr="http://www.sof.com.br/img/imgProcessosNegocio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768752" cy="4645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Tipos de Sistemas de informação – Arquitetura típica do ERP</a:t>
            </a:r>
            <a:endParaRPr lang="pt-BR" b="1" dirty="0"/>
          </a:p>
        </p:txBody>
      </p:sp>
      <p:pic>
        <p:nvPicPr>
          <p:cNvPr id="37890" name="Picture 2" descr="http://cdnx.sempretops.com/wp-content/uploads/ER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329731" cy="4659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gerenciais da TI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Problemas e oportunidades pelo uso da TI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gerenciais da TI</a:t>
            </a:r>
            <a:endParaRPr lang="pt-BR" dirty="0"/>
          </a:p>
        </p:txBody>
      </p:sp>
      <p:pic>
        <p:nvPicPr>
          <p:cNvPr id="24578" name="Picture 2" descr="http://www.scielo.br/img/revistas/rap/v42n2/04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6836573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gerenciais da TI</a:t>
            </a:r>
            <a:endParaRPr lang="pt-BR" dirty="0"/>
          </a:p>
        </p:txBody>
      </p:sp>
      <p:pic>
        <p:nvPicPr>
          <p:cNvPr id="25602" name="Picture 2" descr="http://www.scielo.br/img/revistas/rac/v12n3/02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6179800" cy="511431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95536" y="1556792"/>
            <a:ext cx="2088232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Transformando o fracasso empresarial em sucesso empresarial com a tecnologia de informação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2636912"/>
            <a:ext cx="2088232" cy="310854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Sistemas e tecnologias de informação interconectados devem ser dirigidos visando aumentar o valor dos negócios e do cliente de um empreendimento de e-business. </a:t>
            </a:r>
          </a:p>
          <a:p>
            <a:r>
              <a:rPr lang="pt-BR" sz="1400" dirty="0" smtClean="0"/>
              <a:t>Assim,  para isso devem apoiar:</a:t>
            </a:r>
          </a:p>
          <a:p>
            <a:pPr>
              <a:buFont typeface="Arial" pitchFamily="34" charset="0"/>
              <a:buChar char="•"/>
            </a:pPr>
            <a:r>
              <a:rPr lang="pt-BR" sz="1400" dirty="0" smtClean="0"/>
              <a:t>Os processos e estratégias de e-business, </a:t>
            </a:r>
          </a:p>
          <a:p>
            <a:pPr>
              <a:buFont typeface="Arial" pitchFamily="34" charset="0"/>
              <a:buChar char="•"/>
            </a:pPr>
            <a:r>
              <a:rPr lang="pt-BR" sz="1400" dirty="0" smtClean="0"/>
              <a:t>As estruturas e cultura organizacionais.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gerenciais da TI</a:t>
            </a:r>
            <a:endParaRPr lang="pt-BR" dirty="0"/>
          </a:p>
        </p:txBody>
      </p:sp>
      <p:pic>
        <p:nvPicPr>
          <p:cNvPr id="5122" name="Picture 2" descr="https://lh4.googleusercontent.com/KDNflK2ROpsEarRkZN1aZA_TgOPyGxDbrbhFh75qCM_dmmY5WjQovPL9US1rO5gtlPaKv16mOymEcM1N8_MF-Cb4HU5pVZIqKlsjipMMBWNmsba-R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5757" y="1268760"/>
            <a:ext cx="6549688" cy="48965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9" name="CaixaDeTexto 8"/>
          <p:cNvSpPr txBox="1"/>
          <p:nvPr/>
        </p:nvSpPr>
        <p:spPr>
          <a:xfrm>
            <a:off x="539552" y="2564904"/>
            <a:ext cx="2736304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O desenvolvimento de soluções aos sistemas de informação para problemas empresariais pode ser visto como um processo ou ciclo de muitas etapas.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700808"/>
            <a:ext cx="273630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600" b="1" dirty="0" smtClean="0"/>
              <a:t>Desenvolvendo soluções aos sistemas de informação</a:t>
            </a:r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Informação e Sistema de informação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Aplicações nas empresas, desenvolvimento e administração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gerenciais da TI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2204864"/>
            <a:ext cx="29523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 smtClean="0"/>
              <a:t>Desenvolvendo soluções aos sistemas de informação – Ética e TI</a:t>
            </a:r>
            <a:endParaRPr lang="pt-BR" sz="1600" b="1" dirty="0"/>
          </a:p>
        </p:txBody>
      </p:sp>
      <p:pic>
        <p:nvPicPr>
          <p:cNvPr id="28674" name="Picture 2" descr="http://www.etica-ti.com.br/imgs/servicos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268760"/>
            <a:ext cx="5430666" cy="5145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Consolidação dos conceitos e exercícios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 </a:t>
            </a:r>
            <a:endParaRPr lang="pt-BR" dirty="0"/>
          </a:p>
        </p:txBody>
      </p:sp>
      <p:pic>
        <p:nvPicPr>
          <p:cNvPr id="29698" name="Picture 2" descr="http://3.bp.blogspot.com/-pGkLifTEwfk/T8ENUIbnCTI/AAAAAAAAAaI/bCTZd-MuZhQ/s1600/CHICO+B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4023" y="1916832"/>
            <a:ext cx="1944653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aixaDeTexto 3"/>
          <p:cNvSpPr txBox="1"/>
          <p:nvPr/>
        </p:nvSpPr>
        <p:spPr>
          <a:xfrm>
            <a:off x="467544" y="1268760"/>
            <a:ext cx="619268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A função dos SI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1772816"/>
            <a:ext cx="6264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administração bem sucedida de sistemas e tecnologias de informação apresenta importantes desafios aos gerentes e profissionais de empresas. </a:t>
            </a:r>
          </a:p>
          <a:p>
            <a:r>
              <a:rPr lang="pt-BR" dirty="0" smtClean="0"/>
              <a:t>Assim a função dos sistemas de informação representa: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Uma importante área funcional da empresa;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Uma importante contribuição para a eficiência operacional, para a produtividade e outros fatores;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Uma importante fonte de informação e apoio necessários para promover a tomada de decisões eficazes;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Um ingrediente vital no desenvolvimento de produtos e serviços competitivos que dão a uma organização uma vantagem estratégica no mercado global;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Uma oportunidade dinâmica de carreira desafiadora e compensadora para profissionais;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Um </a:t>
            </a:r>
            <a:r>
              <a:rPr lang="pt-BR" dirty="0" err="1" smtClean="0"/>
              <a:t>componente-chave</a:t>
            </a:r>
            <a:r>
              <a:rPr lang="pt-BR" dirty="0" smtClean="0"/>
              <a:t> dos recursos, infraestrutura e capacidades das empresas de e-business da atualidade.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Prática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Case da Nitro Química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764704"/>
            <a:ext cx="828092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EXERCÍCIO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A Nitro Química, empresa do grupo Votorantin, utiliza a Internet e um </a:t>
            </a:r>
            <a:r>
              <a:rPr lang="pt-BR" sz="2000" dirty="0" err="1" smtClean="0"/>
              <a:t>Website</a:t>
            </a:r>
            <a:r>
              <a:rPr lang="pt-BR" sz="2000" dirty="0" smtClean="0"/>
              <a:t> de e-commerce para conectar-se a seus cliente e fornecedores e para captar dados e compartilhar informações sobre pedidos e compras.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Considere que esses dados são imediatamente processados e os bancos de dados sobre estoque e outras informações são atualizados.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Também são oferecidos serviços de videoconferência e correio eletrônico.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Os dados gerados por uma fábrica são capturados por sensores e processados por um computador que também sugere respostas a um problema complexo levantado por um engenheiro.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Os gerentes usuários finais recebem relatórios em uma base periódica, excepcional e por demanda, e utilizam computadores para avaliarem interativamente os possíveis resultados de alternativas de decisões.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Finalmente, a alta administração pode acessar resumos em texto e demonstrativos gráficos que identificam elementos-chave do desempenho organizacional e os comparam ao desempenho do setor e da concorrência.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13690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EXERCÍCIO (continuação)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Considere, também, que a Nitro decidiu formar alianças empresariais e, utilizando Intranets, Extranets e a Internet para montar uma rede global de telecomunicações com outras companhias químicas de todo o mundo, oferecer a seus clientes produtos e serviços em escala mundial.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Assim, ela está prestes a realizar mudanças fundamentais em seus sistemas computadorizados para aumentar a eficiência de suas operações empresariais e a habilidade de seus gerentes  para reagir depressa a mudanças nas condições dos negócios</a:t>
            </a:r>
          </a:p>
          <a:p>
            <a:r>
              <a:rPr lang="pt-BR" sz="2000" b="1" dirty="0" smtClean="0"/>
              <a:t>Faça um esboço e identifique:</a:t>
            </a:r>
          </a:p>
          <a:p>
            <a:pPr marL="342900" indent="-342900">
              <a:buFont typeface="+mj-lt"/>
              <a:buAutoNum type="alphaLcPeriod"/>
            </a:pPr>
            <a:r>
              <a:rPr lang="pt-BR" sz="2000" dirty="0" smtClean="0"/>
              <a:t>Como os sistemas de informação apoiam: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/>
              <a:t>As operações da empresa;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/>
              <a:t>A tomada de decisão gerencial;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/>
              <a:t>A vantagem estratégica;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/>
              <a:t>A conexão da empresa em redes;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/>
              <a:t>A globalização;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/>
              <a:t>A reengenharia de processos empresariais.</a:t>
            </a:r>
          </a:p>
          <a:p>
            <a:pPr marL="342900" indent="-342900">
              <a:buFont typeface="+mj-lt"/>
              <a:buAutoNum type="alphaLcPeriod"/>
            </a:pPr>
            <a:r>
              <a:rPr lang="pt-BR" sz="2000" dirty="0" smtClean="0"/>
              <a:t>Existem muitos tipos diferentes de sistemas de informação na Nitro. Identifique todos aqueles que você puder no contexto acima apresentado. Explique as razões para a sua escolha.	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Papéis fundamentais das aplicações de SI na empresa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Papéis fundamentais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700808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Há três </a:t>
            </a:r>
            <a:r>
              <a:rPr lang="pt-BR" b="1" dirty="0" smtClean="0"/>
              <a:t>razões fundamentais</a:t>
            </a:r>
            <a:r>
              <a:rPr lang="pt-BR" dirty="0" smtClean="0"/>
              <a:t> para todas as </a:t>
            </a:r>
            <a:r>
              <a:rPr lang="pt-BR" b="1" dirty="0" smtClean="0"/>
              <a:t>aplicações de tecnologia da informação</a:t>
            </a:r>
            <a:r>
              <a:rPr lang="pt-BR" dirty="0" smtClean="0"/>
              <a:t> nas empresas. </a:t>
            </a:r>
          </a:p>
          <a:p>
            <a:endParaRPr lang="pt-BR" dirty="0" smtClean="0"/>
          </a:p>
          <a:p>
            <a:r>
              <a:rPr lang="pt-BR" dirty="0" smtClean="0"/>
              <a:t>Elas são encontradas nos três papéis fundamentais que os sistemas de informação podem desempenhar para uma empresa: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Suporte de seus </a:t>
            </a:r>
            <a:r>
              <a:rPr lang="pt-BR" b="1" dirty="0" smtClean="0"/>
              <a:t>processos e operações</a:t>
            </a:r>
            <a:r>
              <a:rPr lang="pt-BR" dirty="0" smtClean="0"/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Suporte na </a:t>
            </a:r>
            <a:r>
              <a:rPr lang="pt-BR" b="1" dirty="0" smtClean="0"/>
              <a:t>tomada de decisões</a:t>
            </a:r>
            <a:r>
              <a:rPr lang="pt-BR" dirty="0" smtClean="0"/>
              <a:t> de seus funcionários e gerentes;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Suporte em suas </a:t>
            </a:r>
            <a:r>
              <a:rPr lang="pt-BR" b="1" dirty="0" smtClean="0"/>
              <a:t>estratégias</a:t>
            </a:r>
            <a:r>
              <a:rPr lang="pt-BR" dirty="0" smtClean="0"/>
              <a:t> em busca de vantagem competitiva.</a:t>
            </a:r>
            <a:endParaRPr lang="pt-BR" dirty="0"/>
          </a:p>
        </p:txBody>
      </p:sp>
      <p:pic>
        <p:nvPicPr>
          <p:cNvPr id="1026" name="Picture 2" descr="http://4.bp.blogspot.com/-eUvdxFvwsjE/TtKOKv70CSI/AAAAAAAAEY4/wdtTUYJEyBw/s1600/Grupos+de+Sistema+de+Informa%25C3%25A7%25C3%25A3o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832"/>
            <a:ext cx="4378085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Papéis fundamentais das aplicações de SI na empresa</a:t>
            </a:r>
            <a:endParaRPr lang="pt-BR" dirty="0"/>
          </a:p>
        </p:txBody>
      </p:sp>
      <p:pic>
        <p:nvPicPr>
          <p:cNvPr id="3" name="Picture 2" descr="http://www.revistasusp.sibi.usp.br/img/revistas/jistem/v2n1/06f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424935" cy="4801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das aplicações da SI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Empresa e e-business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Tendências das aplicações de SI nas empresas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A empresa de e-business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700808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As empresas estão se tornando </a:t>
            </a:r>
            <a:r>
              <a:rPr lang="pt-BR" sz="1600" b="1" dirty="0" smtClean="0"/>
              <a:t>empreendimentos de e-business</a:t>
            </a:r>
            <a:r>
              <a:rPr lang="pt-BR" sz="1600" dirty="0" smtClean="0"/>
              <a:t>.</a:t>
            </a:r>
          </a:p>
          <a:p>
            <a:endParaRPr lang="pt-BR" sz="1600" dirty="0" smtClean="0"/>
          </a:p>
          <a:p>
            <a:r>
              <a:rPr lang="pt-BR" sz="1600" dirty="0" smtClean="0"/>
              <a:t>A </a:t>
            </a:r>
            <a:r>
              <a:rPr lang="pt-BR" sz="1600" b="1" dirty="0" smtClean="0"/>
              <a:t>Internet e as redes</a:t>
            </a:r>
            <a:r>
              <a:rPr lang="pt-BR" sz="1600" dirty="0" smtClean="0"/>
              <a:t> têm se tornado a principal </a:t>
            </a:r>
            <a:r>
              <a:rPr lang="pt-BR" sz="1600" b="1" dirty="0" smtClean="0"/>
              <a:t>infraestrutura</a:t>
            </a:r>
            <a:r>
              <a:rPr lang="pt-BR" sz="1600" dirty="0" smtClean="0"/>
              <a:t> de tecnologia da informação no apoio às operações de muitas organizações.</a:t>
            </a:r>
          </a:p>
          <a:p>
            <a:endParaRPr lang="pt-BR" sz="1600" dirty="0" smtClean="0"/>
          </a:p>
          <a:p>
            <a:r>
              <a:rPr lang="pt-BR" sz="1600" dirty="0" smtClean="0"/>
              <a:t>Empreendimentos de e-business dependem de tais tecnologias para: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 smtClean="0"/>
              <a:t>Reestruturar e revitalizar processos de negócios internos,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 smtClean="0"/>
              <a:t>Implementar sistemas de e-commerce entre as empresas e seus clientes e fornecedores, 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 smtClean="0"/>
              <a:t>Promover a colaboração entre equipes e grupos de trabalho da empresa.</a:t>
            </a:r>
            <a:endParaRPr lang="pt-BR" sz="1600" dirty="0"/>
          </a:p>
        </p:txBody>
      </p:sp>
      <p:pic>
        <p:nvPicPr>
          <p:cNvPr id="15362" name="Picture 2" descr="http://www.alejandro.inf.br/wb1/media/solucoes/Modul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988840"/>
            <a:ext cx="4448175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A empresa de e-business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70080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Sistemas colaborativos</a:t>
            </a:r>
          </a:p>
          <a:p>
            <a:r>
              <a:rPr lang="pt-BR" dirty="0" smtClean="0"/>
              <a:t>Os sistemas colaborativos envolvem o uso de ferramentas de </a:t>
            </a:r>
            <a:r>
              <a:rPr lang="pt-BR" i="1" dirty="0" smtClean="0"/>
              <a:t>groupware</a:t>
            </a:r>
            <a:r>
              <a:rPr lang="pt-BR" dirty="0" smtClean="0"/>
              <a:t> para apoiar a comunicação, coordenação e colaboração entre os membros de equipes e grupos de trabalho em rede.</a:t>
            </a:r>
          </a:p>
          <a:p>
            <a:endParaRPr lang="pt-BR" dirty="0" smtClean="0"/>
          </a:p>
          <a:p>
            <a:r>
              <a:rPr lang="pt-BR" dirty="0" smtClean="0"/>
              <a:t>Para implementar esses sistemas, um empreendimento de e-business depende de intranets, Internet, extranets e outras redes.</a:t>
            </a:r>
          </a:p>
          <a:p>
            <a:endParaRPr lang="pt-BR" dirty="0" smtClean="0"/>
          </a:p>
          <a:p>
            <a:r>
              <a:rPr lang="pt-BR" dirty="0" smtClean="0"/>
              <a:t>Os funcionários e consultores externos podem formar uma equipe virtual, que utiliza uma intranet e a Internet para correio eletrônico, videoconferência, grupos de discussão eletrônica e páginas de multimídia na Internet para informações sobre trabalho em andamento, a fim de colaborarem em projetos das empresas.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empresa de e-business</a:t>
            </a:r>
            <a:endParaRPr lang="pt-BR" dirty="0"/>
          </a:p>
        </p:txBody>
      </p:sp>
      <p:pic>
        <p:nvPicPr>
          <p:cNvPr id="18434" name="Picture 2" descr="http://2.bp.blogspot.com/-6Nh-2T6cdzo/TgepBPxDx4I/AAAAAAAAAGE/JYrUhrxu5_M/s1600/Sistemas+colaborativ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738292"/>
            <a:ext cx="8280920" cy="4427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em sistemas de informação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empresa de e-business – Arquitetura de Sistemas Colaborativos</a:t>
            </a:r>
            <a:endParaRPr lang="pt-BR" dirty="0"/>
          </a:p>
        </p:txBody>
      </p:sp>
      <p:pic>
        <p:nvPicPr>
          <p:cNvPr id="33794" name="Picture 2" descr="http://conteudo.imasters.com.br/5068/Untitled-1%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079388" cy="4541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539</TotalTime>
  <Words>1060</Words>
  <Application>Microsoft Office PowerPoint</Application>
  <PresentationFormat>Apresentação no Ecrã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Origem</vt:lpstr>
      <vt:lpstr>Sistema de Informação Pós graduação em gestão de RH</vt:lpstr>
      <vt:lpstr>Informação e Sistema de informação</vt:lpstr>
      <vt:lpstr>Papéis fundamentais das aplicações de SI na empresa</vt:lpstr>
      <vt:lpstr>Papéis fundamentais das aplicações de SI na empresa</vt:lpstr>
      <vt:lpstr>Tendências das aplicações da SI</vt:lpstr>
      <vt:lpstr>Tendências das aplicações de SI nas empresas</vt:lpstr>
      <vt:lpstr>Tendências em sistemas de informação</vt:lpstr>
      <vt:lpstr>Tendências em sistemas de informação</vt:lpstr>
      <vt:lpstr>Tendências em sistemas de informação</vt:lpstr>
      <vt:lpstr>Tendências em sistemas de informação</vt:lpstr>
      <vt:lpstr>Tipos de sistemas de informação</vt:lpstr>
      <vt:lpstr>Tendências de SI nas empresas</vt:lpstr>
      <vt:lpstr>Tendências em sistemas de informação</vt:lpstr>
      <vt:lpstr>Tendências em sistemas de informação</vt:lpstr>
      <vt:lpstr>Tendências em sistemas de informação</vt:lpstr>
      <vt:lpstr>Desafios gerenciais da TI</vt:lpstr>
      <vt:lpstr>Desafios gerenciais da TI</vt:lpstr>
      <vt:lpstr>Desafios gerenciais da TI</vt:lpstr>
      <vt:lpstr>Desafios gerenciais da TI</vt:lpstr>
      <vt:lpstr>Desafios gerenciais da TI</vt:lpstr>
      <vt:lpstr>Consolidação</vt:lpstr>
      <vt:lpstr>Consolidação </vt:lpstr>
      <vt:lpstr>Prática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 da Informação</dc:title>
  <dc:creator>Edilson Barbosa</dc:creator>
  <cp:lastModifiedBy>diovani</cp:lastModifiedBy>
  <cp:revision>106</cp:revision>
  <dcterms:created xsi:type="dcterms:W3CDTF">2012-07-31T11:48:17Z</dcterms:created>
  <dcterms:modified xsi:type="dcterms:W3CDTF">2013-09-13T14:37:24Z</dcterms:modified>
</cp:coreProperties>
</file>