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AD61E-BD94-4525-97E7-1DE5B3379A4F}" type="datetimeFigureOut">
              <a:rPr lang="pt-BR" smtClean="0"/>
              <a:t>16/02/2016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F050-D940-4E77-99E3-1E43950F58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92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</a:t>
            </a:r>
            <a:endParaRPr lang="pt-BR" noProof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PT" noProof="0" smtClean="0"/>
              <a:t>Faça clique para editar o estilo</a:t>
            </a:r>
            <a:endParaRPr lang="pt-BR" noProof="0" smtClean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352" y="6237312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5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B7449B-E9EA-4C50-94B3-78E06B0576CB}" type="datetime7">
              <a:rPr lang="pt-BR" smtClean="0"/>
              <a:t>fev-16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17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EA380EE-AE36-472D-8F99-37D8D0496F12}" type="datetime7">
              <a:rPr lang="pt-BR" smtClean="0"/>
              <a:t>fev-16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92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1875" cy="1066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/>
          <a:p>
            <a:pPr lvl="0"/>
            <a:r>
              <a:rPr lang="pt-PT" noProof="0" smtClean="0"/>
              <a:t>Clique no ícone para adicionar multimédia</a:t>
            </a:r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13456-AD7D-437C-8ED9-A5F2E85D5091}" type="datetime7">
              <a:rPr lang="pt-BR" smtClean="0"/>
              <a:t>fev-16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14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46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1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47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1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8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5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8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836AC8-B160-4FB6-899D-C1EF004428E3}" type="datetime7">
              <a:rPr lang="pt-BR" smtClean="0"/>
              <a:t>fev-16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23731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Optativa</a:t>
            </a:r>
            <a:br>
              <a:rPr lang="pt-BR" sz="3600" dirty="0" smtClean="0"/>
            </a:br>
            <a:r>
              <a:rPr lang="pt-BR" sz="3600" dirty="0" smtClean="0"/>
              <a:t>Cabeamento estruturado e fibras ópticas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/>
              <a:t>Aula 01: Conceitos e retrospectiva histórica.</a:t>
            </a:r>
          </a:p>
          <a:p>
            <a:endParaRPr lang="pt-BR" dirty="0"/>
          </a:p>
          <a:p>
            <a:r>
              <a:rPr lang="pt-BR" sz="2400" dirty="0" smtClean="0"/>
              <a:t>Prof. </a:t>
            </a:r>
            <a:r>
              <a:rPr lang="pt-BR" sz="2400" dirty="0" err="1" smtClean="0"/>
              <a:t>Diovani</a:t>
            </a:r>
            <a:r>
              <a:rPr lang="pt-BR" sz="2400" dirty="0" smtClean="0"/>
              <a:t> </a:t>
            </a:r>
            <a:r>
              <a:rPr lang="pt-BR" sz="2400" dirty="0" err="1" smtClean="0"/>
              <a:t>Milhorim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4648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772816"/>
            <a:ext cx="70104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Cabos de cobre balanceados: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99" y="2708920"/>
            <a:ext cx="70567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5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772816"/>
            <a:ext cx="70104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Cabos de cobre balanceados:</a:t>
            </a:r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Os campos eletromagnéticos criados por um dos condutores cancelam os campos eletromagnéticos criados pelo outro condutor do par, levando o sistema balanceado a um nível de irradiação muito baixo.  Este efeito garante um nível mínimo de interferência  eletromagnética dentro do cabo, bem como maior transferência de potência entre transmissor e receptor.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8492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772816"/>
            <a:ext cx="70104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Cabos de fibras ópticas:</a:t>
            </a:r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O cabo óptico tem sido largamente utilizado em redes devido à sua imunidade a ruídos eletromagnéticos, bem como a baixa atenuação que oferecem em comparação aos cabos de cobre. 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4634656" cy="183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37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772816"/>
            <a:ext cx="70104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Cabos de fibras ópticas: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A maior aplicação de cabos ópticos em cabeamento estruturado está nos subsistemas de </a:t>
            </a:r>
            <a:r>
              <a:rPr lang="pt-BR" sz="2400" dirty="0" err="1" smtClean="0"/>
              <a:t>backbone</a:t>
            </a:r>
            <a:r>
              <a:rPr lang="pt-BR" sz="2400" dirty="0" smtClean="0"/>
              <a:t> de campus e edifícios.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O custo do cabo óptico vem caindo mas o custo dos ativos (switches, placas) ainda são relativamente caros. </a:t>
            </a: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10906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72816"/>
            <a:ext cx="737044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Normalização: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784887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0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72816"/>
            <a:ext cx="737044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Normalização: histórico</a:t>
            </a:r>
          </a:p>
          <a:p>
            <a:pPr marL="0" indent="0">
              <a:buNone/>
            </a:pPr>
            <a:endParaRPr lang="pt-BR" sz="2400" dirty="0"/>
          </a:p>
          <a:p>
            <a:pPr>
              <a:buFontTx/>
              <a:buChar char="-"/>
            </a:pPr>
            <a:r>
              <a:rPr lang="pt-BR" sz="1800" b="1" dirty="0" smtClean="0"/>
              <a:t>Década de 60:  </a:t>
            </a:r>
            <a:r>
              <a:rPr lang="pt-BR" sz="1800" dirty="0" smtClean="0"/>
              <a:t>conexões ponta a ponta, desbalanceada </a:t>
            </a:r>
            <a:r>
              <a:rPr lang="pt-BR" sz="1800" dirty="0" err="1" smtClean="0"/>
              <a:t>atráves</a:t>
            </a:r>
            <a:r>
              <a:rPr lang="pt-BR" sz="1800" dirty="0" smtClean="0"/>
              <a:t> de par trançado de baixa capacidade.</a:t>
            </a:r>
          </a:p>
          <a:p>
            <a:pPr>
              <a:buFontTx/>
              <a:buChar char="-"/>
            </a:pPr>
            <a:r>
              <a:rPr lang="pt-BR" sz="1800" b="1" dirty="0" smtClean="0"/>
              <a:t>Década de 70: </a:t>
            </a:r>
            <a:r>
              <a:rPr lang="pt-BR" sz="1800" dirty="0" smtClean="0"/>
              <a:t>Mainframes com cabo coaxial. Uso de BALUN (Balance/</a:t>
            </a:r>
            <a:r>
              <a:rPr lang="pt-BR" sz="1800" dirty="0" err="1" smtClean="0"/>
              <a:t>Unbalance</a:t>
            </a:r>
            <a:r>
              <a:rPr lang="pt-BR" sz="1800" dirty="0" smtClean="0"/>
              <a:t>) permite o uso de cabos par trançado para voz e dados. </a:t>
            </a:r>
          </a:p>
          <a:p>
            <a:pPr>
              <a:buFontTx/>
              <a:buChar char="-"/>
            </a:pPr>
            <a:r>
              <a:rPr lang="pt-BR" sz="1800" b="1" dirty="0" smtClean="0"/>
              <a:t>Década de 80: </a:t>
            </a:r>
            <a:r>
              <a:rPr lang="pt-BR" sz="1800" dirty="0" smtClean="0"/>
              <a:t>Rede ethernet 10BASE-T começa a ser implementada em cabeamento cat. 3/Classe C.</a:t>
            </a:r>
          </a:p>
          <a:p>
            <a:pPr>
              <a:buFontTx/>
              <a:buChar char="-"/>
            </a:pPr>
            <a:r>
              <a:rPr lang="pt-BR" sz="1800" b="1" dirty="0" smtClean="0"/>
              <a:t>1985: </a:t>
            </a:r>
            <a:r>
              <a:rPr lang="pt-BR" sz="1800" dirty="0" smtClean="0"/>
              <a:t>EIA (</a:t>
            </a:r>
            <a:r>
              <a:rPr lang="pt-BR" sz="1800" dirty="0" err="1"/>
              <a:t>E</a:t>
            </a:r>
            <a:r>
              <a:rPr lang="pt-BR" sz="1800" dirty="0" err="1" smtClean="0"/>
              <a:t>letronics</a:t>
            </a:r>
            <a:r>
              <a:rPr lang="pt-BR" sz="1800" dirty="0" smtClean="0"/>
              <a:t> industries Alliance) e a TIA (</a:t>
            </a:r>
            <a:r>
              <a:rPr lang="pt-BR" sz="1800" dirty="0" err="1" smtClean="0"/>
              <a:t>Telecommunications</a:t>
            </a:r>
            <a:r>
              <a:rPr lang="pt-BR" sz="1800" dirty="0" smtClean="0"/>
              <a:t> </a:t>
            </a:r>
            <a:r>
              <a:rPr lang="pt-BR" sz="1800" dirty="0" err="1" smtClean="0"/>
              <a:t>Industry</a:t>
            </a:r>
            <a:r>
              <a:rPr lang="pt-BR" sz="1800" dirty="0" smtClean="0"/>
              <a:t> </a:t>
            </a:r>
            <a:r>
              <a:rPr lang="pt-BR" sz="1800" dirty="0" err="1" smtClean="0"/>
              <a:t>Association</a:t>
            </a:r>
            <a:r>
              <a:rPr lang="pt-BR" sz="1800" dirty="0" smtClean="0"/>
              <a:t>) organizam comitês para organizar conjunto de normas e padrões para cabeamento de telecomunicações.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8558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72816"/>
            <a:ext cx="737044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Normalização: hierarquia internacional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920880" cy="406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789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628800"/>
            <a:ext cx="7370440" cy="475252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Normalização: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000" b="1" dirty="0"/>
              <a:t>Brasil (ABNT) </a:t>
            </a:r>
            <a:r>
              <a:rPr lang="pt-BR" sz="2000" dirty="0"/>
              <a:t>– </a:t>
            </a:r>
            <a:r>
              <a:rPr lang="pt-BR" sz="1800" dirty="0"/>
              <a:t>NBR 14565:2012 Cabeamento estruturado para edifícios comerciais e data centers </a:t>
            </a:r>
            <a:endParaRPr lang="pt-BR" sz="18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 </a:t>
            </a:r>
            <a:r>
              <a:rPr lang="pt-BR" sz="2000" b="1" dirty="0"/>
              <a:t>Internacional (ISO/IEC) </a:t>
            </a:r>
            <a:endParaRPr lang="pt-BR" sz="2000" b="1" dirty="0" smtClean="0"/>
          </a:p>
          <a:p>
            <a:pPr marL="0" indent="0">
              <a:buNone/>
            </a:pPr>
            <a:r>
              <a:rPr lang="pt-BR" sz="1800" dirty="0" smtClean="0"/>
              <a:t>– </a:t>
            </a:r>
            <a:r>
              <a:rPr lang="pt-BR" sz="1800" dirty="0"/>
              <a:t>ISO/IEC 11801:2011 Amd.2.2 Cabeamento estruturado para as dependências do cliente </a:t>
            </a:r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– </a:t>
            </a:r>
            <a:r>
              <a:rPr lang="pt-BR" sz="1800" dirty="0"/>
              <a:t>ISO/IEC 24764:2010 Sistemas de cabeamento estruturado para data centers </a:t>
            </a:r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– </a:t>
            </a:r>
            <a:r>
              <a:rPr lang="pt-BR" sz="1800" dirty="0"/>
              <a:t>ISO/IEC 15018:2009 Amd.1 Cabeamento estruturado para residências </a:t>
            </a:r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– </a:t>
            </a:r>
            <a:r>
              <a:rPr lang="pt-BR" sz="1800" dirty="0"/>
              <a:t>ISO/IEC 18010: 2005 Amd.1 Encaminhamentos e espaços para cabeamento nas dependências do cliente </a:t>
            </a:r>
            <a:endParaRPr lang="pt-BR" sz="18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840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556792"/>
            <a:ext cx="7370440" cy="475252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Normalização: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000" dirty="0"/>
              <a:t>Estados </a:t>
            </a:r>
            <a:r>
              <a:rPr lang="pt-BR" sz="2000" dirty="0" smtClean="0"/>
              <a:t>Unidos: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1800" dirty="0" smtClean="0"/>
              <a:t>(ANSI</a:t>
            </a:r>
            <a:r>
              <a:rPr lang="pt-BR" sz="1800" dirty="0"/>
              <a:t>) – ANSI/TIA-568-C (C.0, C.1, C.2, C.3 e C.4) Cabeamento estruturado, componentes e sistemas </a:t>
            </a:r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– </a:t>
            </a:r>
            <a:r>
              <a:rPr lang="pt-BR" sz="1800" dirty="0"/>
              <a:t>ANSI/TIA-942-A Infraestrutura de telecomunicações para data centers </a:t>
            </a:r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– </a:t>
            </a:r>
            <a:r>
              <a:rPr lang="pt-BR" sz="1800" dirty="0"/>
              <a:t>ANSI/TIA-569-C Encaminhamentos e espaços para cabeamento em edifícios </a:t>
            </a:r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– </a:t>
            </a:r>
            <a:r>
              <a:rPr lang="pt-BR" sz="1800" dirty="0"/>
              <a:t>ANSI/TIA-606-B Gerenciamento da infraestrutura </a:t>
            </a:r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– </a:t>
            </a:r>
            <a:r>
              <a:rPr lang="pt-BR" sz="1800" dirty="0"/>
              <a:t>ANSI/TIA-607-B Aterramento para sistemas de telecomunicações em edifícios </a:t>
            </a:r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– </a:t>
            </a:r>
            <a:r>
              <a:rPr lang="pt-BR" sz="1800" dirty="0"/>
              <a:t>TIA-1158 Testes de campo do cabeamento balanceado </a:t>
            </a:r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– </a:t>
            </a:r>
            <a:r>
              <a:rPr lang="pt-BR" sz="1800" dirty="0"/>
              <a:t>TIA-1005-1 Cabeamento para aplicações industriais</a:t>
            </a:r>
          </a:p>
        </p:txBody>
      </p:sp>
    </p:spTree>
    <p:extLst>
      <p:ext uri="{BB962C8B-B14F-4D97-AF65-F5344CB8AC3E}">
        <p14:creationId xmlns:p14="http://schemas.microsoft.com/office/powerpoint/2010/main" val="2921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556792"/>
            <a:ext cx="7370440" cy="475252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Cabeamento estruturado: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Cabeamento estruturado é um sistema que envolve cabos e hardware de conexão (conforme definido em normas), capaz de atender às necessidades de telecomunicações e TI dos usuários de edifícios comerciais.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				Fonte: Marin, 2009</a:t>
            </a:r>
          </a:p>
        </p:txBody>
      </p:sp>
    </p:spTree>
    <p:extLst>
      <p:ext uri="{BB962C8B-B14F-4D97-AF65-F5344CB8AC3E}">
        <p14:creationId xmlns:p14="http://schemas.microsoft.com/office/powerpoint/2010/main" val="162519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tecnologias de rede locais (LAN) cresceram de forma acelerada desde seu estágio inicial até a disponibilidade comercial.</a:t>
            </a:r>
          </a:p>
          <a:p>
            <a:r>
              <a:rPr lang="pt-BR" dirty="0" smtClean="0"/>
              <a:t>Em 20 anos o aumento de velocidade de transmissão passou de 100 Mbps a 10 </a:t>
            </a:r>
            <a:r>
              <a:rPr lang="pt-BR" dirty="0" err="1" smtClean="0"/>
              <a:t>Gbps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54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556792"/>
            <a:ext cx="7370440" cy="475252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Cabeamento estruturado: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/>
              <a:t>Um sistema de cabeamento estruturado pode ser projetado e instalado sem que haja necessidade de se conhecer as posições de trabalho e os serviços que serão utilizados em cada posição. É importante saber que o espaço necessário para que uma pessoa possa realizar suas atividades é denominado de área de trabalho, e seu tamanho mínimo é de 10m2 .</a:t>
            </a:r>
          </a:p>
        </p:txBody>
      </p:sp>
    </p:spTree>
    <p:extLst>
      <p:ext uri="{BB962C8B-B14F-4D97-AF65-F5344CB8AC3E}">
        <p14:creationId xmlns:p14="http://schemas.microsoft.com/office/powerpoint/2010/main" val="2013984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556792"/>
            <a:ext cx="7370440" cy="475252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Cabeamento estruturado: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Tomadas </a:t>
            </a:r>
            <a:r>
              <a:rPr lang="pt-BR" sz="2400" dirty="0"/>
              <a:t>de </a:t>
            </a:r>
            <a:r>
              <a:rPr lang="pt-BR" sz="2400" dirty="0" smtClean="0"/>
              <a:t>telecomunicações: </a:t>
            </a:r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000" dirty="0" smtClean="0"/>
              <a:t>Têm </a:t>
            </a:r>
            <a:r>
              <a:rPr lang="pt-BR" sz="2000" dirty="0"/>
              <a:t>a finalidade de conectar o equipamento do usuário ao sistema de cabeamento, e podem ser utilizadas por qualquer serviço de telecomunicações. </a:t>
            </a: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Os pontos </a:t>
            </a:r>
            <a:r>
              <a:rPr lang="pt-BR" sz="2000" dirty="0"/>
              <a:t>de voz e de dados são chamados de pontos de serviços de telecomunicações. </a:t>
            </a: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O </a:t>
            </a:r>
            <a:r>
              <a:rPr lang="pt-BR" sz="2000" dirty="0"/>
              <a:t>termo telecomunicações não faz referência apenas aos sinais de voz e dados, mas também de vídeos, sensores, alarmes e outros, ou seja, de sistemas que utilizem sinais de baixa voltagem.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779484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556792"/>
            <a:ext cx="7370440" cy="475252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Cabeamento estruturado:</a:t>
            </a:r>
            <a:r>
              <a:rPr lang="pt-BR" sz="2400" dirty="0"/>
              <a:t> 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Categorias de cabeamento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1700" dirty="0"/>
              <a:t>CAT </a:t>
            </a:r>
            <a:r>
              <a:rPr lang="pt-BR" sz="1700" dirty="0" smtClean="0"/>
              <a:t>3/classe C </a:t>
            </a:r>
            <a:r>
              <a:rPr lang="pt-BR" sz="1700" dirty="0"/>
              <a:t>– Voz, 10 base T; </a:t>
            </a:r>
            <a:endParaRPr lang="pt-BR" sz="1700" dirty="0" smtClean="0"/>
          </a:p>
          <a:p>
            <a:pPr marL="0" indent="0">
              <a:buNone/>
            </a:pPr>
            <a:r>
              <a:rPr lang="pt-BR" sz="1700" dirty="0" smtClean="0"/>
              <a:t>CAT </a:t>
            </a:r>
            <a:r>
              <a:rPr lang="pt-BR" sz="1700" dirty="0"/>
              <a:t>4 – Token </a:t>
            </a:r>
            <a:r>
              <a:rPr lang="pt-BR" sz="1700" dirty="0" err="1"/>
              <a:t>Ring</a:t>
            </a:r>
            <a:r>
              <a:rPr lang="pt-BR" sz="1700" dirty="0"/>
              <a:t> 16Mbps; </a:t>
            </a:r>
            <a:r>
              <a:rPr lang="pt-BR" sz="1700" dirty="0" smtClean="0">
                <a:solidFill>
                  <a:srgbClr val="FF0000"/>
                </a:solidFill>
              </a:rPr>
              <a:t>(não reconhecida)</a:t>
            </a:r>
          </a:p>
          <a:p>
            <a:pPr marL="0" indent="0">
              <a:buNone/>
            </a:pPr>
            <a:r>
              <a:rPr lang="pt-BR" sz="1700" dirty="0" smtClean="0"/>
              <a:t>CAT 5 – </a:t>
            </a:r>
            <a:r>
              <a:rPr lang="pt-BR" sz="1700" dirty="0"/>
              <a:t>100 base TX (</a:t>
            </a:r>
            <a:r>
              <a:rPr lang="pt-BR" sz="1700" dirty="0" err="1"/>
              <a:t>Fast</a:t>
            </a:r>
            <a:r>
              <a:rPr lang="pt-BR" sz="1700" dirty="0"/>
              <a:t>-Ethernet); </a:t>
            </a:r>
            <a:r>
              <a:rPr lang="pt-BR" sz="1700" dirty="0">
                <a:solidFill>
                  <a:srgbClr val="FF0000"/>
                </a:solidFill>
              </a:rPr>
              <a:t>(não reconhecida</a:t>
            </a:r>
            <a:r>
              <a:rPr lang="pt-BR" sz="1700" dirty="0" smtClean="0">
                <a:solidFill>
                  <a:srgbClr val="FF0000"/>
                </a:solidFill>
              </a:rPr>
              <a:t>)</a:t>
            </a:r>
            <a:endParaRPr lang="pt-BR" sz="1700" dirty="0" smtClean="0"/>
          </a:p>
          <a:p>
            <a:pPr marL="0" indent="0">
              <a:buNone/>
            </a:pPr>
            <a:r>
              <a:rPr lang="pt-BR" sz="1700" dirty="0" smtClean="0"/>
              <a:t>CAT 5E/classe </a:t>
            </a:r>
            <a:r>
              <a:rPr lang="pt-BR" sz="1700" dirty="0"/>
              <a:t>D </a:t>
            </a:r>
            <a:r>
              <a:rPr lang="pt-BR" sz="1700" dirty="0" smtClean="0"/>
              <a:t>– </a:t>
            </a:r>
            <a:r>
              <a:rPr lang="pt-BR" sz="1700" dirty="0"/>
              <a:t>1000 base T (gigabit Ethernet); </a:t>
            </a:r>
            <a:endParaRPr lang="pt-BR" sz="1700" dirty="0" smtClean="0"/>
          </a:p>
          <a:p>
            <a:pPr marL="0" indent="0">
              <a:buNone/>
            </a:pPr>
            <a:r>
              <a:rPr lang="pt-BR" sz="1700" dirty="0" smtClean="0"/>
              <a:t>CAT 6/classe E </a:t>
            </a:r>
            <a:r>
              <a:rPr lang="pt-BR" sz="1700" dirty="0"/>
              <a:t>– Gigabit com eletrônica simplificada e vídeo até canal 28; </a:t>
            </a:r>
            <a:endParaRPr lang="pt-BR" sz="1700" dirty="0" smtClean="0"/>
          </a:p>
          <a:p>
            <a:pPr marL="0" indent="0">
              <a:buNone/>
            </a:pPr>
            <a:r>
              <a:rPr lang="pt-BR" sz="1700" dirty="0" smtClean="0"/>
              <a:t>CAT 7/Classe F – </a:t>
            </a:r>
            <a:r>
              <a:rPr lang="pt-BR" sz="1700" dirty="0"/>
              <a:t>Aplicações com vídeo CATV (600 a 1000MHz).</a:t>
            </a:r>
            <a:endParaRPr lang="pt-BR" sz="1700" dirty="0" smtClean="0"/>
          </a:p>
        </p:txBody>
      </p:sp>
    </p:spTree>
    <p:extLst>
      <p:ext uri="{BB962C8B-B14F-4D97-AF65-F5344CB8AC3E}">
        <p14:creationId xmlns:p14="http://schemas.microsoft.com/office/powerpoint/2010/main" val="3588394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556792"/>
            <a:ext cx="7370440" cy="475252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Cabeamento estruturado:</a:t>
            </a:r>
            <a:r>
              <a:rPr lang="pt-BR" sz="2400" dirty="0"/>
              <a:t> 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Normas ANSI/TIA 568-C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Substitui as normas ANSI/TIA 568-B.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Dividida em 568-C.0, 568-C.1, 568-C.2, 568-C.3</a:t>
            </a:r>
          </a:p>
        </p:txBody>
      </p:sp>
    </p:spTree>
    <p:extLst>
      <p:ext uri="{BB962C8B-B14F-4D97-AF65-F5344CB8AC3E}">
        <p14:creationId xmlns:p14="http://schemas.microsoft.com/office/powerpoint/2010/main" val="3571144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556792"/>
            <a:ext cx="7370440" cy="511256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Cabeamento estruturado:</a:t>
            </a:r>
            <a:r>
              <a:rPr lang="pt-BR" sz="2400" dirty="0"/>
              <a:t> 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000" dirty="0" smtClean="0"/>
              <a:t>Normas ANSI/TIA 568-C 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568-C.0:Cabeamento de telecomunicações genéricos para as dependências do cliente – 2009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568-C.1:Cabeamento </a:t>
            </a:r>
            <a:r>
              <a:rPr lang="pt-BR" sz="2000" dirty="0"/>
              <a:t>de telecomunicações </a:t>
            </a:r>
            <a:r>
              <a:rPr lang="pt-BR" sz="2000" dirty="0" smtClean="0"/>
              <a:t>para edifícios comerciais – 2009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568-C.2: Cabeamento </a:t>
            </a:r>
            <a:r>
              <a:rPr lang="pt-BR" sz="2000" dirty="0"/>
              <a:t>de telecomunicações </a:t>
            </a:r>
            <a:r>
              <a:rPr lang="pt-BR" sz="2000" dirty="0" smtClean="0"/>
              <a:t>em par balanceado e componentes – 2009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568-C.3: Componentes de cabeamento em fibra óptica - 2008</a:t>
            </a:r>
            <a:endParaRPr lang="pt-BR" sz="2000" dirty="0"/>
          </a:p>
          <a:p>
            <a:pPr marL="0" indent="0"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63674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556792"/>
            <a:ext cx="7370440" cy="511256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Cabeamento estruturado:</a:t>
            </a:r>
            <a:r>
              <a:rPr lang="pt-BR" sz="2400" dirty="0"/>
              <a:t> 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b="1" dirty="0"/>
              <a:t>NBR 14565: </a:t>
            </a:r>
            <a:r>
              <a:rPr lang="pt-BR" sz="2400" b="1" dirty="0" smtClean="0"/>
              <a:t>2007</a:t>
            </a:r>
          </a:p>
          <a:p>
            <a:pPr marL="0" indent="0">
              <a:buNone/>
            </a:pPr>
            <a:endParaRPr lang="pt-BR" sz="2400" b="1" dirty="0"/>
          </a:p>
          <a:p>
            <a:pPr algn="just"/>
            <a:r>
              <a:rPr lang="pt-BR" sz="2400" dirty="0"/>
              <a:t>O Brasil, também com intuito de padronizar o cabeamento de redes, publicou sua própria norma, que foi a ABNT 14565: 2000. Esta norma foi substituída pela ABNT 14565: 2007 por ter ficado desatualizada. Esta norma foi baseada na ISO/IEC 11801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24574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556792"/>
            <a:ext cx="7370440" cy="511256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Cabeamento estruturado:</a:t>
            </a:r>
            <a:r>
              <a:rPr lang="pt-BR" sz="2400" dirty="0"/>
              <a:t> 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b="1" dirty="0"/>
              <a:t>NBR 14565: 2007</a:t>
            </a:r>
          </a:p>
          <a:p>
            <a:pPr marL="0" indent="0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ABNT NBR 14565 foi elaborada no Comitê Brasileiro de Eletricidade (ABNT/CB-03) pela Comissão de Estudo de Cabeamento de Telecomunicações (CE-03:046.05). Apesar de ter uma norma própria, o conjunto de normas usado no Brasil é, em sua maioria, o Americano ANSI/TIA, devido aos fabricantes terem escolhido esse padrão.</a:t>
            </a:r>
          </a:p>
          <a:p>
            <a:pPr marL="0" indent="0"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73650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912768" cy="4114800"/>
          </a:xfrm>
        </p:spPr>
      </p:pic>
      <p:sp>
        <p:nvSpPr>
          <p:cNvPr id="5" name="CaixaDeTexto 4"/>
          <p:cNvSpPr txBox="1"/>
          <p:nvPr/>
        </p:nvSpPr>
        <p:spPr>
          <a:xfrm>
            <a:off x="5396949" y="573325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marin</a:t>
            </a:r>
            <a:r>
              <a:rPr lang="pt-BR" dirty="0" smtClean="0"/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28526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772816"/>
            <a:ext cx="7010400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 evolução se explica por:</a:t>
            </a:r>
          </a:p>
          <a:p>
            <a:pPr marL="0" indent="0">
              <a:buNone/>
            </a:pPr>
            <a:endParaRPr lang="pt-BR" dirty="0" smtClean="0"/>
          </a:p>
          <a:p>
            <a:pPr lvl="1"/>
            <a:r>
              <a:rPr lang="pt-BR" sz="2400" dirty="0" smtClean="0"/>
              <a:t>Evolução da tecnologia de cabeamento</a:t>
            </a:r>
          </a:p>
          <a:p>
            <a:pPr lvl="1"/>
            <a:r>
              <a:rPr lang="pt-BR" sz="2400" dirty="0" smtClean="0"/>
              <a:t>Evolução da tecnologia de produtos (software e hardware)</a:t>
            </a:r>
          </a:p>
        </p:txBody>
      </p:sp>
    </p:spTree>
    <p:extLst>
      <p:ext uri="{BB962C8B-B14F-4D97-AF65-F5344CB8AC3E}">
        <p14:creationId xmlns:p14="http://schemas.microsoft.com/office/powerpoint/2010/main" val="205987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772816"/>
            <a:ext cx="70104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Cabeamento: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O cabeamento é um ramo específico de telecomunicação e é a infraestrutura necessária para a implementação de qualquer rede de dados, voz, automação e controle predial.</a:t>
            </a:r>
          </a:p>
        </p:txBody>
      </p:sp>
    </p:spTree>
    <p:extLst>
      <p:ext uri="{BB962C8B-B14F-4D97-AF65-F5344CB8AC3E}">
        <p14:creationId xmlns:p14="http://schemas.microsoft.com/office/powerpoint/2010/main" val="34891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772816"/>
            <a:ext cx="70104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Cabeamento: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O cabeamento é o investimento inicial de toda rede de telecomunicação.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A infraestrutura de cabeamento é a “fundação” da rede.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8394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772816"/>
            <a:ext cx="70104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Cabeamento: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As normas aplicáveis a sistemas de cabeamento estruturado reconhecem vários tipos de cabos como meios físicos aceitos:</a:t>
            </a:r>
          </a:p>
          <a:p>
            <a:pPr lvl="1"/>
            <a:r>
              <a:rPr lang="pt-BR" sz="2200" dirty="0" smtClean="0"/>
              <a:t>Cabos coaxiais</a:t>
            </a:r>
          </a:p>
          <a:p>
            <a:pPr lvl="1"/>
            <a:r>
              <a:rPr lang="pt-BR" sz="2200" dirty="0" smtClean="0"/>
              <a:t>Cabos de cobres balanceados</a:t>
            </a:r>
          </a:p>
          <a:p>
            <a:pPr lvl="1"/>
            <a:r>
              <a:rPr lang="pt-BR" sz="2200" dirty="0" smtClean="0"/>
              <a:t>Cabos de fibras ópticas.</a:t>
            </a:r>
          </a:p>
        </p:txBody>
      </p:sp>
    </p:spTree>
    <p:extLst>
      <p:ext uri="{BB962C8B-B14F-4D97-AF65-F5344CB8AC3E}">
        <p14:creationId xmlns:p14="http://schemas.microsoft.com/office/powerpoint/2010/main" val="239247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772816"/>
            <a:ext cx="70104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Cabos coaxiais: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O meio físico escolhido para as primeiras redes ethernet foi o cabo coaxial RG-58 (50</a:t>
            </a:r>
            <a:r>
              <a:rPr lang="el-GR" sz="2400" dirty="0" smtClean="0"/>
              <a:t>Ω</a:t>
            </a:r>
            <a:r>
              <a:rPr lang="pt-BR" sz="2400" dirty="0" smtClean="0"/>
              <a:t>) devido à sua viabilidade técnica comercial.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532859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14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772816"/>
            <a:ext cx="70104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Cabos de cobre balanceados:</a:t>
            </a:r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Se dois cabos condutores elétricos isolados são fisicamente idênticos em diâmetro, concentricidade, material dielétrico e são uniformemente trançados em comprimento, então dizemos que o par é eletricamente balanceado. 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O conceito de balanceamento elétrico aplica-se a condutores de um mesmo par e a pares de condutores trançados em um mesmo cabo.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3416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1943</TotalTime>
  <Words>1139</Words>
  <Application>Microsoft Office PowerPoint</Application>
  <PresentationFormat>Apresentação na tela (4:3)</PresentationFormat>
  <Paragraphs>163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Tema1</vt:lpstr>
      <vt:lpstr>Optativa Cabeamento estruturado e fibras ópticas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  <vt:lpstr>Retrospectiva histórica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</dc:title>
  <dc:creator>diovani</dc:creator>
  <cp:lastModifiedBy>DIOVANI DOS SANTOS MILHORIM</cp:lastModifiedBy>
  <cp:revision>57</cp:revision>
  <dcterms:created xsi:type="dcterms:W3CDTF">2012-11-12T17:59:34Z</dcterms:created>
  <dcterms:modified xsi:type="dcterms:W3CDTF">2016-02-17T18:58:09Z</dcterms:modified>
</cp:coreProperties>
</file>