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Amatic SC" panose="020B0604020202020204" charset="-79"/>
      <p:regular r:id="rId39"/>
      <p:bold r:id="rId40"/>
    </p:embeddedFont>
    <p:embeddedFont>
      <p:font typeface="Source Code Pro" panose="020B0509030403020204" pitchFamily="49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070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Redes de comunicação</a:t>
            </a:r>
          </a:p>
          <a:p>
            <a:pPr lvl="0">
              <a:spcBef>
                <a:spcPts val="0"/>
              </a:spcBef>
              <a:buNone/>
            </a:pPr>
            <a:r>
              <a:rPr lang="pt-BR" sz="3600"/>
              <a:t>aula 03 - Meios de transmissão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Prof. Msc. Diovani Milhorim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Guiados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cancelamento.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A passagem de corrente elétrica em um fio condutor cria um campo eletromagnético circular ao redor dele. A direção da corrente no fio determina a direção das linhas de força eletromagnética que o circulam. Se os dois fios estiverem no mesmo circuito elétrico, eles terão correntes elétricas em sentidos opostos, gerando campos eletromagnéticos opostos que se cancelam e anulam, em alguns casos, também os campos externos. Este efeito de cancelamento é melhor aproveitado quando se trançam os fios.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Guiados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cancelamento.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700" y="2540323"/>
            <a:ext cx="4514850" cy="21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43775" y="1228675"/>
            <a:ext cx="79884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mais usados: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Meios de transmissão guiados</a:t>
            </a: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Par trançado</a:t>
            </a: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Cabo coaxial</a:t>
            </a: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Fibra ótica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Meios de transmissão sem fio</a:t>
            </a: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Radiodifusão</a:t>
            </a: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Infravermelho</a:t>
            </a: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Microondas</a:t>
            </a: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Ondas de luz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825" y="1925937"/>
            <a:ext cx="18669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82250" y="1228675"/>
            <a:ext cx="48855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Cabo coaxial: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Consiste em um condutor de cobre central, uma camada de isolamento flexível, uma blindagem com uma malha metálica e uma cobertura externa.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224" y="1766875"/>
            <a:ext cx="2423925" cy="25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547575" y="1228675"/>
            <a:ext cx="81861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coaxial: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 malha externa do cabo coaxial faz parte, metade, do circuito elétrico, além de funcionar como blindagem para o condutor interno. Portanto, ele deve estabelecer uma sólida conexão elétrica em ambas as extremidades do cabo. Uma conexão com blindagem de má qualidade é a principal fonte de problemas em uma instalação de cabo coaxial.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47575" y="1228675"/>
            <a:ext cx="51255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coaxial: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coaxial fino (10Base2) RGC58A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Maleável - fácil de instalar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Utiliza conectores BNC (T)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Utilizado em Redes Ethernet (Banda Básica)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Taxas de transmissão de 10 Mbps</a:t>
            </a:r>
          </a:p>
          <a:p>
            <a:pPr marL="45720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Segmentos de 185 metros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774" y="1856650"/>
            <a:ext cx="2423925" cy="25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1255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coaxial: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</a:t>
            </a:r>
            <a:r>
              <a:rPr lang="pt-BR" sz="1500">
                <a:solidFill>
                  <a:srgbClr val="666666"/>
                </a:solidFill>
              </a:rPr>
              <a:t>abo coaxial grosso (10Base5) RGC58U</a:t>
            </a:r>
          </a:p>
          <a:p>
            <a:pPr marL="45720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500">
                <a:solidFill>
                  <a:srgbClr val="666666"/>
                </a:solidFill>
              </a:rPr>
              <a:t>Menos flexível - dificulta a instalação</a:t>
            </a:r>
          </a:p>
          <a:p>
            <a:pPr marL="45720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500">
                <a:solidFill>
                  <a:srgbClr val="666666"/>
                </a:solidFill>
              </a:rPr>
              <a:t>Mais resistente a interferências eletromagnéticas - menos atenuação</a:t>
            </a:r>
          </a:p>
          <a:p>
            <a:pPr marL="45720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500">
                <a:solidFill>
                  <a:srgbClr val="666666"/>
                </a:solidFill>
              </a:rPr>
              <a:t>Pode utilizar também conector vampiro</a:t>
            </a:r>
          </a:p>
          <a:p>
            <a:pPr marL="45720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500">
                <a:solidFill>
                  <a:srgbClr val="666666"/>
                </a:solidFill>
              </a:rPr>
              <a:t>Redes de banda larga (TV e Internet a cabo)</a:t>
            </a:r>
          </a:p>
          <a:p>
            <a:pPr marL="45720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500">
                <a:solidFill>
                  <a:srgbClr val="666666"/>
                </a:solidFill>
              </a:rPr>
              <a:t>Comprimento maior que o coaxial fino (500m)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000" y="1831200"/>
            <a:ext cx="2558299" cy="248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1255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coaxial: Conectores do tipo BNC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800" y="1722025"/>
            <a:ext cx="4030400" cy="31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1255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coaxial: Conectores do tipo BNC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825" y="2215700"/>
            <a:ext cx="27908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800" y="2210937"/>
            <a:ext cx="27908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7000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Quatro pares de fios de cobre, enrolados em espiral:</a:t>
            </a: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Este sistema cria uma barreira eletromagnética que reduz o ruído externo;</a:t>
            </a: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Cada par utiliza um padrão de entrançamento diferente para evitar a interferência entre os pares.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325" y="2235124"/>
            <a:ext cx="2944274" cy="19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741425"/>
            <a:ext cx="5891100" cy="282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666666"/>
                </a:solidFill>
              </a:rPr>
              <a:t>O meio de transmissão de dados serve para oferecer suporte ao fluxo de dados entre dois pontos.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666666"/>
                </a:solidFill>
              </a:rPr>
              <a:t>Qualquer meio capaz de transportar informações eletromagnéticas é passível de ser usado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800" y="1965825"/>
            <a:ext cx="2764750" cy="19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Os cabos de rede precisam suportar frequências muito altas, causando um mínimo de atenuação do sinal.</a:t>
            </a: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Os cabos de par trançado são classificados em categorias, que indicam a qualidade do cabo e a frequência máxima suportada por ele.</a:t>
            </a: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Cada categoria é composta por um conjunto de características técnicas e de normas de fabricação.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Em todas as categorias, a distância máxima permitida é de 100 metros (com exceção das redes 10G com cabos categoria 6, onde a distância máxima cai para apenas 55 metros).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Categorias 1 e 2: não são mais reconhecidas pela TIA (Telecommunications Industry Association); Utilizadas em instalações telefônicas e dados bastante antigas. Não existia um padrão de entrançamento definido.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 3: 16 MHz; Redes Ethernet de 10 Mbits. Possui pelo menos 24 tranças por metro. Continua sendo utilizado, mas em instalações telefônicas. 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 4: 20 MHz; Não é mais recomendado pela TIA.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750" y="2800673"/>
            <a:ext cx="2857500" cy="12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 5: 100 MHz; Requisito mínimo para redes de 100 e 1000 Mbits. Dificilmente encontrado, pois foi substituído pela categoria 5e</a:t>
            </a: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 5e: O “e” vem de “enhanced”; Versão aperfeiçoada do padrão, desenvolvidas de forma a reduzir a interferência entre os cabos e a perda de sinal.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600" y="3794087"/>
            <a:ext cx="47625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 6: 250 MHz; originalmente desenvolvida para ser usada em redes de 1000 Mbps, mas com o desenvolvimento do padrão para cabos categoria 5e sua adoção acabou sendo retardada, já que embora os cabos categoria 6 ofereçam uma qualidade superior, o alcance continua sendo de apenas 100 metros; Podem ser usados em redes 10Gbps, mas nesse caso o alcance é de apenas 55 metros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912" y="3724825"/>
            <a:ext cx="41433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 6a: 500 MHz; o “a” vem de “augmented”; permite o uso de até 100 metros em redes 10Gbps; possui especificações técnicas melhoradas para reduzir a perda de sinal e tornar o cabo mais resistente a interferências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3345237"/>
            <a:ext cx="38100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Cabos categoria 6 e 6a possuem um separador entre os pares para reduzir o crosstalk (interferências entre os pares de cabos). Isso aumentou a espessura dos cabos e tornou-os um pouco menos flexíveis.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950" y="3339262"/>
            <a:ext cx="2340599" cy="15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775" y="3407287"/>
            <a:ext cx="24765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Categoria 7: em estágio inicial de desenvolvimento, podem ser usados no padrão de 100 Gbps.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350" y="2981962"/>
            <a:ext cx="18097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78813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Cabo Par trançado: Cabos blindados.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 dirty="0">
                <a:solidFill>
                  <a:srgbClr val="666666"/>
                </a:solidFill>
              </a:rPr>
              <a:t>Os cabos blindados são usados em ambientes com forte interferência eletromagnética. </a:t>
            </a:r>
            <a:r>
              <a:rPr lang="pt-BR" sz="1600" dirty="0" err="1">
                <a:solidFill>
                  <a:srgbClr val="666666"/>
                </a:solidFill>
              </a:rPr>
              <a:t>ex</a:t>
            </a:r>
            <a:r>
              <a:rPr lang="pt-BR" sz="1600" dirty="0">
                <a:solidFill>
                  <a:srgbClr val="666666"/>
                </a:solidFill>
              </a:rPr>
              <a:t>:  grandes motores elétricos ou grandes antenas de transmissão muito próximas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 dirty="0">
                <a:solidFill>
                  <a:srgbClr val="666666"/>
                </a:solidFill>
              </a:rPr>
              <a:t>Os cabos blindados, por sua vez, se dividem em três categorias:</a:t>
            </a:r>
          </a:p>
          <a:p>
            <a:pPr marL="914400" lvl="1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dirty="0">
                <a:solidFill>
                  <a:srgbClr val="666666"/>
                </a:solidFill>
              </a:rPr>
              <a:t>FTP (</a:t>
            </a:r>
            <a:r>
              <a:rPr lang="pt-BR" dirty="0" err="1">
                <a:solidFill>
                  <a:srgbClr val="666666"/>
                </a:solidFill>
              </a:rPr>
              <a:t>Foiled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Twisted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Pair</a:t>
            </a:r>
            <a:r>
              <a:rPr lang="pt-BR" dirty="0">
                <a:solidFill>
                  <a:srgbClr val="666666"/>
                </a:solidFill>
              </a:rPr>
              <a:t>);</a:t>
            </a:r>
          </a:p>
          <a:p>
            <a:pPr marL="914400" lvl="1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dirty="0">
                <a:solidFill>
                  <a:srgbClr val="666666"/>
                </a:solidFill>
              </a:rPr>
              <a:t>STP (</a:t>
            </a:r>
            <a:r>
              <a:rPr lang="pt-BR" dirty="0" err="1">
                <a:solidFill>
                  <a:srgbClr val="666666"/>
                </a:solidFill>
              </a:rPr>
              <a:t>Shilded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Twisted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Pair</a:t>
            </a:r>
            <a:r>
              <a:rPr lang="pt-BR" dirty="0">
                <a:solidFill>
                  <a:srgbClr val="666666"/>
                </a:solidFill>
              </a:rPr>
              <a:t>);</a:t>
            </a:r>
          </a:p>
          <a:p>
            <a:pPr marL="914400" lvl="1" indent="-330200" algn="just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dirty="0">
                <a:solidFill>
                  <a:srgbClr val="666666"/>
                </a:solidFill>
              </a:rPr>
              <a:t>SSTP (</a:t>
            </a:r>
            <a:r>
              <a:rPr lang="pt-BR" dirty="0" err="1">
                <a:solidFill>
                  <a:srgbClr val="666666"/>
                </a:solidFill>
              </a:rPr>
              <a:t>Screened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Shielded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Twisted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Pair</a:t>
            </a:r>
            <a:r>
              <a:rPr lang="pt-BR" dirty="0">
                <a:solidFill>
                  <a:srgbClr val="666666"/>
                </a:solidFill>
              </a:rPr>
              <a:t>) ou SFTP (</a:t>
            </a:r>
            <a:r>
              <a:rPr lang="pt-BR" dirty="0" err="1">
                <a:solidFill>
                  <a:srgbClr val="666666"/>
                </a:solidFill>
              </a:rPr>
              <a:t>Screened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Foiled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Twisted</a:t>
            </a:r>
            <a:r>
              <a:rPr lang="pt-BR" dirty="0">
                <a:solidFill>
                  <a:srgbClr val="666666"/>
                </a:solidFill>
              </a:rPr>
              <a:t> </a:t>
            </a:r>
            <a:r>
              <a:rPr lang="pt-BR" dirty="0" err="1">
                <a:solidFill>
                  <a:srgbClr val="666666"/>
                </a:solidFill>
              </a:rPr>
              <a:t>Pair</a:t>
            </a:r>
            <a:r>
              <a:rPr lang="pt-BR" dirty="0">
                <a:solidFill>
                  <a:srgbClr val="666666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48294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 Cabos blindados.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</a:rPr>
              <a:t>FTP</a:t>
            </a:r>
          </a:p>
          <a:p>
            <a:pPr marL="457200" marR="0" lvl="0" indent="-3302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Source Code Pro"/>
            </a:pPr>
            <a:r>
              <a:rPr lang="pt-BR" sz="1600">
                <a:solidFill>
                  <a:srgbClr val="666666"/>
                </a:solidFill>
              </a:rPr>
              <a:t>Utilizam a blindagem mais simples;</a:t>
            </a:r>
          </a:p>
          <a:p>
            <a:pPr marL="457200" marR="0" lvl="0" indent="-3302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Source Code Pro"/>
            </a:pPr>
            <a:r>
              <a:rPr lang="pt-BR" sz="1600">
                <a:solidFill>
                  <a:srgbClr val="666666"/>
                </a:solidFill>
              </a:rPr>
              <a:t>Neles, uma fina folha de aço ou de liga de alumínio envolve todos os pares do cabo, protegendo-os contra interferências externas, mas sem fazer nada com relação ao crosstalk, ou seja, a interferência entre os pares de cabos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750" y="2199225"/>
            <a:ext cx="2628900" cy="192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87624" y="1491630"/>
            <a:ext cx="7068612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 dirty="0">
                <a:solidFill>
                  <a:srgbClr val="666666"/>
                </a:solidFill>
              </a:rPr>
              <a:t>Os meios de maneira geral podem ser classificados em: </a:t>
            </a:r>
          </a:p>
          <a:p>
            <a:pPr marL="457200" lvl="0" indent="-35560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BR" sz="2000" dirty="0">
                <a:solidFill>
                  <a:srgbClr val="666666"/>
                </a:solidFill>
              </a:rPr>
              <a:t>confinados ou guiados</a:t>
            </a:r>
          </a:p>
          <a:p>
            <a:pPr marL="457200" lvl="0" indent="-3556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BR" sz="2000" dirty="0">
                <a:solidFill>
                  <a:srgbClr val="666666"/>
                </a:solidFill>
              </a:rPr>
              <a:t>não-confinados ou não guiados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48294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 Cabos blindados.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</a:rPr>
              <a:t>STP</a:t>
            </a:r>
          </a:p>
          <a:p>
            <a:pPr marL="457200" marR="0" lvl="0" indent="-3302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Source Code Pro"/>
            </a:pPr>
            <a:r>
              <a:rPr lang="pt-BR" sz="1600">
                <a:solidFill>
                  <a:srgbClr val="666666"/>
                </a:solidFill>
              </a:rPr>
              <a:t>Usa uma blindagem individual para cada par de cabos. Isso reduz o crosstalk e melhora a tolerância do cabo com relação à distância, o que pode ser usado em situações onde for necessário crimpar cabos fora do padrão, com mais de 100 metros.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075" y="2502950"/>
            <a:ext cx="2988149" cy="1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3409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Cabo Par trançado: Cabos blindados.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</a:rPr>
              <a:t>SSTP (Screened Shielded Twisted Pair)</a:t>
            </a:r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Também chamado de SFTP (Screened Foiled Twisted Pair);</a:t>
            </a:r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Combinam a blindagem individual para cada par de cabos com uma segunda blindagem externa, envolvendo todos os pares, o que torna os cabos especialmente resistentes a interferências externas;</a:t>
            </a:r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600">
                <a:solidFill>
                  <a:srgbClr val="666666"/>
                </a:solidFill>
              </a:rPr>
              <a:t>Eles são mais adequados a ambientes com fortes fontes de interferências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987" y="1488625"/>
            <a:ext cx="22193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000" y="3123800"/>
            <a:ext cx="2360800" cy="14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852700" cy="36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Cabo Par trançado: Conectores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pt-BR" sz="1600"/>
              <a:t>RJ (Registered Jack) é um padrão de interface de rede física. </a:t>
            </a:r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pt-BR" sz="1600"/>
              <a:t>Os projetos padrão para esses conectores e sua fiação são nomeados RJ11, RJ14, RJ21, RJ45, RJ48, etc.</a:t>
            </a:r>
          </a:p>
          <a:p>
            <a:pPr marL="457200" lvl="0" indent="-330200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pt-BR" sz="1600"/>
              <a:t>O conector RJ45 é utilizado para fazer a interconexão com cabos do tipo par-trançado, uma vez que o mesmo possui 8 condutores, um para cada fio de cobre do cabo.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275" y="3038625"/>
            <a:ext cx="2333799" cy="16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272" y="1214925"/>
            <a:ext cx="2333799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852700" cy="69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Cabo Par trançado: Conectores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24" y="2324875"/>
            <a:ext cx="2918250" cy="218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050" y="2360800"/>
            <a:ext cx="2613900" cy="21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547575" y="1157950"/>
            <a:ext cx="5852700" cy="69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Cabo Par trançado: Conectores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425" y="2028475"/>
            <a:ext cx="4744974" cy="25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297975" y="1676750"/>
            <a:ext cx="6750300" cy="30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pt-BR" sz="1300">
                <a:solidFill>
                  <a:srgbClr val="6F6F6F"/>
                </a:solidFill>
                <a:highlight>
                  <a:srgbClr val="FFFFFF"/>
                </a:highlight>
              </a:rPr>
              <a:t>Em uma situação hipotética, um Técnico foi incumbido de identificar a categoria do cabo de rede de pares trançados utilizada na empresa e verificar a necessidade de atualização. Ao observar a terminação do cabo, próxima a um conector o técnico concluiu que aquele cabo era de Categoria 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1300">
              <a:solidFill>
                <a:srgbClr val="6F6F6F"/>
              </a:solidFill>
              <a:highlight>
                <a:srgbClr val="FFFFFF"/>
              </a:highlight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300" b="1">
                <a:solidFill>
                  <a:srgbClr val="6F6F6F"/>
                </a:solidFill>
                <a:highlight>
                  <a:srgbClr val="FEFEFE"/>
                </a:highlight>
              </a:rPr>
              <a:t>A   </a:t>
            </a:r>
            <a:r>
              <a:rPr lang="pt-BR" sz="1300">
                <a:solidFill>
                  <a:srgbClr val="6F6F6F"/>
                </a:solidFill>
                <a:highlight>
                  <a:srgbClr val="FFFFFF"/>
                </a:highlight>
              </a:rPr>
              <a:t>3, pois apresentava blindagem que envolvia todos os quatro pares 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300" b="1">
                <a:solidFill>
                  <a:srgbClr val="6F6F6F"/>
                </a:solidFill>
                <a:highlight>
                  <a:srgbClr val="FEFEFE"/>
                </a:highlight>
              </a:rPr>
              <a:t>B   </a:t>
            </a:r>
            <a:r>
              <a:rPr lang="pt-BR" sz="1300">
                <a:solidFill>
                  <a:srgbClr val="6F6F6F"/>
                </a:solidFill>
                <a:highlight>
                  <a:srgbClr val="FFFFFF"/>
                </a:highlight>
              </a:rPr>
              <a:t>6, pois utilizava 6 pares de fios blindados no cabo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300" b="1">
                <a:solidFill>
                  <a:srgbClr val="6F6F6F"/>
                </a:solidFill>
                <a:highlight>
                  <a:srgbClr val="FEFEFE"/>
                </a:highlight>
              </a:rPr>
              <a:t>C   </a:t>
            </a:r>
            <a:r>
              <a:rPr lang="pt-BR" sz="1300">
                <a:solidFill>
                  <a:srgbClr val="6F6F6F"/>
                </a:solidFill>
                <a:highlight>
                  <a:srgbClr val="FFFFFF"/>
                </a:highlight>
              </a:rPr>
              <a:t>5e, pois apresentava blindagem em cada um dos 5 pares de fios do cabo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300" b="1">
                <a:solidFill>
                  <a:srgbClr val="6F6F6F"/>
                </a:solidFill>
                <a:highlight>
                  <a:srgbClr val="FEFEFE"/>
                </a:highlight>
              </a:rPr>
              <a:t>D   </a:t>
            </a:r>
            <a:r>
              <a:rPr lang="pt-BR" sz="1300">
                <a:solidFill>
                  <a:srgbClr val="6F6F6F"/>
                </a:solidFill>
                <a:highlight>
                  <a:srgbClr val="FFFFFF"/>
                </a:highlight>
              </a:rPr>
              <a:t>5, pois utilizava blindagem eletromagnética em cada um dos 4 pares de fios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300" b="1">
                <a:solidFill>
                  <a:srgbClr val="6F6F6F"/>
                </a:solidFill>
                <a:highlight>
                  <a:srgbClr val="FEFEFE"/>
                </a:highlight>
              </a:rPr>
              <a:t>E   </a:t>
            </a:r>
            <a:r>
              <a:rPr lang="pt-BR" sz="1300">
                <a:solidFill>
                  <a:srgbClr val="6F6F6F"/>
                </a:solidFill>
                <a:highlight>
                  <a:srgbClr val="FFFFFF"/>
                </a:highlight>
              </a:rPr>
              <a:t>6a, pois apresentava blindagem em cada um dos 4 pares de fios do cabo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575400" y="875737"/>
            <a:ext cx="18183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42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Desafio ?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6750"/>
            <a:ext cx="22979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237325" y="1400325"/>
            <a:ext cx="6712125" cy="3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139700" lvl="0" indent="0" algn="just" rtl="0">
              <a:lnSpc>
                <a:spcPct val="140000"/>
              </a:lnSpc>
              <a:spcBef>
                <a:spcPts val="1800"/>
              </a:spcBef>
              <a:buNone/>
            </a:pPr>
            <a:r>
              <a:rPr lang="pt-BR" sz="1100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Hoje em dia é praticamente impossível se pensar em empresas ou locais sem comunicação através de redes de computadores. As redes de computadores se utilizam de meios físicos para comunicação. Assinale a alternativa que possui</a:t>
            </a:r>
            <a:r>
              <a:rPr lang="pt-BR" sz="1100" b="1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SOMENTE</a:t>
            </a:r>
            <a:r>
              <a:rPr lang="pt-BR" sz="1100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meios físicos de comunicação não guiados</a:t>
            </a:r>
          </a:p>
          <a:p>
            <a:pPr marL="457200" marR="139700" lvl="0" indent="-304800" rtl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Clr>
                <a:srgbClr val="666666"/>
              </a:buClr>
              <a:buSzPct val="100000"/>
              <a:buFont typeface="Source Code Pro"/>
              <a:buAutoNum type="alphaLcParenR"/>
            </a:pPr>
            <a:r>
              <a:rPr lang="pt-BR" sz="1100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Transmissão via rádio e transmissão via luz </a:t>
            </a:r>
            <a:r>
              <a:rPr lang="pt-BR" sz="1100" dirty="0" smtClean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infravermelha.</a:t>
            </a:r>
          </a:p>
          <a:p>
            <a:pPr marL="457200" marR="139700" lvl="0" indent="-304800" rtl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Clr>
                <a:srgbClr val="666666"/>
              </a:buClr>
              <a:buSzPct val="100000"/>
              <a:buFont typeface="+mj-lt"/>
              <a:buAutoNum type="alphaLcParenR"/>
            </a:pPr>
            <a:r>
              <a:rPr lang="pt-BR" sz="1100" dirty="0" smtClean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Transmissão </a:t>
            </a:r>
            <a:r>
              <a:rPr lang="pt-BR" sz="1100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com cabo coaxial e transmissão via satélite.</a:t>
            </a:r>
          </a:p>
          <a:p>
            <a:pPr marL="457200" marR="139700" lvl="0" indent="-304800" rtl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Clr>
                <a:srgbClr val="666666"/>
              </a:buClr>
              <a:buSzPct val="100000"/>
              <a:buFont typeface="Source Code Pro"/>
              <a:buAutoNum type="alphaLcParenR"/>
            </a:pPr>
            <a:r>
              <a:rPr lang="pt-BR" sz="1100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Transmissão por fibra óptica e transmissão sem fio.</a:t>
            </a:r>
          </a:p>
          <a:p>
            <a:pPr marL="457200" marR="139700" lvl="0" indent="-304800" rtl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Clr>
                <a:srgbClr val="666666"/>
              </a:buClr>
              <a:buSzPct val="100000"/>
              <a:buFont typeface="Source Code Pro"/>
              <a:buAutoNum type="alphaLcParenR"/>
            </a:pPr>
            <a:r>
              <a:rPr lang="pt-BR" sz="1100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Transmissão por fios de cobre e transmissão por fibra</a:t>
            </a:r>
          </a:p>
          <a:p>
            <a:pPr marL="457200" marR="139700" lvl="0" indent="-304800" rtl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Clr>
                <a:srgbClr val="666666"/>
              </a:buClr>
              <a:buSzPct val="100000"/>
              <a:buFont typeface="Source Code Pro"/>
              <a:buAutoNum type="alphaLcParenR"/>
            </a:pPr>
            <a:r>
              <a:rPr lang="pt-BR" sz="1100" dirty="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óptica. Transmissão por rádio e transmissão por cabos pares trançados. 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1300" dirty="0">
              <a:solidFill>
                <a:srgbClr val="6F6F6F"/>
              </a:solidFill>
              <a:highlight>
                <a:srgbClr val="FFFFFF"/>
              </a:highlight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4575400" y="732112"/>
            <a:ext cx="18183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42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Desafio?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" y="1590175"/>
            <a:ext cx="2188385" cy="2421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2000">
                <a:solidFill>
                  <a:srgbClr val="666666"/>
                </a:solidFill>
              </a:rPr>
              <a:t>Num meio não-confinado, a energia do sinal transmitido não é guiado ao longo de uma linha, mas, pelo contrário, ela se propaga livremente pelo espaço livre.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3025825"/>
            <a:ext cx="28956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56575" y="1291500"/>
            <a:ext cx="4338000" cy="281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Guiados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O sinal elétrico transportado por uma linha de transmissão fica sob o ataque constante de elementos internos e externos.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Dentro da linha de transmissão os sinais se degradam por causa de diversas características elétricas (resistência e  reatância)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875" y="2010725"/>
            <a:ext cx="4209424" cy="184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47691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Guiados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Externamente, impulsos elétricos de diversas fontes, como relâmpagos, motores elétricos e sistemas de rádio (EMI/RFI - Interferência Eletromagnética / Interferência de Radio-Freqüência) , podem afetar a linha de transmissão ou cabo.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Para limitar esta degradação do sinal devido aos elementos internos, em geral, aumenta-se a condutibilidade dos condutores e melhora-se a qualidade do tipo de isolamento.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475" y="1956825"/>
            <a:ext cx="3812100" cy="21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8855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Guiados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 proteção contra sinais externos indesejáveis é feita de duas maneiras: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blindagem (shield)</a:t>
            </a: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cancelamento.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175" y="1596325"/>
            <a:ext cx="2585575" cy="26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Guiados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blindagem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 blindagem é uma técnica de força bruta. Em um cabo blindado, cada par de fios ou grupo de pares de fios é envolto por uma trança ou malha metálica, que funciona como uma barreira para os sinais de interferência. Obviamente a blindagem aumenta o diâmetro e o custo do cabo.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200" y="556525"/>
            <a:ext cx="3196300" cy="2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Meios de transmissão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5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</a:rPr>
              <a:t>Meios Guiados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blindagem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975" y="2396725"/>
            <a:ext cx="2657050" cy="199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800" y="2470624"/>
            <a:ext cx="2434799" cy="172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Apresentação na tela (16:9)</PresentationFormat>
  <Paragraphs>256</Paragraphs>
  <Slides>36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Amatic SC</vt:lpstr>
      <vt:lpstr>Source Code Pro</vt:lpstr>
      <vt:lpstr>Beach Day</vt:lpstr>
      <vt:lpstr>Redes de comunicação aula 03 - 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  <vt:lpstr>Meios de transmissão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comunicação aula 03 - Meios de transmissão</dc:title>
  <dc:creator>DIOVANI DOS SANTOS MILHORIM</dc:creator>
  <cp:lastModifiedBy>DIOVANI DOS SANTOS MILHORIM</cp:lastModifiedBy>
  <cp:revision>1</cp:revision>
  <dcterms:modified xsi:type="dcterms:W3CDTF">2017-08-16T14:52:27Z</dcterms:modified>
</cp:coreProperties>
</file>