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Permanent Marker" panose="020B0604020202020204" charset="0"/>
      <p:regular r:id="rId35"/>
    </p:embeddedFont>
    <p:embeddedFont>
      <p:font typeface="Amatic SC" panose="020B0604020202020204" charset="-79"/>
      <p:regular r:id="rId36"/>
      <p:bold r:id="rId37"/>
    </p:embeddedFont>
    <p:embeddedFont>
      <p:font typeface="Pinyon Script" panose="020B0604020202020204" charset="0"/>
      <p:regular r:id="rId38"/>
    </p:embeddedFont>
    <p:embeddedFont>
      <p:font typeface="Source Code Pro" panose="020B0509030403020204" pitchFamily="49"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65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9369615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solidFill>
                  <a:schemeClr val="lt1"/>
                </a:solidFill>
              </a:rPr>
              <a:t>‹nº›</a:t>
            </a:fld>
            <a:endParaRPr lang="pt-B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pt-B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pt-BR" sz="1000">
                <a:solidFill>
                  <a:schemeClr val="accent1"/>
                </a:solidFill>
                <a:latin typeface="Source Code Pro"/>
                <a:ea typeface="Source Code Pro"/>
                <a:cs typeface="Source Code Pro"/>
                <a:sym typeface="Source Code Pro"/>
              </a:rPr>
              <a:t>‹nº›</a:t>
            </a:fld>
            <a:endParaRPr lang="pt-BR"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pt-BR"/>
              <a:t>Redes de comunicação</a:t>
            </a:r>
          </a:p>
          <a:p>
            <a:pPr lvl="0">
              <a:spcBef>
                <a:spcPts val="0"/>
              </a:spcBef>
              <a:buNone/>
            </a:pPr>
            <a:r>
              <a:rPr lang="pt-BR" sz="4800"/>
              <a:t>Aula 04</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pt-BR"/>
              <a:t>Prof. Msc. Diovani Milhorim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22" name="Shape 122"/>
          <p:cNvSpPr txBox="1">
            <a:spLocks noGrp="1"/>
          </p:cNvSpPr>
          <p:nvPr>
            <p:ph type="body" idx="1"/>
          </p:nvPr>
        </p:nvSpPr>
        <p:spPr>
          <a:xfrm>
            <a:off x="311700" y="1228675"/>
            <a:ext cx="5008200" cy="3718500"/>
          </a:xfrm>
          <a:prstGeom prst="rect">
            <a:avLst/>
          </a:prstGeom>
        </p:spPr>
        <p:txBody>
          <a:bodyPr lIns="91425" tIns="91425" rIns="91425" bIns="91425" anchor="t" anchorCtr="0">
            <a:noAutofit/>
          </a:bodyPr>
          <a:lstStyle/>
          <a:p>
            <a:pPr lvl="0" rtl="0">
              <a:spcBef>
                <a:spcPts val="0"/>
              </a:spcBef>
              <a:buNone/>
            </a:pPr>
            <a:r>
              <a:rPr lang="pt-BR" sz="1700"/>
              <a:t>Fibra óptica - conceitos</a:t>
            </a:r>
          </a:p>
          <a:p>
            <a:pPr lvl="0" rtl="0">
              <a:lnSpc>
                <a:spcPct val="90000"/>
              </a:lnSpc>
              <a:spcBef>
                <a:spcPts val="600"/>
              </a:spcBef>
              <a:spcAft>
                <a:spcPts val="0"/>
              </a:spcAft>
              <a:buNone/>
            </a:pPr>
            <a:r>
              <a:rPr lang="pt-BR" sz="1700" b="1">
                <a:solidFill>
                  <a:srgbClr val="666666"/>
                </a:solidFill>
              </a:rPr>
              <a:t>Índice de refração</a:t>
            </a:r>
          </a:p>
          <a:p>
            <a:pPr lvl="0" rtl="0">
              <a:lnSpc>
                <a:spcPct val="90000"/>
              </a:lnSpc>
              <a:spcBef>
                <a:spcPts val="600"/>
              </a:spcBef>
              <a:spcAft>
                <a:spcPts val="0"/>
              </a:spcAft>
              <a:buNone/>
            </a:pPr>
            <a:endParaRPr sz="1700" b="1">
              <a:solidFill>
                <a:srgbClr val="666666"/>
              </a:solidFill>
            </a:endParaRPr>
          </a:p>
          <a:p>
            <a:pPr lvl="0" algn="just" rtl="0">
              <a:lnSpc>
                <a:spcPct val="90000"/>
              </a:lnSpc>
              <a:spcBef>
                <a:spcPts val="500"/>
              </a:spcBef>
              <a:spcAft>
                <a:spcPts val="0"/>
              </a:spcAft>
              <a:buNone/>
            </a:pPr>
            <a:r>
              <a:rPr lang="pt-BR" sz="1700">
                <a:solidFill>
                  <a:srgbClr val="666666"/>
                </a:solidFill>
              </a:rPr>
              <a:t>As letras n1 e n2 na figura denotam os chamados Índices de Refração, que variam conforme os diferentes meios. </a:t>
            </a:r>
          </a:p>
          <a:p>
            <a:pPr lvl="0" algn="just" rtl="0">
              <a:lnSpc>
                <a:spcPct val="90000"/>
              </a:lnSpc>
              <a:spcBef>
                <a:spcPts val="500"/>
              </a:spcBef>
              <a:spcAft>
                <a:spcPts val="0"/>
              </a:spcAft>
              <a:buNone/>
            </a:pPr>
            <a:r>
              <a:rPr lang="pt-BR" sz="1700">
                <a:solidFill>
                  <a:srgbClr val="666666"/>
                </a:solidFill>
              </a:rPr>
              <a:t>Define-se como sendo o Índice de Refração (n), a relação entre a Velocidade de Propagação da Luz no Vácuo (Cvac) e, a Velocidade de Propagação da Luz em um determinado material (Cmat ).</a:t>
            </a: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sp>
        <p:nvSpPr>
          <p:cNvPr id="123" name="Shape 123"/>
          <p:cNvSpPr txBox="1"/>
          <p:nvPr/>
        </p:nvSpPr>
        <p:spPr>
          <a:xfrm>
            <a:off x="6249037" y="4032400"/>
            <a:ext cx="2031900" cy="659700"/>
          </a:xfrm>
          <a:prstGeom prst="rect">
            <a:avLst/>
          </a:prstGeom>
          <a:noFill/>
          <a:ln>
            <a:noFill/>
          </a:ln>
        </p:spPr>
        <p:txBody>
          <a:bodyPr lIns="91425" tIns="91425" rIns="91425" bIns="91425" anchor="t" anchorCtr="0">
            <a:noAutofit/>
          </a:bodyPr>
          <a:lstStyle/>
          <a:p>
            <a:pPr lvl="0" rtl="0">
              <a:lnSpc>
                <a:spcPct val="90000"/>
              </a:lnSpc>
              <a:spcBef>
                <a:spcPts val="500"/>
              </a:spcBef>
              <a:buNone/>
            </a:pPr>
            <a:r>
              <a:rPr lang="pt-BR" sz="1800">
                <a:solidFill>
                  <a:schemeClr val="dk2"/>
                </a:solidFill>
              </a:rPr>
              <a:t>n = Cvac / Cmat</a:t>
            </a:r>
          </a:p>
          <a:p>
            <a:pPr lvl="0">
              <a:spcBef>
                <a:spcPts val="0"/>
              </a:spcBef>
              <a:buNone/>
            </a:pPr>
            <a:endParaRPr/>
          </a:p>
        </p:txBody>
      </p:sp>
      <p:pic>
        <p:nvPicPr>
          <p:cNvPr id="124" name="Shape 124"/>
          <p:cNvPicPr preferRelativeResize="0"/>
          <p:nvPr/>
        </p:nvPicPr>
        <p:blipFill>
          <a:blip r:embed="rId3">
            <a:alphaModFix/>
          </a:blip>
          <a:stretch>
            <a:fillRect/>
          </a:stretch>
        </p:blipFill>
        <p:spPr>
          <a:xfrm>
            <a:off x="5624723" y="1783725"/>
            <a:ext cx="3280524" cy="201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30" name="Shape 130"/>
          <p:cNvSpPr txBox="1">
            <a:spLocks noGrp="1"/>
          </p:cNvSpPr>
          <p:nvPr>
            <p:ph type="body" idx="1"/>
          </p:nvPr>
        </p:nvSpPr>
        <p:spPr>
          <a:xfrm>
            <a:off x="311700" y="1228675"/>
            <a:ext cx="5047200" cy="3718500"/>
          </a:xfrm>
          <a:prstGeom prst="rect">
            <a:avLst/>
          </a:prstGeom>
        </p:spPr>
        <p:txBody>
          <a:bodyPr lIns="91425" tIns="91425" rIns="91425" bIns="91425" anchor="t" anchorCtr="0">
            <a:noAutofit/>
          </a:bodyPr>
          <a:lstStyle/>
          <a:p>
            <a:pPr lvl="0" rtl="0">
              <a:spcBef>
                <a:spcPts val="0"/>
              </a:spcBef>
              <a:buNone/>
            </a:pPr>
            <a:r>
              <a:rPr lang="pt-BR"/>
              <a:t>Fibra óptica - conceitos</a:t>
            </a:r>
          </a:p>
          <a:p>
            <a:pPr lvl="0" rtl="0">
              <a:lnSpc>
                <a:spcPct val="90000"/>
              </a:lnSpc>
              <a:spcBef>
                <a:spcPts val="600"/>
              </a:spcBef>
              <a:spcAft>
                <a:spcPts val="0"/>
              </a:spcAft>
              <a:buNone/>
            </a:pPr>
            <a:r>
              <a:rPr lang="pt-BR" b="1">
                <a:solidFill>
                  <a:srgbClr val="666666"/>
                </a:solidFill>
              </a:rPr>
              <a:t>Índice de refração</a:t>
            </a:r>
          </a:p>
          <a:p>
            <a:pPr lvl="0" rtl="0">
              <a:lnSpc>
                <a:spcPct val="90000"/>
              </a:lnSpc>
              <a:spcBef>
                <a:spcPts val="600"/>
              </a:spcBef>
              <a:spcAft>
                <a:spcPts val="0"/>
              </a:spcAft>
              <a:buNone/>
            </a:pPr>
            <a:endParaRPr b="1">
              <a:solidFill>
                <a:srgbClr val="666666"/>
              </a:solidFill>
            </a:endParaRPr>
          </a:p>
          <a:p>
            <a:pPr lvl="0" algn="just" rtl="0">
              <a:lnSpc>
                <a:spcPct val="90000"/>
              </a:lnSpc>
              <a:spcBef>
                <a:spcPts val="500"/>
              </a:spcBef>
              <a:spcAft>
                <a:spcPts val="0"/>
              </a:spcAft>
              <a:buNone/>
            </a:pPr>
            <a:r>
              <a:rPr lang="pt-BR" sz="1700">
                <a:solidFill>
                  <a:srgbClr val="666666"/>
                </a:solidFill>
              </a:rPr>
              <a:t>Em 1621, um Físico Holandês, chamado Willebrord Snell (1591-1626), equacionou a relação entre os diferentes ângulos em que a Luz passa de um meio transparente a outro.</a:t>
            </a:r>
          </a:p>
          <a:p>
            <a:pPr lvl="0" algn="just" rtl="0">
              <a:lnSpc>
                <a:spcPct val="90000"/>
              </a:lnSpc>
              <a:spcBef>
                <a:spcPts val="500"/>
              </a:spcBef>
              <a:spcAft>
                <a:spcPts val="0"/>
              </a:spcAft>
              <a:buNone/>
            </a:pPr>
            <a:r>
              <a:rPr lang="pt-BR" sz="1700">
                <a:solidFill>
                  <a:srgbClr val="666666"/>
                </a:solidFill>
              </a:rPr>
              <a:t>Quando um Raio de Luz passa de um meio transparente para outro sofre um deslocamento dado pela equação ao lado:</a:t>
            </a:r>
          </a:p>
          <a:p>
            <a:pPr lvl="0" algn="just" rtl="0">
              <a:lnSpc>
                <a:spcPct val="90000"/>
              </a:lnSpc>
              <a:spcBef>
                <a:spcPts val="500"/>
              </a:spcBef>
              <a:spcAft>
                <a:spcPts val="0"/>
              </a:spcAft>
              <a:buNone/>
            </a:pPr>
            <a:endParaRPr b="1">
              <a:solidFill>
                <a:srgbClr val="666666"/>
              </a:solidFill>
              <a:latin typeface="Arial"/>
              <a:ea typeface="Arial"/>
              <a:cs typeface="Arial"/>
              <a:sym typeface="Arial"/>
            </a:endParaRP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sp>
        <p:nvSpPr>
          <p:cNvPr id="131" name="Shape 131"/>
          <p:cNvSpPr txBox="1"/>
          <p:nvPr/>
        </p:nvSpPr>
        <p:spPr>
          <a:xfrm>
            <a:off x="5761900" y="4032400"/>
            <a:ext cx="2918400" cy="659700"/>
          </a:xfrm>
          <a:prstGeom prst="rect">
            <a:avLst/>
          </a:prstGeom>
          <a:noFill/>
          <a:ln>
            <a:noFill/>
          </a:ln>
        </p:spPr>
        <p:txBody>
          <a:bodyPr lIns="91425" tIns="91425" rIns="91425" bIns="91425" anchor="t" anchorCtr="0">
            <a:noAutofit/>
          </a:bodyPr>
          <a:lstStyle/>
          <a:p>
            <a:pPr lvl="0" rtl="0">
              <a:lnSpc>
                <a:spcPct val="90000"/>
              </a:lnSpc>
              <a:spcBef>
                <a:spcPts val="500"/>
              </a:spcBef>
              <a:buNone/>
            </a:pPr>
            <a:r>
              <a:rPr lang="pt-BR" sz="2000">
                <a:solidFill>
                  <a:srgbClr val="666666"/>
                </a:solidFill>
              </a:rPr>
              <a:t>n1 .sen O</a:t>
            </a:r>
            <a:r>
              <a:rPr lang="pt-BR" sz="2000" b="1">
                <a:solidFill>
                  <a:srgbClr val="666666"/>
                </a:solidFill>
              </a:rPr>
              <a:t>i </a:t>
            </a:r>
            <a:r>
              <a:rPr lang="pt-BR" sz="2000">
                <a:solidFill>
                  <a:srgbClr val="666666"/>
                </a:solidFill>
              </a:rPr>
              <a:t>= n2 .sen O</a:t>
            </a:r>
            <a:r>
              <a:rPr lang="pt-BR" sz="2000" b="1">
                <a:solidFill>
                  <a:srgbClr val="666666"/>
                </a:solidFill>
              </a:rPr>
              <a:t>r </a:t>
            </a:r>
          </a:p>
        </p:txBody>
      </p:sp>
      <p:pic>
        <p:nvPicPr>
          <p:cNvPr id="132" name="Shape 132"/>
          <p:cNvPicPr preferRelativeResize="0"/>
          <p:nvPr/>
        </p:nvPicPr>
        <p:blipFill>
          <a:blip r:embed="rId3">
            <a:alphaModFix/>
          </a:blip>
          <a:stretch>
            <a:fillRect/>
          </a:stretch>
        </p:blipFill>
        <p:spPr>
          <a:xfrm>
            <a:off x="5558050" y="2088575"/>
            <a:ext cx="3326100" cy="180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38" name="Shape 138"/>
          <p:cNvSpPr txBox="1">
            <a:spLocks noGrp="1"/>
          </p:cNvSpPr>
          <p:nvPr>
            <p:ph type="body" idx="1"/>
          </p:nvPr>
        </p:nvSpPr>
        <p:spPr>
          <a:xfrm>
            <a:off x="311700" y="1228675"/>
            <a:ext cx="5047200" cy="3718500"/>
          </a:xfrm>
          <a:prstGeom prst="rect">
            <a:avLst/>
          </a:prstGeom>
        </p:spPr>
        <p:txBody>
          <a:bodyPr lIns="91425" tIns="91425" rIns="91425" bIns="91425" anchor="t" anchorCtr="0">
            <a:noAutofit/>
          </a:bodyPr>
          <a:lstStyle/>
          <a:p>
            <a:pPr lvl="0" rtl="0">
              <a:spcBef>
                <a:spcPts val="0"/>
              </a:spcBef>
              <a:buNone/>
            </a:pPr>
            <a:r>
              <a:rPr lang="pt-BR"/>
              <a:t>Fibra óptica - conceitos</a:t>
            </a:r>
          </a:p>
          <a:p>
            <a:pPr lvl="0" algn="just" rtl="0">
              <a:spcBef>
                <a:spcPts val="500"/>
              </a:spcBef>
              <a:spcAft>
                <a:spcPts val="0"/>
              </a:spcAft>
              <a:buNone/>
            </a:pPr>
            <a:r>
              <a:rPr lang="pt-BR" b="1">
                <a:solidFill>
                  <a:srgbClr val="666666"/>
                </a:solidFill>
              </a:rPr>
              <a:t>Ângulo Crítico</a:t>
            </a:r>
          </a:p>
          <a:p>
            <a:pPr lvl="0" algn="just" rtl="0">
              <a:spcBef>
                <a:spcPts val="500"/>
              </a:spcBef>
              <a:spcAft>
                <a:spcPts val="0"/>
              </a:spcAft>
              <a:buNone/>
            </a:pPr>
            <a:endParaRPr b="1">
              <a:solidFill>
                <a:srgbClr val="666666"/>
              </a:solidFill>
            </a:endParaRPr>
          </a:p>
          <a:p>
            <a:pPr lvl="0" algn="just" rtl="0">
              <a:spcBef>
                <a:spcPts val="500"/>
              </a:spcBef>
              <a:spcAft>
                <a:spcPts val="0"/>
              </a:spcAft>
              <a:buNone/>
            </a:pPr>
            <a:r>
              <a:rPr lang="pt-BR">
                <a:solidFill>
                  <a:srgbClr val="666666"/>
                </a:solidFill>
              </a:rPr>
              <a:t>Existe o chamado Ângulo Crítico tetaX, onde um Raio de Luz que incidir sobre uma superfície neste Ângulo, sofrerá um desvio, fazendo um Ângulo de 90° em relação a Normal e, portanto não penetrando no outro meio.</a:t>
            </a:r>
          </a:p>
          <a:p>
            <a:pPr lvl="0" algn="just" rtl="0">
              <a:lnSpc>
                <a:spcPct val="90000"/>
              </a:lnSpc>
              <a:spcBef>
                <a:spcPts val="500"/>
              </a:spcBef>
              <a:spcAft>
                <a:spcPts val="0"/>
              </a:spcAft>
              <a:buNone/>
            </a:pPr>
            <a:endParaRPr>
              <a:solidFill>
                <a:srgbClr val="666666"/>
              </a:solidFill>
              <a:latin typeface="Arial"/>
              <a:ea typeface="Arial"/>
              <a:cs typeface="Arial"/>
              <a:sym typeface="Arial"/>
            </a:endParaRP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pic>
        <p:nvPicPr>
          <p:cNvPr id="139" name="Shape 139"/>
          <p:cNvPicPr preferRelativeResize="0"/>
          <p:nvPr/>
        </p:nvPicPr>
        <p:blipFill>
          <a:blip r:embed="rId3">
            <a:alphaModFix/>
          </a:blip>
          <a:stretch>
            <a:fillRect/>
          </a:stretch>
        </p:blipFill>
        <p:spPr>
          <a:xfrm>
            <a:off x="5540675" y="2079000"/>
            <a:ext cx="3480300" cy="22484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45" name="Shape 145"/>
          <p:cNvSpPr txBox="1">
            <a:spLocks noGrp="1"/>
          </p:cNvSpPr>
          <p:nvPr>
            <p:ph type="body" idx="1"/>
          </p:nvPr>
        </p:nvSpPr>
        <p:spPr>
          <a:xfrm>
            <a:off x="311700" y="1228675"/>
            <a:ext cx="5047200" cy="3718500"/>
          </a:xfrm>
          <a:prstGeom prst="rect">
            <a:avLst/>
          </a:prstGeom>
        </p:spPr>
        <p:txBody>
          <a:bodyPr lIns="91425" tIns="91425" rIns="91425" bIns="91425" anchor="t" anchorCtr="0">
            <a:noAutofit/>
          </a:bodyPr>
          <a:lstStyle/>
          <a:p>
            <a:pPr lvl="0" rtl="0">
              <a:spcBef>
                <a:spcPts val="0"/>
              </a:spcBef>
              <a:buNone/>
            </a:pPr>
            <a:r>
              <a:rPr lang="pt-BR" sz="2400"/>
              <a:t>Fibra óptica - conceitos</a:t>
            </a:r>
          </a:p>
          <a:p>
            <a:pPr lvl="0" algn="just" rtl="0">
              <a:spcBef>
                <a:spcPts val="500"/>
              </a:spcBef>
              <a:spcAft>
                <a:spcPts val="0"/>
              </a:spcAft>
              <a:buNone/>
            </a:pPr>
            <a:r>
              <a:rPr lang="pt-BR" sz="2000" b="1">
                <a:solidFill>
                  <a:srgbClr val="999999"/>
                </a:solidFill>
              </a:rPr>
              <a:t>Ângulo Crítico</a:t>
            </a:r>
          </a:p>
          <a:p>
            <a:pPr lvl="0" algn="just" rtl="0">
              <a:spcBef>
                <a:spcPts val="500"/>
              </a:spcBef>
              <a:spcAft>
                <a:spcPts val="0"/>
              </a:spcAft>
              <a:buNone/>
            </a:pPr>
            <a:endParaRPr sz="2000" b="1">
              <a:solidFill>
                <a:srgbClr val="999999"/>
              </a:solidFill>
            </a:endParaRPr>
          </a:p>
          <a:p>
            <a:pPr lvl="0" algn="just" rtl="0">
              <a:spcBef>
                <a:spcPts val="500"/>
              </a:spcBef>
              <a:spcAft>
                <a:spcPts val="0"/>
              </a:spcAft>
              <a:buNone/>
            </a:pPr>
            <a:r>
              <a:rPr lang="pt-BR" sz="1600">
                <a:solidFill>
                  <a:srgbClr val="666666"/>
                </a:solidFill>
              </a:rPr>
              <a:t>n1 sen 90 = n2 sen (ang. Crít)</a:t>
            </a:r>
          </a:p>
          <a:p>
            <a:pPr lvl="0" algn="l" rtl="0">
              <a:spcBef>
                <a:spcPts val="500"/>
              </a:spcBef>
              <a:spcAft>
                <a:spcPts val="0"/>
              </a:spcAft>
              <a:buNone/>
            </a:pPr>
            <a:endParaRPr sz="1600">
              <a:solidFill>
                <a:srgbClr val="666666"/>
              </a:solidFill>
            </a:endParaRPr>
          </a:p>
          <a:p>
            <a:pPr lvl="0" algn="l" rtl="0">
              <a:spcBef>
                <a:spcPts val="500"/>
              </a:spcBef>
              <a:spcAft>
                <a:spcPts val="0"/>
              </a:spcAft>
              <a:buNone/>
            </a:pPr>
            <a:r>
              <a:rPr lang="pt-BR" sz="1600">
                <a:solidFill>
                  <a:srgbClr val="FF0000"/>
                </a:solidFill>
              </a:rPr>
              <a:t>ang Crít = arc.sen( n1 / n2 )</a:t>
            </a:r>
          </a:p>
          <a:p>
            <a:pPr lvl="0" algn="just" rtl="0">
              <a:spcBef>
                <a:spcPts val="500"/>
              </a:spcBef>
              <a:spcAft>
                <a:spcPts val="0"/>
              </a:spcAft>
              <a:buNone/>
            </a:pPr>
            <a:endParaRPr sz="2000">
              <a:solidFill>
                <a:srgbClr val="999999"/>
              </a:solidFill>
              <a:latin typeface="Arial"/>
              <a:ea typeface="Arial"/>
              <a:cs typeface="Arial"/>
              <a:sym typeface="Arial"/>
            </a:endParaRPr>
          </a:p>
          <a:p>
            <a:pPr lvl="0" algn="just" rtl="0">
              <a:lnSpc>
                <a:spcPct val="90000"/>
              </a:lnSpc>
              <a:spcBef>
                <a:spcPts val="500"/>
              </a:spcBef>
              <a:spcAft>
                <a:spcPts val="0"/>
              </a:spcAft>
              <a:buNone/>
            </a:pPr>
            <a:endParaRPr>
              <a:solidFill>
                <a:srgbClr val="666666"/>
              </a:solidFill>
              <a:latin typeface="Arial"/>
              <a:ea typeface="Arial"/>
              <a:cs typeface="Arial"/>
              <a:sym typeface="Arial"/>
            </a:endParaRP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pic>
        <p:nvPicPr>
          <p:cNvPr id="146" name="Shape 146"/>
          <p:cNvPicPr preferRelativeResize="0"/>
          <p:nvPr/>
        </p:nvPicPr>
        <p:blipFill>
          <a:blip r:embed="rId3">
            <a:alphaModFix/>
          </a:blip>
          <a:stretch>
            <a:fillRect/>
          </a:stretch>
        </p:blipFill>
        <p:spPr>
          <a:xfrm>
            <a:off x="5554975" y="1853675"/>
            <a:ext cx="3162300" cy="224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52" name="Shape 152"/>
          <p:cNvSpPr txBox="1">
            <a:spLocks noGrp="1"/>
          </p:cNvSpPr>
          <p:nvPr>
            <p:ph type="body" idx="1"/>
          </p:nvPr>
        </p:nvSpPr>
        <p:spPr>
          <a:xfrm>
            <a:off x="311700" y="1228675"/>
            <a:ext cx="5017800" cy="3434700"/>
          </a:xfrm>
          <a:prstGeom prst="rect">
            <a:avLst/>
          </a:prstGeom>
        </p:spPr>
        <p:txBody>
          <a:bodyPr lIns="91425" tIns="91425" rIns="91425" bIns="91425" anchor="t" anchorCtr="0">
            <a:noAutofit/>
          </a:bodyPr>
          <a:lstStyle/>
          <a:p>
            <a:pPr lvl="0" rtl="0">
              <a:spcBef>
                <a:spcPts val="0"/>
              </a:spcBef>
              <a:buNone/>
            </a:pPr>
            <a:r>
              <a:rPr lang="pt-BR" sz="2400"/>
              <a:t>Fibra óptica - conceitos</a:t>
            </a:r>
          </a:p>
          <a:p>
            <a:pPr lvl="0" algn="just" rtl="0">
              <a:spcBef>
                <a:spcPts val="500"/>
              </a:spcBef>
              <a:spcAft>
                <a:spcPts val="0"/>
              </a:spcAft>
              <a:buNone/>
            </a:pPr>
            <a:r>
              <a:rPr lang="pt-BR" b="1">
                <a:solidFill>
                  <a:srgbClr val="666666"/>
                </a:solidFill>
              </a:rPr>
              <a:t>Confinamento da luz</a:t>
            </a:r>
          </a:p>
          <a:p>
            <a:pPr lvl="0" algn="just" rtl="0">
              <a:spcBef>
                <a:spcPts val="500"/>
              </a:spcBef>
              <a:spcAft>
                <a:spcPts val="0"/>
              </a:spcAft>
              <a:buNone/>
            </a:pPr>
            <a:endParaRPr b="1">
              <a:solidFill>
                <a:srgbClr val="666666"/>
              </a:solidFill>
            </a:endParaRPr>
          </a:p>
          <a:p>
            <a:pPr lvl="0" algn="just" rtl="0">
              <a:spcBef>
                <a:spcPts val="500"/>
              </a:spcBef>
              <a:spcAft>
                <a:spcPts val="0"/>
              </a:spcAft>
              <a:buNone/>
            </a:pPr>
            <a:r>
              <a:rPr lang="pt-BR">
                <a:solidFill>
                  <a:srgbClr val="666666"/>
                </a:solidFill>
              </a:rPr>
              <a:t> Se um  raio de Luz entrante  sofrer uma primeira reflexão, segundo um determinado ângulo, refletir novamente e, assim sucessivamente conseguimos confinar este raio de luz e, conseguimos fazer com que este se propague.</a:t>
            </a:r>
          </a:p>
          <a:p>
            <a:pPr lvl="0" algn="just" rtl="0">
              <a:spcBef>
                <a:spcPts val="500"/>
              </a:spcBef>
              <a:spcAft>
                <a:spcPts val="0"/>
              </a:spcAft>
              <a:buNone/>
            </a:pPr>
            <a:endParaRPr sz="2000" b="1">
              <a:solidFill>
                <a:srgbClr val="999999"/>
              </a:solidFill>
              <a:latin typeface="Arial"/>
              <a:ea typeface="Arial"/>
              <a:cs typeface="Arial"/>
              <a:sym typeface="Arial"/>
            </a:endParaRPr>
          </a:p>
          <a:p>
            <a:pPr lvl="0" algn="just" rtl="0">
              <a:lnSpc>
                <a:spcPct val="90000"/>
              </a:lnSpc>
              <a:spcBef>
                <a:spcPts val="500"/>
              </a:spcBef>
              <a:spcAft>
                <a:spcPts val="0"/>
              </a:spcAft>
              <a:buNone/>
            </a:pPr>
            <a:endParaRPr>
              <a:solidFill>
                <a:srgbClr val="666666"/>
              </a:solidFill>
              <a:latin typeface="Arial"/>
              <a:ea typeface="Arial"/>
              <a:cs typeface="Arial"/>
              <a:sym typeface="Arial"/>
            </a:endParaRP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pic>
        <p:nvPicPr>
          <p:cNvPr id="153" name="Shape 153"/>
          <p:cNvPicPr preferRelativeResize="0"/>
          <p:nvPr/>
        </p:nvPicPr>
        <p:blipFill>
          <a:blip r:embed="rId3">
            <a:alphaModFix/>
          </a:blip>
          <a:stretch>
            <a:fillRect/>
          </a:stretch>
        </p:blipFill>
        <p:spPr>
          <a:xfrm>
            <a:off x="5535375" y="2420050"/>
            <a:ext cx="3463500" cy="1900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59" name="Shape 159"/>
          <p:cNvSpPr txBox="1">
            <a:spLocks noGrp="1"/>
          </p:cNvSpPr>
          <p:nvPr>
            <p:ph type="body" idx="1"/>
          </p:nvPr>
        </p:nvSpPr>
        <p:spPr>
          <a:xfrm>
            <a:off x="323528" y="1131590"/>
            <a:ext cx="8329500" cy="3542400"/>
          </a:xfrm>
          <a:prstGeom prst="rect">
            <a:avLst/>
          </a:prstGeom>
        </p:spPr>
        <p:txBody>
          <a:bodyPr lIns="91425" tIns="91425" rIns="91425" bIns="91425" anchor="t" anchorCtr="0">
            <a:noAutofit/>
          </a:bodyPr>
          <a:lstStyle/>
          <a:p>
            <a:pPr lvl="0" rtl="0">
              <a:spcBef>
                <a:spcPts val="0"/>
              </a:spcBef>
              <a:buNone/>
            </a:pPr>
            <a:r>
              <a:rPr lang="pt-BR" sz="2400" dirty="0"/>
              <a:t>Fibra óptica - cabo óptico</a:t>
            </a:r>
          </a:p>
          <a:p>
            <a:pPr lvl="0" algn="just" rtl="0">
              <a:spcBef>
                <a:spcPts val="500"/>
              </a:spcBef>
              <a:spcAft>
                <a:spcPts val="0"/>
              </a:spcAft>
              <a:buNone/>
            </a:pPr>
            <a:r>
              <a:rPr lang="pt-BR" b="1" dirty="0">
                <a:solidFill>
                  <a:srgbClr val="666666"/>
                </a:solidFill>
              </a:rPr>
              <a:t>Há várias camadas que fazem parte da estrutura essencial de um cabo de fibra óptica:</a:t>
            </a:r>
          </a:p>
          <a:p>
            <a:pPr lvl="0" algn="just" rtl="0">
              <a:spcBef>
                <a:spcPts val="500"/>
              </a:spcBef>
              <a:spcAft>
                <a:spcPts val="0"/>
              </a:spcAft>
              <a:buNone/>
            </a:pPr>
            <a:endParaRPr b="1" dirty="0">
              <a:solidFill>
                <a:srgbClr val="666666"/>
              </a:solidFill>
            </a:endParaRPr>
          </a:p>
          <a:p>
            <a:pPr marL="457200" lvl="0" indent="-228600" algn="just" rtl="0">
              <a:spcBef>
                <a:spcPts val="500"/>
              </a:spcBef>
              <a:spcAft>
                <a:spcPts val="0"/>
              </a:spcAft>
              <a:buClr>
                <a:srgbClr val="666666"/>
              </a:buClr>
            </a:pPr>
            <a:r>
              <a:rPr lang="pt-BR" b="1" dirty="0">
                <a:solidFill>
                  <a:srgbClr val="666666"/>
                </a:solidFill>
              </a:rPr>
              <a:t>Proteção plástica</a:t>
            </a:r>
          </a:p>
          <a:p>
            <a:pPr marL="457200" lvl="0" indent="-228600" algn="just" rtl="0">
              <a:spcBef>
                <a:spcPts val="500"/>
              </a:spcBef>
              <a:spcAft>
                <a:spcPts val="0"/>
              </a:spcAft>
              <a:buClr>
                <a:srgbClr val="666666"/>
              </a:buClr>
            </a:pPr>
            <a:r>
              <a:rPr lang="pt-BR" b="1" dirty="0">
                <a:solidFill>
                  <a:srgbClr val="666666"/>
                </a:solidFill>
              </a:rPr>
              <a:t>Fibra de fortalecimento (tração)</a:t>
            </a:r>
          </a:p>
          <a:p>
            <a:pPr marL="457200" lvl="0" indent="-228600" algn="just" rtl="0">
              <a:spcBef>
                <a:spcPts val="500"/>
              </a:spcBef>
              <a:spcAft>
                <a:spcPts val="0"/>
              </a:spcAft>
              <a:buClr>
                <a:srgbClr val="666666"/>
              </a:buClr>
            </a:pPr>
            <a:r>
              <a:rPr lang="pt-BR" b="1" dirty="0">
                <a:solidFill>
                  <a:srgbClr val="666666"/>
                </a:solidFill>
              </a:rPr>
              <a:t>Revestimento interno (resina)</a:t>
            </a:r>
          </a:p>
          <a:p>
            <a:pPr marL="457200" lvl="0" indent="-228600" algn="just" rtl="0">
              <a:spcBef>
                <a:spcPts val="500"/>
              </a:spcBef>
              <a:spcAft>
                <a:spcPts val="0"/>
              </a:spcAft>
              <a:buClr>
                <a:srgbClr val="666666"/>
              </a:buClr>
            </a:pPr>
            <a:r>
              <a:rPr lang="pt-BR" b="1" dirty="0">
                <a:solidFill>
                  <a:srgbClr val="666666"/>
                </a:solidFill>
              </a:rPr>
              <a:t>fibra ótica</a:t>
            </a:r>
          </a:p>
          <a:p>
            <a:pPr marL="914400" lvl="1" indent="-228600" algn="just" rtl="0">
              <a:spcBef>
                <a:spcPts val="500"/>
              </a:spcBef>
              <a:spcAft>
                <a:spcPts val="0"/>
              </a:spcAft>
              <a:buClr>
                <a:srgbClr val="666666"/>
              </a:buClr>
            </a:pPr>
            <a:r>
              <a:rPr lang="pt-BR" b="1" dirty="0">
                <a:solidFill>
                  <a:srgbClr val="666666"/>
                </a:solidFill>
              </a:rPr>
              <a:t>casca (</a:t>
            </a:r>
            <a:r>
              <a:rPr lang="pt-BR" b="1" dirty="0" err="1">
                <a:solidFill>
                  <a:srgbClr val="666666"/>
                </a:solidFill>
              </a:rPr>
              <a:t>cladding</a:t>
            </a:r>
            <a:r>
              <a:rPr lang="pt-BR" b="1" dirty="0">
                <a:solidFill>
                  <a:srgbClr val="666666"/>
                </a:solidFill>
              </a:rPr>
              <a:t>)</a:t>
            </a:r>
          </a:p>
          <a:p>
            <a:pPr marL="914400" lvl="1" indent="-228600" algn="just" rtl="0">
              <a:spcBef>
                <a:spcPts val="500"/>
              </a:spcBef>
              <a:spcAft>
                <a:spcPts val="0"/>
              </a:spcAft>
              <a:buClr>
                <a:srgbClr val="666666"/>
              </a:buClr>
            </a:pPr>
            <a:r>
              <a:rPr lang="pt-BR" b="1" dirty="0">
                <a:solidFill>
                  <a:srgbClr val="666666"/>
                </a:solidFill>
              </a:rPr>
              <a:t>núcleo (core)</a:t>
            </a:r>
          </a:p>
          <a:p>
            <a:pPr lvl="0" algn="just" rtl="0">
              <a:lnSpc>
                <a:spcPct val="90000"/>
              </a:lnSpc>
              <a:spcBef>
                <a:spcPts val="500"/>
              </a:spcBef>
              <a:spcAft>
                <a:spcPts val="0"/>
              </a:spcAft>
              <a:buNone/>
            </a:pPr>
            <a:endParaRPr dirty="0">
              <a:solidFill>
                <a:srgbClr val="666666"/>
              </a:solidFill>
              <a:latin typeface="Arial"/>
              <a:ea typeface="Arial"/>
              <a:cs typeface="Arial"/>
              <a:sym typeface="Arial"/>
            </a:endParaRPr>
          </a:p>
          <a:p>
            <a:pPr lvl="0" rtl="0">
              <a:lnSpc>
                <a:spcPct val="90000"/>
              </a:lnSpc>
              <a:spcBef>
                <a:spcPts val="500"/>
              </a:spcBef>
              <a:spcAft>
                <a:spcPts val="0"/>
              </a:spcAft>
              <a:buNone/>
            </a:pPr>
            <a:r>
              <a:rPr lang="pt-BR" dirty="0">
                <a:solidFill>
                  <a:srgbClr val="666666"/>
                </a:solidFill>
                <a:latin typeface="Arial"/>
                <a:ea typeface="Arial"/>
                <a:cs typeface="Arial"/>
                <a:sym typeface="Aria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65" name="Shape 165"/>
          <p:cNvSpPr txBox="1">
            <a:spLocks noGrp="1"/>
          </p:cNvSpPr>
          <p:nvPr>
            <p:ph type="body" idx="1"/>
          </p:nvPr>
        </p:nvSpPr>
        <p:spPr>
          <a:xfrm>
            <a:off x="311700" y="1228675"/>
            <a:ext cx="5145300" cy="720900"/>
          </a:xfrm>
          <a:prstGeom prst="rect">
            <a:avLst/>
          </a:prstGeom>
        </p:spPr>
        <p:txBody>
          <a:bodyPr lIns="91425" tIns="91425" rIns="91425" bIns="91425" anchor="t" anchorCtr="0">
            <a:noAutofit/>
          </a:bodyPr>
          <a:lstStyle/>
          <a:p>
            <a:pPr lvl="0" rtl="0">
              <a:spcBef>
                <a:spcPts val="0"/>
              </a:spcBef>
              <a:buNone/>
            </a:pPr>
            <a:r>
              <a:rPr lang="pt-BR" sz="2400"/>
              <a:t>Fibra óptica - cabo óptico</a:t>
            </a:r>
          </a:p>
          <a:p>
            <a:pPr lvl="0" algn="just" rtl="0">
              <a:lnSpc>
                <a:spcPct val="90000"/>
              </a:lnSpc>
              <a:spcBef>
                <a:spcPts val="500"/>
              </a:spcBef>
              <a:spcAft>
                <a:spcPts val="0"/>
              </a:spcAft>
              <a:buNone/>
            </a:pPr>
            <a:endParaRPr>
              <a:solidFill>
                <a:srgbClr val="666666"/>
              </a:solidFill>
              <a:latin typeface="Arial"/>
              <a:ea typeface="Arial"/>
              <a:cs typeface="Arial"/>
              <a:sym typeface="Arial"/>
            </a:endParaRPr>
          </a:p>
          <a:p>
            <a:pPr lvl="0" rtl="0">
              <a:lnSpc>
                <a:spcPct val="90000"/>
              </a:lnSpc>
              <a:spcBef>
                <a:spcPts val="500"/>
              </a:spcBef>
              <a:spcAft>
                <a:spcPts val="0"/>
              </a:spcAft>
              <a:buNone/>
            </a:pPr>
            <a:r>
              <a:rPr lang="pt-BR">
                <a:solidFill>
                  <a:srgbClr val="666666"/>
                </a:solidFill>
                <a:latin typeface="Arial"/>
                <a:ea typeface="Arial"/>
                <a:cs typeface="Arial"/>
                <a:sym typeface="Arial"/>
              </a:rPr>
              <a:t>  </a:t>
            </a:r>
          </a:p>
        </p:txBody>
      </p:sp>
      <p:pic>
        <p:nvPicPr>
          <p:cNvPr id="166" name="Shape 166"/>
          <p:cNvPicPr preferRelativeResize="0"/>
          <p:nvPr/>
        </p:nvPicPr>
        <p:blipFill>
          <a:blip r:embed="rId3">
            <a:alphaModFix/>
          </a:blip>
          <a:stretch>
            <a:fillRect/>
          </a:stretch>
        </p:blipFill>
        <p:spPr>
          <a:xfrm>
            <a:off x="656400" y="2006024"/>
            <a:ext cx="8010249" cy="2843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72" name="Shape 172"/>
          <p:cNvSpPr txBox="1">
            <a:spLocks noGrp="1"/>
          </p:cNvSpPr>
          <p:nvPr>
            <p:ph type="body" idx="1"/>
          </p:nvPr>
        </p:nvSpPr>
        <p:spPr>
          <a:xfrm>
            <a:off x="311700" y="1228675"/>
            <a:ext cx="8329500" cy="2415900"/>
          </a:xfrm>
          <a:prstGeom prst="rect">
            <a:avLst/>
          </a:prstGeom>
        </p:spPr>
        <p:txBody>
          <a:bodyPr lIns="91425" tIns="91425" rIns="91425" bIns="91425" anchor="t" anchorCtr="0">
            <a:noAutofit/>
          </a:bodyPr>
          <a:lstStyle/>
          <a:p>
            <a:pPr lvl="0" rtl="0">
              <a:spcBef>
                <a:spcPts val="0"/>
              </a:spcBef>
              <a:buNone/>
            </a:pPr>
            <a:r>
              <a:rPr lang="pt-BR" sz="2400"/>
              <a:t>Fibra óptica - cabo óptico</a:t>
            </a:r>
          </a:p>
          <a:p>
            <a:pPr marL="457200" lvl="0" indent="-342900" algn="just" rtl="0">
              <a:spcBef>
                <a:spcPts val="500"/>
              </a:spcBef>
              <a:spcAft>
                <a:spcPts val="0"/>
              </a:spcAft>
              <a:buClr>
                <a:srgbClr val="666666"/>
              </a:buClr>
              <a:buSzPct val="100000"/>
            </a:pPr>
            <a:r>
              <a:rPr lang="pt-BR" sz="1800" b="1">
                <a:solidFill>
                  <a:srgbClr val="666666"/>
                </a:solidFill>
              </a:rPr>
              <a:t>Como a camada de refração não absorve nenhuma luz do núcleo, a onda de luz pode viajar grandes distâncias.</a:t>
            </a:r>
          </a:p>
          <a:p>
            <a:pPr marL="457200" lvl="0" indent="-228600" algn="just" rtl="0">
              <a:spcBef>
                <a:spcPts val="500"/>
              </a:spcBef>
              <a:spcAft>
                <a:spcPts val="0"/>
              </a:spcAft>
              <a:buClr>
                <a:srgbClr val="666666"/>
              </a:buClr>
            </a:pPr>
            <a:r>
              <a:rPr lang="pt-BR" sz="1800" b="1">
                <a:solidFill>
                  <a:srgbClr val="666666"/>
                </a:solidFill>
              </a:rPr>
              <a:t>Entretanto, uma parte do sinal luminoso se degrada dentro da fibra, principalmente em razão de impurezas contidas no vidro. </a:t>
            </a:r>
            <a:r>
              <a:rPr lang="pt-BR">
                <a:solidFill>
                  <a:srgbClr val="666666"/>
                </a:solidFill>
                <a:latin typeface="Arial"/>
                <a:ea typeface="Arial"/>
                <a:cs typeface="Arial"/>
                <a:sym typeface="Arial"/>
              </a:rPr>
              <a:t>  </a:t>
            </a:r>
          </a:p>
        </p:txBody>
      </p:sp>
      <p:pic>
        <p:nvPicPr>
          <p:cNvPr id="173" name="Shape 173"/>
          <p:cNvPicPr preferRelativeResize="0"/>
          <p:nvPr/>
        </p:nvPicPr>
        <p:blipFill>
          <a:blip r:embed="rId3">
            <a:alphaModFix/>
          </a:blip>
          <a:stretch>
            <a:fillRect/>
          </a:stretch>
        </p:blipFill>
        <p:spPr>
          <a:xfrm>
            <a:off x="4105025" y="3291800"/>
            <a:ext cx="3397050" cy="1527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79" name="Shape 179"/>
          <p:cNvSpPr txBox="1">
            <a:spLocks noGrp="1"/>
          </p:cNvSpPr>
          <p:nvPr>
            <p:ph type="body" idx="1"/>
          </p:nvPr>
        </p:nvSpPr>
        <p:spPr>
          <a:xfrm>
            <a:off x="311700" y="1228675"/>
            <a:ext cx="3244800" cy="3454500"/>
          </a:xfrm>
          <a:prstGeom prst="rect">
            <a:avLst/>
          </a:prstGeom>
        </p:spPr>
        <p:txBody>
          <a:bodyPr lIns="91425" tIns="91425" rIns="91425" bIns="91425" anchor="t" anchorCtr="0">
            <a:noAutofit/>
          </a:bodyPr>
          <a:lstStyle/>
          <a:p>
            <a:pPr lvl="0">
              <a:spcBef>
                <a:spcPts val="0"/>
              </a:spcBef>
              <a:buNone/>
            </a:pPr>
            <a:r>
              <a:rPr lang="pt-BR" sz="2400"/>
              <a:t>Fibra óptica </a:t>
            </a:r>
          </a:p>
          <a:p>
            <a:pPr lvl="0" algn="just" rtl="0">
              <a:spcBef>
                <a:spcPts val="500"/>
              </a:spcBef>
              <a:spcAft>
                <a:spcPts val="0"/>
              </a:spcAft>
              <a:buNone/>
            </a:pPr>
            <a:r>
              <a:rPr lang="pt-BR" sz="2400"/>
              <a:t>Tipos de Fibra</a:t>
            </a:r>
          </a:p>
          <a:p>
            <a:pPr lvl="0" algn="just" rtl="0">
              <a:spcBef>
                <a:spcPts val="500"/>
              </a:spcBef>
              <a:spcAft>
                <a:spcPts val="0"/>
              </a:spcAft>
              <a:buNone/>
            </a:pPr>
            <a:endParaRPr sz="2400"/>
          </a:p>
          <a:p>
            <a:pPr marL="457200" lvl="0" indent="-381000" algn="just" rtl="0">
              <a:spcBef>
                <a:spcPts val="500"/>
              </a:spcBef>
              <a:spcAft>
                <a:spcPts val="0"/>
              </a:spcAft>
              <a:buSzPct val="100000"/>
            </a:pPr>
            <a:r>
              <a:rPr lang="pt-BR" sz="2400"/>
              <a:t>Monomodo</a:t>
            </a:r>
          </a:p>
          <a:p>
            <a:pPr marL="457200" lvl="0" indent="-381000" algn="just" rtl="0">
              <a:spcBef>
                <a:spcPts val="500"/>
              </a:spcBef>
              <a:spcAft>
                <a:spcPts val="0"/>
              </a:spcAft>
              <a:buSzPct val="100000"/>
            </a:pPr>
            <a:r>
              <a:rPr lang="pt-BR" sz="2400"/>
              <a:t>Multimodo</a:t>
            </a:r>
          </a:p>
        </p:txBody>
      </p:sp>
      <p:sp>
        <p:nvSpPr>
          <p:cNvPr id="2" name="AutoShape 2" descr="https://lh6.googleusercontent.com/NWaGr5oUKu0-hXtD164karirI2bFqu4jtRBaZ04GR7KttadwJ6KYWQcKPWA9Z8qUURFjUEpbFCq4gJgynngc-Vypda0ifG7XbHgfMnRFTKXYCHWc4mikq2H5Jur58Ib_aiRNu1LTNr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https://lh6.googleusercontent.com/NWaGr5oUKu0-hXtD164karirI2bFqu4jtRBaZ04GR7KttadwJ6KYWQcKPWA9Z8qUURFjUEpbFCq4gJgynngc-Vypda0ifG7XbHgfMnRFTKXYCHWc4mikq2H5Jur58Ib_aiRNu1LTNr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6" descr="https://lh6.googleusercontent.com/NWaGr5oUKu0-hXtD164karirI2bFqu4jtRBaZ04GR7KttadwJ6KYWQcKPWA9Z8qUURFjUEpbFCq4gJgynngc-Vypda0ifG7XbHgfMnRFTKXYCHWc4mikq2H5Jur58Ib_aiRNu1LTNr4"/>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https://lh6.googleusercontent.com/NWaGr5oUKu0-hXtD164karirI2bFqu4jtRBaZ04GR7KttadwJ6KYWQcKPWA9Z8qUURFjUEpbFCq4gJgynngc-Vypda0ifG7XbHgfMnRFTKXYCHWc4mikq2H5Jur58Ib_aiRNu1LTNr4"/>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32609"/>
            <a:ext cx="4514081" cy="297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86" name="Shape 186"/>
          <p:cNvSpPr txBox="1">
            <a:spLocks noGrp="1"/>
          </p:cNvSpPr>
          <p:nvPr>
            <p:ph type="body" idx="1"/>
          </p:nvPr>
        </p:nvSpPr>
        <p:spPr>
          <a:xfrm>
            <a:off x="323528" y="1059582"/>
            <a:ext cx="8270700" cy="3454500"/>
          </a:xfrm>
          <a:prstGeom prst="rect">
            <a:avLst/>
          </a:prstGeom>
        </p:spPr>
        <p:txBody>
          <a:bodyPr lIns="91425" tIns="91425" rIns="91425" bIns="91425" anchor="t" anchorCtr="0">
            <a:noAutofit/>
          </a:bodyPr>
          <a:lstStyle/>
          <a:p>
            <a:pPr lvl="0" rtl="0">
              <a:spcBef>
                <a:spcPts val="0"/>
              </a:spcBef>
              <a:buNone/>
            </a:pPr>
            <a:r>
              <a:rPr lang="pt-BR" sz="2400" dirty="0"/>
              <a:t>Fibra óptica </a:t>
            </a:r>
          </a:p>
          <a:p>
            <a:pPr lvl="0" algn="just" rtl="0">
              <a:spcBef>
                <a:spcPts val="500"/>
              </a:spcBef>
              <a:spcAft>
                <a:spcPts val="0"/>
              </a:spcAft>
              <a:buNone/>
            </a:pPr>
            <a:r>
              <a:rPr lang="pt-BR" sz="1600" dirty="0"/>
              <a:t>Fibra </a:t>
            </a:r>
            <a:r>
              <a:rPr lang="pt-BR" sz="1600" dirty="0" err="1"/>
              <a:t>Monomodo</a:t>
            </a:r>
            <a:r>
              <a:rPr lang="pt-BR" sz="1600" dirty="0"/>
              <a:t>.</a:t>
            </a:r>
          </a:p>
          <a:p>
            <a:pPr lvl="0" algn="just" rtl="0">
              <a:spcBef>
                <a:spcPts val="500"/>
              </a:spcBef>
              <a:spcAft>
                <a:spcPts val="0"/>
              </a:spcAft>
              <a:buNone/>
            </a:pPr>
            <a:endParaRPr sz="1600" dirty="0"/>
          </a:p>
          <a:p>
            <a:pPr marL="457200" lvl="0" indent="-330200" algn="just" rtl="0">
              <a:spcBef>
                <a:spcPts val="500"/>
              </a:spcBef>
              <a:spcAft>
                <a:spcPts val="0"/>
              </a:spcAft>
              <a:buSzPct val="100000"/>
            </a:pPr>
            <a:r>
              <a:rPr lang="pt-BR" sz="1600" dirty="0"/>
              <a:t>Possui um núcleo de 8 a 10 </a:t>
            </a:r>
            <a:r>
              <a:rPr lang="pt-BR" sz="1600" dirty="0" err="1"/>
              <a:t>mícrons</a:t>
            </a:r>
            <a:r>
              <a:rPr lang="pt-BR" sz="1600" dirty="0"/>
              <a:t> (milésimos de milímetro) de diâmetro;</a:t>
            </a:r>
          </a:p>
          <a:p>
            <a:pPr marL="457200" lvl="0" indent="-330200" algn="just" rtl="0">
              <a:spcBef>
                <a:spcPts val="500"/>
              </a:spcBef>
              <a:spcAft>
                <a:spcPts val="0"/>
              </a:spcAft>
              <a:buSzPct val="100000"/>
            </a:pPr>
            <a:r>
              <a:rPr lang="pt-BR" sz="1600" dirty="0"/>
              <a:t>Atendem um sinal (modo) por vez; </a:t>
            </a:r>
          </a:p>
          <a:p>
            <a:pPr marL="457200" lvl="0" indent="-330200" algn="just" rtl="0">
              <a:spcBef>
                <a:spcPts val="500"/>
              </a:spcBef>
              <a:spcAft>
                <a:spcPts val="0"/>
              </a:spcAft>
              <a:buSzPct val="100000"/>
            </a:pPr>
            <a:r>
              <a:rPr lang="pt-BR" sz="1600" dirty="0"/>
              <a:t>Fonte de luz geralmente é o laser</a:t>
            </a:r>
          </a:p>
          <a:p>
            <a:pPr marL="457200" lvl="0" indent="-330200" algn="just" rtl="0">
              <a:spcBef>
                <a:spcPts val="500"/>
              </a:spcBef>
              <a:spcAft>
                <a:spcPts val="0"/>
              </a:spcAft>
              <a:buSzPct val="100000"/>
            </a:pPr>
            <a:r>
              <a:rPr lang="pt-BR" sz="1600" dirty="0"/>
              <a:t>Pela menor dispersão, pode haver distâncias muito grandes entre transmissores (entre 30 e 50 km); </a:t>
            </a:r>
          </a:p>
          <a:p>
            <a:pPr marL="457200" lvl="0" indent="-330200" algn="just" rtl="0">
              <a:spcBef>
                <a:spcPts val="500"/>
              </a:spcBef>
              <a:spcAft>
                <a:spcPts val="0"/>
              </a:spcAft>
              <a:buSzPct val="100000"/>
            </a:pPr>
            <a:r>
              <a:rPr lang="pt-BR" sz="1600" dirty="0"/>
              <a:t>Largura da banda oferecida, que garante velocidades maiores na troca de informações.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pt-BR"/>
              <a:t>Meios de Transmissão</a:t>
            </a:r>
          </a:p>
        </p:txBody>
      </p:sp>
      <p:sp>
        <p:nvSpPr>
          <p:cNvPr id="63" name="Shape 63"/>
          <p:cNvSpPr txBox="1">
            <a:spLocks noGrp="1"/>
          </p:cNvSpPr>
          <p:nvPr>
            <p:ph type="body" idx="1"/>
          </p:nvPr>
        </p:nvSpPr>
        <p:spPr>
          <a:xfrm>
            <a:off x="311700" y="1228675"/>
            <a:ext cx="4959300" cy="3340200"/>
          </a:xfrm>
          <a:prstGeom prst="rect">
            <a:avLst/>
          </a:prstGeom>
        </p:spPr>
        <p:txBody>
          <a:bodyPr lIns="91425" tIns="91425" rIns="91425" bIns="91425" anchor="t" anchorCtr="0">
            <a:noAutofit/>
          </a:bodyPr>
          <a:lstStyle/>
          <a:p>
            <a:pPr lvl="0">
              <a:spcBef>
                <a:spcPts val="0"/>
              </a:spcBef>
              <a:buNone/>
            </a:pPr>
            <a:r>
              <a:rPr lang="pt-BR" sz="2400"/>
              <a:t>Fibra óptica</a:t>
            </a:r>
          </a:p>
          <a:p>
            <a:pPr lvl="0">
              <a:spcBef>
                <a:spcPts val="0"/>
              </a:spcBef>
              <a:buNone/>
            </a:pPr>
            <a:endParaRPr/>
          </a:p>
          <a:p>
            <a:pPr lvl="0" algn="just" rtl="0">
              <a:spcBef>
                <a:spcPts val="600"/>
              </a:spcBef>
              <a:spcAft>
                <a:spcPts val="0"/>
              </a:spcAft>
              <a:buNone/>
            </a:pPr>
            <a:r>
              <a:rPr lang="pt-BR" sz="2400">
                <a:solidFill>
                  <a:srgbClr val="666666"/>
                </a:solidFill>
              </a:rPr>
              <a:t>Os cabos de fibra óptica são usados para transmitir sinais digitais de dados em forma de pulsos modulados de luz.</a:t>
            </a:r>
          </a:p>
          <a:p>
            <a:pPr lvl="0">
              <a:spcBef>
                <a:spcPts val="0"/>
              </a:spcBef>
              <a:buNone/>
            </a:pPr>
            <a:endParaRPr>
              <a:solidFill>
                <a:srgbClr val="666666"/>
              </a:solidFill>
            </a:endParaRPr>
          </a:p>
        </p:txBody>
      </p:sp>
      <p:pic>
        <p:nvPicPr>
          <p:cNvPr id="64" name="Shape 64"/>
          <p:cNvPicPr preferRelativeResize="0"/>
          <p:nvPr/>
        </p:nvPicPr>
        <p:blipFill>
          <a:blip r:embed="rId3">
            <a:alphaModFix/>
          </a:blip>
          <a:stretch>
            <a:fillRect/>
          </a:stretch>
        </p:blipFill>
        <p:spPr>
          <a:xfrm>
            <a:off x="5359450" y="1397262"/>
            <a:ext cx="3249325" cy="3003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92" name="Shape 192"/>
          <p:cNvSpPr txBox="1">
            <a:spLocks noGrp="1"/>
          </p:cNvSpPr>
          <p:nvPr>
            <p:ph type="body" idx="1"/>
          </p:nvPr>
        </p:nvSpPr>
        <p:spPr>
          <a:xfrm>
            <a:off x="311700" y="1228675"/>
            <a:ext cx="3244800" cy="3454500"/>
          </a:xfrm>
          <a:prstGeom prst="rect">
            <a:avLst/>
          </a:prstGeom>
        </p:spPr>
        <p:txBody>
          <a:bodyPr lIns="91425" tIns="91425" rIns="91425" bIns="91425" anchor="t" anchorCtr="0">
            <a:noAutofit/>
          </a:bodyPr>
          <a:lstStyle/>
          <a:p>
            <a:pPr lvl="0" rtl="0">
              <a:spcBef>
                <a:spcPts val="0"/>
              </a:spcBef>
              <a:buNone/>
            </a:pPr>
            <a:r>
              <a:rPr lang="pt-BR" sz="2400" dirty="0"/>
              <a:t>Fibra óptica </a:t>
            </a:r>
          </a:p>
          <a:p>
            <a:pPr lvl="0" algn="just" rtl="0">
              <a:spcBef>
                <a:spcPts val="500"/>
              </a:spcBef>
              <a:spcAft>
                <a:spcPts val="0"/>
              </a:spcAft>
              <a:buNone/>
            </a:pPr>
            <a:r>
              <a:rPr lang="pt-BR" sz="2400" dirty="0"/>
              <a:t>Fontes de luz</a:t>
            </a:r>
          </a:p>
          <a:p>
            <a:pPr lvl="0" algn="just" rtl="0">
              <a:spcBef>
                <a:spcPts val="500"/>
              </a:spcBef>
              <a:spcAft>
                <a:spcPts val="0"/>
              </a:spcAft>
              <a:buNone/>
            </a:pPr>
            <a:endParaRPr sz="2400" dirty="0"/>
          </a:p>
          <a:p>
            <a:pPr marL="457200" lvl="0" indent="-381000" algn="just" rtl="0">
              <a:spcBef>
                <a:spcPts val="500"/>
              </a:spcBef>
              <a:spcAft>
                <a:spcPts val="0"/>
              </a:spcAft>
              <a:buSzPct val="100000"/>
            </a:pPr>
            <a:r>
              <a:rPr lang="pt-BR" sz="2400" dirty="0"/>
              <a:t>laser</a:t>
            </a:r>
          </a:p>
          <a:p>
            <a:pPr marL="457200" lvl="0" indent="-381000" algn="just" rtl="0">
              <a:spcBef>
                <a:spcPts val="500"/>
              </a:spcBef>
              <a:spcAft>
                <a:spcPts val="0"/>
              </a:spcAft>
              <a:buSzPct val="100000"/>
            </a:pPr>
            <a:r>
              <a:rPr lang="pt-BR" sz="2400" dirty="0"/>
              <a:t>LED</a:t>
            </a:r>
          </a:p>
        </p:txBody>
      </p:sp>
      <p:pic>
        <p:nvPicPr>
          <p:cNvPr id="5" name="Picture 4" descr="jan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30845"/>
            <a:ext cx="5401122" cy="331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99" name="Shape 199"/>
          <p:cNvSpPr txBox="1">
            <a:spLocks noGrp="1"/>
          </p:cNvSpPr>
          <p:nvPr>
            <p:ph type="body" idx="1"/>
          </p:nvPr>
        </p:nvSpPr>
        <p:spPr>
          <a:xfrm>
            <a:off x="323528" y="1059582"/>
            <a:ext cx="8270700" cy="3454500"/>
          </a:xfrm>
          <a:prstGeom prst="rect">
            <a:avLst/>
          </a:prstGeom>
        </p:spPr>
        <p:txBody>
          <a:bodyPr lIns="91425" tIns="91425" rIns="91425" bIns="91425" anchor="t" anchorCtr="0">
            <a:noAutofit/>
          </a:bodyPr>
          <a:lstStyle/>
          <a:p>
            <a:pPr lvl="0" rtl="0">
              <a:spcBef>
                <a:spcPts val="0"/>
              </a:spcBef>
              <a:buNone/>
            </a:pPr>
            <a:r>
              <a:rPr lang="pt-BR" sz="2400" dirty="0"/>
              <a:t>Fibra óptica </a:t>
            </a:r>
          </a:p>
          <a:p>
            <a:pPr lvl="0" algn="just" rtl="0">
              <a:spcBef>
                <a:spcPts val="500"/>
              </a:spcBef>
              <a:spcAft>
                <a:spcPts val="0"/>
              </a:spcAft>
              <a:buNone/>
            </a:pPr>
            <a:r>
              <a:rPr lang="pt-BR" sz="1600" dirty="0"/>
              <a:t>Fibra Multimodo.</a:t>
            </a:r>
          </a:p>
          <a:p>
            <a:pPr lvl="0" algn="just" rtl="0">
              <a:spcBef>
                <a:spcPts val="500"/>
              </a:spcBef>
              <a:spcAft>
                <a:spcPts val="0"/>
              </a:spcAft>
              <a:buNone/>
            </a:pPr>
            <a:endParaRPr sz="1600" dirty="0"/>
          </a:p>
          <a:p>
            <a:pPr marL="457200" lvl="0" indent="-330200" algn="just" rtl="0">
              <a:spcBef>
                <a:spcPts val="500"/>
              </a:spcBef>
              <a:spcAft>
                <a:spcPts val="0"/>
              </a:spcAft>
              <a:buSzPct val="100000"/>
            </a:pPr>
            <a:r>
              <a:rPr lang="pt-BR" sz="1600" dirty="0"/>
              <a:t>Possui um núcleo de 62,5 </a:t>
            </a:r>
            <a:r>
              <a:rPr lang="pt-BR" sz="1600" dirty="0" err="1"/>
              <a:t>mícrons</a:t>
            </a:r>
            <a:r>
              <a:rPr lang="pt-BR" sz="1600" dirty="0"/>
              <a:t> (milésimos de milímetro) de diâmetro;</a:t>
            </a:r>
          </a:p>
          <a:p>
            <a:pPr marL="457200" lvl="0" indent="-330200" algn="just" rtl="0">
              <a:spcBef>
                <a:spcPts val="500"/>
              </a:spcBef>
              <a:spcAft>
                <a:spcPts val="0"/>
              </a:spcAft>
              <a:buSzPct val="100000"/>
            </a:pPr>
            <a:r>
              <a:rPr lang="pt-BR" sz="1600" dirty="0"/>
              <a:t>Garantem a emissão de vários sinais ao mesmo tempo</a:t>
            </a:r>
          </a:p>
          <a:p>
            <a:pPr marL="457200" lvl="0" indent="-330200" algn="just" rtl="0">
              <a:spcBef>
                <a:spcPts val="500"/>
              </a:spcBef>
              <a:spcAft>
                <a:spcPts val="0"/>
              </a:spcAft>
              <a:buSzPct val="100000"/>
            </a:pPr>
            <a:r>
              <a:rPr lang="pt-BR" sz="1600" dirty="0"/>
              <a:t>geralmente utilizam </a:t>
            </a:r>
            <a:r>
              <a:rPr lang="pt-BR" sz="1600" dirty="0" err="1"/>
              <a:t>LEDs</a:t>
            </a:r>
            <a:r>
              <a:rPr lang="pt-BR" sz="1600" dirty="0"/>
              <a:t> para a emissão;</a:t>
            </a:r>
          </a:p>
          <a:p>
            <a:pPr marL="457200" lvl="0" indent="-330200" algn="just" rtl="0">
              <a:spcBef>
                <a:spcPts val="500"/>
              </a:spcBef>
              <a:spcAft>
                <a:spcPts val="0"/>
              </a:spcAft>
              <a:buSzPct val="100000"/>
            </a:pPr>
            <a:r>
              <a:rPr lang="pt-BR" sz="1600" dirty="0"/>
              <a:t>Esse tipo de fibra é mais recomendado para transmissões de curtas distâncias (até 2 km), </a:t>
            </a:r>
          </a:p>
          <a:p>
            <a:pPr marL="457200" lvl="0" indent="-330200" algn="just" rtl="0">
              <a:spcBef>
                <a:spcPts val="500"/>
              </a:spcBef>
              <a:spcAft>
                <a:spcPts val="0"/>
              </a:spcAft>
              <a:buSzPct val="100000"/>
            </a:pPr>
            <a:r>
              <a:rPr lang="pt-BR" sz="1600" dirty="0"/>
              <a:t>Elas são mais recomendadas para redes domésticas porque são muito mais baratas.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05" name="Shape 205"/>
          <p:cNvSpPr txBox="1">
            <a:spLocks noGrp="1"/>
          </p:cNvSpPr>
          <p:nvPr>
            <p:ph type="body" idx="1"/>
          </p:nvPr>
        </p:nvSpPr>
        <p:spPr>
          <a:xfrm>
            <a:off x="311700" y="1228675"/>
            <a:ext cx="8270700" cy="3454500"/>
          </a:xfrm>
          <a:prstGeom prst="rect">
            <a:avLst/>
          </a:prstGeom>
        </p:spPr>
        <p:txBody>
          <a:bodyPr lIns="91425" tIns="91425" rIns="91425" bIns="91425" anchor="t" anchorCtr="0">
            <a:noAutofit/>
          </a:bodyPr>
          <a:lstStyle/>
          <a:p>
            <a:pPr lvl="0" rtl="0">
              <a:spcBef>
                <a:spcPts val="0"/>
              </a:spcBef>
              <a:buNone/>
            </a:pPr>
            <a:r>
              <a:rPr lang="pt-BR" sz="2400"/>
              <a:t>Fibra óptica </a:t>
            </a:r>
          </a:p>
          <a:p>
            <a:pPr lvl="0" algn="just" rtl="0">
              <a:spcBef>
                <a:spcPts val="500"/>
              </a:spcBef>
              <a:spcAft>
                <a:spcPts val="0"/>
              </a:spcAft>
              <a:buNone/>
            </a:pPr>
            <a:r>
              <a:rPr lang="pt-BR"/>
              <a:t>Fibra Multimodo.</a:t>
            </a:r>
          </a:p>
          <a:p>
            <a:pPr lvl="0" algn="just" rtl="0">
              <a:spcBef>
                <a:spcPts val="500"/>
              </a:spcBef>
              <a:spcAft>
                <a:spcPts val="0"/>
              </a:spcAft>
              <a:buNone/>
            </a:pPr>
            <a:endParaRPr/>
          </a:p>
          <a:p>
            <a:pPr lvl="0" algn="just" rtl="0">
              <a:spcBef>
                <a:spcPts val="500"/>
              </a:spcBef>
              <a:spcAft>
                <a:spcPts val="0"/>
              </a:spcAft>
              <a:buNone/>
            </a:pPr>
            <a:r>
              <a:rPr lang="pt-BR"/>
              <a:t>Fibras multimodo podem ser classificas em:</a:t>
            </a:r>
          </a:p>
          <a:p>
            <a:pPr marL="457200" lvl="0" indent="-228600" algn="just" rtl="0">
              <a:spcBef>
                <a:spcPts val="500"/>
              </a:spcBef>
              <a:spcAft>
                <a:spcPts val="0"/>
              </a:spcAft>
            </a:pPr>
            <a:r>
              <a:rPr lang="pt-BR"/>
              <a:t>Indíce degrau (step index)</a:t>
            </a:r>
          </a:p>
          <a:p>
            <a:pPr marL="457200" lvl="0" indent="-228600" algn="just" rtl="0">
              <a:spcBef>
                <a:spcPts val="500"/>
              </a:spcBef>
              <a:spcAft>
                <a:spcPts val="0"/>
              </a:spcAft>
            </a:pPr>
            <a:r>
              <a:rPr lang="pt-BR"/>
              <a:t>Indíce gradiente (grade index)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11" name="Shape 211"/>
          <p:cNvSpPr txBox="1">
            <a:spLocks noGrp="1"/>
          </p:cNvSpPr>
          <p:nvPr>
            <p:ph type="body" idx="1"/>
          </p:nvPr>
        </p:nvSpPr>
        <p:spPr>
          <a:xfrm>
            <a:off x="323528" y="987574"/>
            <a:ext cx="8270700" cy="3454500"/>
          </a:xfrm>
          <a:prstGeom prst="rect">
            <a:avLst/>
          </a:prstGeom>
        </p:spPr>
        <p:txBody>
          <a:bodyPr lIns="91425" tIns="91425" rIns="91425" bIns="91425" anchor="t" anchorCtr="0">
            <a:noAutofit/>
          </a:bodyPr>
          <a:lstStyle/>
          <a:p>
            <a:pPr lvl="0" rtl="0">
              <a:spcBef>
                <a:spcPts val="0"/>
              </a:spcBef>
              <a:buNone/>
            </a:pPr>
            <a:r>
              <a:rPr lang="pt-BR" sz="2400" dirty="0"/>
              <a:t>Fibra óptica </a:t>
            </a:r>
          </a:p>
          <a:p>
            <a:pPr lvl="0" algn="just" rtl="0">
              <a:spcBef>
                <a:spcPts val="500"/>
              </a:spcBef>
              <a:spcAft>
                <a:spcPts val="0"/>
              </a:spcAft>
              <a:buNone/>
            </a:pPr>
            <a:r>
              <a:rPr lang="pt-BR" dirty="0"/>
              <a:t>Fibra Multimodo.</a:t>
            </a:r>
          </a:p>
          <a:p>
            <a:pPr lvl="0" algn="just" rtl="0">
              <a:spcBef>
                <a:spcPts val="500"/>
              </a:spcBef>
              <a:spcAft>
                <a:spcPts val="0"/>
              </a:spcAft>
              <a:buNone/>
            </a:pPr>
            <a:endParaRPr dirty="0"/>
          </a:p>
          <a:p>
            <a:pPr lvl="0" algn="just" rtl="0">
              <a:spcBef>
                <a:spcPts val="500"/>
              </a:spcBef>
              <a:spcAft>
                <a:spcPts val="0"/>
              </a:spcAft>
              <a:buNone/>
            </a:pPr>
            <a:r>
              <a:rPr lang="pt-BR" sz="1600" dirty="0">
                <a:solidFill>
                  <a:srgbClr val="666666"/>
                </a:solidFill>
              </a:rPr>
              <a:t>Fibras multimodo podem ser classificadas em:</a:t>
            </a:r>
          </a:p>
          <a:p>
            <a:pPr marL="457200" lvl="0" indent="-330200" algn="just" rtl="0">
              <a:spcBef>
                <a:spcPts val="500"/>
              </a:spcBef>
              <a:spcAft>
                <a:spcPts val="0"/>
              </a:spcAft>
              <a:buClr>
                <a:srgbClr val="666666"/>
              </a:buClr>
              <a:buSzPct val="100000"/>
            </a:pPr>
            <a:r>
              <a:rPr lang="pt-BR" sz="1600" dirty="0">
                <a:solidFill>
                  <a:srgbClr val="666666"/>
                </a:solidFill>
              </a:rPr>
              <a:t>Índice degrau (</a:t>
            </a:r>
            <a:r>
              <a:rPr lang="pt-BR" sz="1600" dirty="0" err="1">
                <a:solidFill>
                  <a:srgbClr val="666666"/>
                </a:solidFill>
              </a:rPr>
              <a:t>step</a:t>
            </a:r>
            <a:r>
              <a:rPr lang="pt-BR" sz="1600" dirty="0">
                <a:solidFill>
                  <a:srgbClr val="666666"/>
                </a:solidFill>
              </a:rPr>
              <a:t> index)</a:t>
            </a:r>
          </a:p>
          <a:p>
            <a:pPr marL="1371600" lvl="1" indent="-228600" rtl="0">
              <a:spcBef>
                <a:spcPts val="600"/>
              </a:spcBef>
              <a:spcAft>
                <a:spcPts val="0"/>
              </a:spcAft>
              <a:buClr>
                <a:srgbClr val="666666"/>
              </a:buClr>
            </a:pPr>
            <a:r>
              <a:rPr lang="pt-BR" dirty="0">
                <a:solidFill>
                  <a:srgbClr val="666666"/>
                </a:solidFill>
              </a:rPr>
              <a:t>Apresenta uma mudança acentuada do índice de refração na passagem do core para o </a:t>
            </a:r>
            <a:r>
              <a:rPr lang="pt-BR" dirty="0" err="1">
                <a:solidFill>
                  <a:srgbClr val="666666"/>
                </a:solidFill>
              </a:rPr>
              <a:t>cladding</a:t>
            </a:r>
            <a:r>
              <a:rPr lang="pt-BR" dirty="0">
                <a:solidFill>
                  <a:srgbClr val="666666"/>
                </a:solidFill>
              </a:rPr>
              <a:t>.</a:t>
            </a:r>
          </a:p>
          <a:p>
            <a:pPr lvl="0" algn="just" rtl="0">
              <a:spcBef>
                <a:spcPts val="500"/>
              </a:spcBef>
              <a:spcAft>
                <a:spcPts val="0"/>
              </a:spcAft>
              <a:buNone/>
            </a:pPr>
            <a:endParaRPr sz="1600" dirty="0">
              <a:solidFill>
                <a:srgbClr val="666666"/>
              </a:solidFill>
            </a:endParaRPr>
          </a:p>
          <a:p>
            <a:pPr marL="457200" lvl="0" indent="-330200" algn="just" rtl="0">
              <a:spcBef>
                <a:spcPts val="500"/>
              </a:spcBef>
              <a:spcAft>
                <a:spcPts val="0"/>
              </a:spcAft>
              <a:buClr>
                <a:srgbClr val="666666"/>
              </a:buClr>
              <a:buSzPct val="100000"/>
            </a:pPr>
            <a:r>
              <a:rPr lang="pt-BR" sz="1600" dirty="0">
                <a:solidFill>
                  <a:srgbClr val="666666"/>
                </a:solidFill>
              </a:rPr>
              <a:t>Índice gradiente (grade index)</a:t>
            </a:r>
          </a:p>
          <a:p>
            <a:pPr marL="1371600" lvl="1" indent="-228600" rtl="0">
              <a:spcBef>
                <a:spcPts val="600"/>
              </a:spcBef>
              <a:spcAft>
                <a:spcPts val="0"/>
              </a:spcAft>
              <a:buClr>
                <a:srgbClr val="666666"/>
              </a:buClr>
            </a:pPr>
            <a:r>
              <a:rPr lang="pt-BR" dirty="0">
                <a:solidFill>
                  <a:srgbClr val="666666"/>
                </a:solidFill>
              </a:rPr>
              <a:t>Apresenta uma mudança gradativa no índice de refração na passagem do core para o </a:t>
            </a:r>
            <a:r>
              <a:rPr lang="pt-BR" dirty="0" err="1">
                <a:solidFill>
                  <a:srgbClr val="666666"/>
                </a:solidFill>
              </a:rPr>
              <a:t>cladding</a:t>
            </a:r>
            <a:r>
              <a:rPr lang="pt-BR" dirty="0">
                <a:solidFill>
                  <a:srgbClr val="666666"/>
                </a:solidFill>
              </a:rPr>
              <a:t>.</a:t>
            </a:r>
          </a:p>
          <a:p>
            <a:pPr lvl="0" algn="just" rtl="0">
              <a:spcBef>
                <a:spcPts val="50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17" name="Shape 217"/>
          <p:cNvSpPr txBox="1">
            <a:spLocks noGrp="1"/>
          </p:cNvSpPr>
          <p:nvPr>
            <p:ph type="body" idx="1"/>
          </p:nvPr>
        </p:nvSpPr>
        <p:spPr>
          <a:xfrm>
            <a:off x="311700" y="1093850"/>
            <a:ext cx="8270700" cy="3454500"/>
          </a:xfrm>
          <a:prstGeom prst="rect">
            <a:avLst/>
          </a:prstGeom>
        </p:spPr>
        <p:txBody>
          <a:bodyPr lIns="91425" tIns="91425" rIns="91425" bIns="91425" anchor="t" anchorCtr="0">
            <a:noAutofit/>
          </a:bodyPr>
          <a:lstStyle/>
          <a:p>
            <a:pPr lvl="0" rtl="0">
              <a:spcBef>
                <a:spcPts val="0"/>
              </a:spcBef>
              <a:buNone/>
            </a:pPr>
            <a:r>
              <a:rPr lang="pt-BR" sz="2400"/>
              <a:t>Fibra óptica </a:t>
            </a:r>
          </a:p>
          <a:p>
            <a:pPr lvl="0" algn="just" rtl="0">
              <a:spcBef>
                <a:spcPts val="500"/>
              </a:spcBef>
              <a:spcAft>
                <a:spcPts val="0"/>
              </a:spcAft>
              <a:buNone/>
            </a:pPr>
            <a:r>
              <a:rPr lang="pt-BR"/>
              <a:t>Fibra Multimodo - índices degrau e gradiente</a:t>
            </a:r>
          </a:p>
          <a:p>
            <a:pPr lvl="0" algn="just" rtl="0">
              <a:spcBef>
                <a:spcPts val="500"/>
              </a:spcBef>
              <a:spcAft>
                <a:spcPts val="0"/>
              </a:spcAft>
              <a:buNone/>
            </a:pPr>
            <a:endParaRPr/>
          </a:p>
          <a:p>
            <a:pPr marL="0" lvl="0" indent="0" rtl="0">
              <a:spcBef>
                <a:spcPts val="600"/>
              </a:spcBef>
              <a:spcAft>
                <a:spcPts val="0"/>
              </a:spcAft>
              <a:buNone/>
            </a:pPr>
            <a:endParaRPr>
              <a:solidFill>
                <a:srgbClr val="666666"/>
              </a:solidFill>
            </a:endParaRPr>
          </a:p>
          <a:p>
            <a:pPr lvl="0" algn="just" rtl="0">
              <a:spcBef>
                <a:spcPts val="500"/>
              </a:spcBef>
              <a:spcAft>
                <a:spcPts val="0"/>
              </a:spcAft>
              <a:buNone/>
            </a:pPr>
            <a:endParaRPr/>
          </a:p>
        </p:txBody>
      </p:sp>
      <p:pic>
        <p:nvPicPr>
          <p:cNvPr id="218" name="Shape 218"/>
          <p:cNvPicPr preferRelativeResize="0"/>
          <p:nvPr/>
        </p:nvPicPr>
        <p:blipFill>
          <a:blip r:embed="rId3">
            <a:alphaModFix/>
          </a:blip>
          <a:stretch>
            <a:fillRect/>
          </a:stretch>
        </p:blipFill>
        <p:spPr>
          <a:xfrm>
            <a:off x="1202337" y="2214149"/>
            <a:ext cx="6739325" cy="26131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24" name="Shape 224"/>
          <p:cNvSpPr txBox="1">
            <a:spLocks noGrp="1"/>
          </p:cNvSpPr>
          <p:nvPr>
            <p:ph type="body" idx="1"/>
          </p:nvPr>
        </p:nvSpPr>
        <p:spPr>
          <a:xfrm>
            <a:off x="311700" y="1228675"/>
            <a:ext cx="4253700" cy="3640500"/>
          </a:xfrm>
          <a:prstGeom prst="rect">
            <a:avLst/>
          </a:prstGeom>
        </p:spPr>
        <p:txBody>
          <a:bodyPr lIns="91425" tIns="91425" rIns="91425" bIns="91425" anchor="t" anchorCtr="0">
            <a:noAutofit/>
          </a:bodyPr>
          <a:lstStyle/>
          <a:p>
            <a:pPr lvl="0" rtl="0">
              <a:spcBef>
                <a:spcPts val="0"/>
              </a:spcBef>
              <a:buNone/>
            </a:pPr>
            <a:r>
              <a:rPr lang="pt-BR" sz="2400"/>
              <a:t>Fibra óptica </a:t>
            </a:r>
          </a:p>
          <a:p>
            <a:pPr lvl="0" rtl="0">
              <a:spcBef>
                <a:spcPts val="0"/>
              </a:spcBef>
              <a:buNone/>
            </a:pPr>
            <a:endParaRPr/>
          </a:p>
          <a:p>
            <a:pPr marL="457200" lvl="0" indent="-228600" algn="just" rtl="0">
              <a:spcBef>
                <a:spcPts val="600"/>
              </a:spcBef>
              <a:spcAft>
                <a:spcPts val="0"/>
              </a:spcAft>
              <a:buClr>
                <a:srgbClr val="666666"/>
              </a:buClr>
            </a:pPr>
            <a:r>
              <a:rPr lang="pt-BR">
                <a:solidFill>
                  <a:srgbClr val="666666"/>
                </a:solidFill>
              </a:rPr>
              <a:t>A fibra óptica é reconhecida pelo tamanho do core em relação ao cladding</a:t>
            </a:r>
          </a:p>
          <a:p>
            <a:pPr marL="457200" lvl="0" indent="-228600" algn="just" rtl="0">
              <a:spcBef>
                <a:spcPts val="600"/>
              </a:spcBef>
              <a:spcAft>
                <a:spcPts val="0"/>
              </a:spcAft>
              <a:buClr>
                <a:srgbClr val="666666"/>
              </a:buClr>
            </a:pPr>
            <a:r>
              <a:rPr lang="pt-BR">
                <a:solidFill>
                  <a:srgbClr val="666666"/>
                </a:solidFill>
              </a:rPr>
              <a:t>Ex: Fibra 62.5/125 tem core de 62.5 mícron e cladding de 125 mícron.</a:t>
            </a:r>
          </a:p>
          <a:p>
            <a:pPr lvl="0" algn="just" rtl="0">
              <a:spcBef>
                <a:spcPts val="500"/>
              </a:spcBef>
              <a:spcAft>
                <a:spcPts val="0"/>
              </a:spcAft>
              <a:buNone/>
            </a:pPr>
            <a:endParaRPr sz="1600"/>
          </a:p>
        </p:txBody>
      </p:sp>
      <p:pic>
        <p:nvPicPr>
          <p:cNvPr id="225" name="Shape 225"/>
          <p:cNvPicPr preferRelativeResize="0"/>
          <p:nvPr/>
        </p:nvPicPr>
        <p:blipFill>
          <a:blip r:embed="rId3">
            <a:alphaModFix/>
          </a:blip>
          <a:stretch>
            <a:fillRect/>
          </a:stretch>
        </p:blipFill>
        <p:spPr>
          <a:xfrm>
            <a:off x="5055325" y="1949625"/>
            <a:ext cx="3842650" cy="26648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31" name="Shape 231"/>
          <p:cNvSpPr txBox="1">
            <a:spLocks noGrp="1"/>
          </p:cNvSpPr>
          <p:nvPr>
            <p:ph type="body" idx="1"/>
          </p:nvPr>
        </p:nvSpPr>
        <p:spPr>
          <a:xfrm>
            <a:off x="311700" y="1228675"/>
            <a:ext cx="5262900" cy="3640500"/>
          </a:xfrm>
          <a:prstGeom prst="rect">
            <a:avLst/>
          </a:prstGeom>
        </p:spPr>
        <p:txBody>
          <a:bodyPr lIns="91425" tIns="91425" rIns="91425" bIns="91425" anchor="t" anchorCtr="0">
            <a:noAutofit/>
          </a:bodyPr>
          <a:lstStyle/>
          <a:p>
            <a:pPr lvl="0" rtl="0">
              <a:spcBef>
                <a:spcPts val="0"/>
              </a:spcBef>
              <a:buNone/>
            </a:pPr>
            <a:r>
              <a:rPr lang="pt-BR" sz="2400"/>
              <a:t>Fibra óptica </a:t>
            </a:r>
          </a:p>
          <a:p>
            <a:pPr lvl="0" algn="just" rtl="0">
              <a:spcBef>
                <a:spcPts val="600"/>
              </a:spcBef>
              <a:spcAft>
                <a:spcPts val="0"/>
              </a:spcAft>
              <a:buNone/>
            </a:pPr>
            <a:r>
              <a:rPr lang="pt-BR">
                <a:solidFill>
                  <a:srgbClr val="666666"/>
                </a:solidFill>
              </a:rPr>
              <a:t>A comunicação de luz é unidirecional, por isso precisamos de duas fibras.</a:t>
            </a:r>
          </a:p>
          <a:p>
            <a:pPr marL="457200" lvl="0" indent="-228600" algn="just" rtl="0">
              <a:spcBef>
                <a:spcPts val="600"/>
              </a:spcBef>
              <a:spcAft>
                <a:spcPts val="0"/>
              </a:spcAft>
              <a:buClr>
                <a:srgbClr val="666666"/>
              </a:buClr>
            </a:pPr>
            <a:r>
              <a:rPr lang="pt-BR">
                <a:solidFill>
                  <a:srgbClr val="666666"/>
                </a:solidFill>
              </a:rPr>
              <a:t>Transmissão (tx)</a:t>
            </a:r>
          </a:p>
          <a:p>
            <a:pPr marL="457200" lvl="0" indent="-228600" algn="just" rtl="0">
              <a:spcBef>
                <a:spcPts val="600"/>
              </a:spcBef>
              <a:spcAft>
                <a:spcPts val="0"/>
              </a:spcAft>
              <a:buClr>
                <a:srgbClr val="666666"/>
              </a:buClr>
            </a:pPr>
            <a:r>
              <a:rPr lang="pt-BR">
                <a:solidFill>
                  <a:srgbClr val="666666"/>
                </a:solidFill>
              </a:rPr>
              <a:t>Recepção (Rx)</a:t>
            </a:r>
          </a:p>
          <a:p>
            <a:pPr lvl="0" algn="just" rtl="0">
              <a:spcBef>
                <a:spcPts val="600"/>
              </a:spcBef>
              <a:spcAft>
                <a:spcPts val="0"/>
              </a:spcAft>
              <a:buNone/>
            </a:pPr>
            <a:endParaRPr>
              <a:solidFill>
                <a:srgbClr val="666666"/>
              </a:solidFill>
            </a:endParaRPr>
          </a:p>
          <a:p>
            <a:pPr lvl="0" algn="just" rtl="0">
              <a:spcBef>
                <a:spcPts val="600"/>
              </a:spcBef>
              <a:spcAft>
                <a:spcPts val="0"/>
              </a:spcAft>
              <a:buNone/>
            </a:pPr>
            <a:r>
              <a:rPr lang="pt-BR">
                <a:solidFill>
                  <a:srgbClr val="666666"/>
                </a:solidFill>
              </a:rPr>
              <a:t>Uso de novas técnicas permite o uso em full-duplex (WDM)</a:t>
            </a:r>
          </a:p>
          <a:p>
            <a:pPr lvl="0" algn="just" rtl="0">
              <a:spcBef>
                <a:spcPts val="500"/>
              </a:spcBef>
              <a:spcAft>
                <a:spcPts val="0"/>
              </a:spcAft>
              <a:buNone/>
            </a:pPr>
            <a:endParaRPr sz="1600"/>
          </a:p>
        </p:txBody>
      </p:sp>
      <p:pic>
        <p:nvPicPr>
          <p:cNvPr id="232" name="Shape 232"/>
          <p:cNvPicPr preferRelativeResize="0"/>
          <p:nvPr/>
        </p:nvPicPr>
        <p:blipFill>
          <a:blip r:embed="rId3">
            <a:alphaModFix/>
          </a:blip>
          <a:stretch>
            <a:fillRect/>
          </a:stretch>
        </p:blipFill>
        <p:spPr>
          <a:xfrm>
            <a:off x="5681275" y="2023750"/>
            <a:ext cx="3224349" cy="1415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38" name="Shape 238"/>
          <p:cNvSpPr txBox="1">
            <a:spLocks noGrp="1"/>
          </p:cNvSpPr>
          <p:nvPr>
            <p:ph type="body" idx="1"/>
          </p:nvPr>
        </p:nvSpPr>
        <p:spPr>
          <a:xfrm>
            <a:off x="311700" y="1228675"/>
            <a:ext cx="8368500" cy="3640500"/>
          </a:xfrm>
          <a:prstGeom prst="rect">
            <a:avLst/>
          </a:prstGeom>
        </p:spPr>
        <p:txBody>
          <a:bodyPr lIns="91425" tIns="91425" rIns="91425" bIns="91425" anchor="t" anchorCtr="0">
            <a:noAutofit/>
          </a:bodyPr>
          <a:lstStyle/>
          <a:p>
            <a:pPr lvl="0">
              <a:spcBef>
                <a:spcPts val="0"/>
              </a:spcBef>
              <a:buNone/>
            </a:pPr>
            <a:r>
              <a:rPr lang="pt-BR" sz="2400" dirty="0"/>
              <a:t>Fibra óptica - conectores</a:t>
            </a:r>
          </a:p>
          <a:p>
            <a:pPr lvl="0" rtl="0">
              <a:spcBef>
                <a:spcPts val="0"/>
              </a:spcBef>
              <a:buNone/>
            </a:pPr>
            <a:r>
              <a:rPr lang="pt-BR" sz="2400" dirty="0"/>
              <a:t>ST		</a:t>
            </a:r>
            <a:r>
              <a:rPr lang="pt-BR" sz="2400" dirty="0" smtClean="0"/>
              <a:t>     SC</a:t>
            </a:r>
            <a:r>
              <a:rPr lang="pt-BR" sz="2400" dirty="0"/>
              <a:t>			  FC</a:t>
            </a:r>
          </a:p>
          <a:p>
            <a:pPr lvl="0" algn="just" rtl="0">
              <a:spcBef>
                <a:spcPts val="600"/>
              </a:spcBef>
              <a:spcAft>
                <a:spcPts val="0"/>
              </a:spcAft>
              <a:buNone/>
            </a:pPr>
            <a:endParaRPr dirty="0">
              <a:solidFill>
                <a:srgbClr val="666666"/>
              </a:solidFill>
            </a:endParaRPr>
          </a:p>
          <a:p>
            <a:pPr lvl="0" algn="just" rtl="0">
              <a:spcBef>
                <a:spcPts val="500"/>
              </a:spcBef>
              <a:spcAft>
                <a:spcPts val="0"/>
              </a:spcAft>
              <a:buNone/>
            </a:pPr>
            <a:endParaRPr sz="1600" dirty="0"/>
          </a:p>
        </p:txBody>
      </p:sp>
      <p:pic>
        <p:nvPicPr>
          <p:cNvPr id="239" name="Shape 239"/>
          <p:cNvPicPr preferRelativeResize="0"/>
          <p:nvPr/>
        </p:nvPicPr>
        <p:blipFill>
          <a:blip r:embed="rId3">
            <a:alphaModFix/>
          </a:blip>
          <a:stretch>
            <a:fillRect/>
          </a:stretch>
        </p:blipFill>
        <p:spPr>
          <a:xfrm>
            <a:off x="418000" y="2430775"/>
            <a:ext cx="1952900" cy="1860375"/>
          </a:xfrm>
          <a:prstGeom prst="rect">
            <a:avLst/>
          </a:prstGeom>
          <a:noFill/>
          <a:ln>
            <a:noFill/>
          </a:ln>
        </p:spPr>
      </p:pic>
      <p:pic>
        <p:nvPicPr>
          <p:cNvPr id="240" name="Shape 240"/>
          <p:cNvPicPr preferRelativeResize="0"/>
          <p:nvPr/>
        </p:nvPicPr>
        <p:blipFill>
          <a:blip r:embed="rId4">
            <a:alphaModFix/>
          </a:blip>
          <a:stretch>
            <a:fillRect/>
          </a:stretch>
        </p:blipFill>
        <p:spPr>
          <a:xfrm>
            <a:off x="3131840" y="2398998"/>
            <a:ext cx="2200000" cy="2201649"/>
          </a:xfrm>
          <a:prstGeom prst="rect">
            <a:avLst/>
          </a:prstGeom>
          <a:noFill/>
          <a:ln>
            <a:noFill/>
          </a:ln>
        </p:spPr>
      </p:pic>
      <p:pic>
        <p:nvPicPr>
          <p:cNvPr id="241" name="Shape 241"/>
          <p:cNvPicPr preferRelativeResize="0"/>
          <p:nvPr/>
        </p:nvPicPr>
        <p:blipFill>
          <a:blip r:embed="rId5">
            <a:alphaModFix/>
          </a:blip>
          <a:stretch>
            <a:fillRect/>
          </a:stretch>
        </p:blipFill>
        <p:spPr>
          <a:xfrm>
            <a:off x="5510350" y="2334450"/>
            <a:ext cx="2680074" cy="24160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47" name="Shape 247"/>
          <p:cNvSpPr txBox="1">
            <a:spLocks noGrp="1"/>
          </p:cNvSpPr>
          <p:nvPr>
            <p:ph type="body" idx="1"/>
          </p:nvPr>
        </p:nvSpPr>
        <p:spPr>
          <a:xfrm>
            <a:off x="311700" y="1228675"/>
            <a:ext cx="5262900" cy="3640500"/>
          </a:xfrm>
          <a:prstGeom prst="rect">
            <a:avLst/>
          </a:prstGeom>
        </p:spPr>
        <p:txBody>
          <a:bodyPr lIns="91425" tIns="91425" rIns="91425" bIns="91425" anchor="t" anchorCtr="0">
            <a:noAutofit/>
          </a:bodyPr>
          <a:lstStyle/>
          <a:p>
            <a:pPr lvl="0" rtl="0">
              <a:spcBef>
                <a:spcPts val="0"/>
              </a:spcBef>
              <a:buNone/>
            </a:pPr>
            <a:r>
              <a:rPr lang="pt-BR" sz="2400"/>
              <a:t>Fibra óptica - Equipamentos</a:t>
            </a:r>
          </a:p>
          <a:p>
            <a:pPr lvl="0" algn="just" rtl="0">
              <a:spcBef>
                <a:spcPts val="600"/>
              </a:spcBef>
              <a:spcAft>
                <a:spcPts val="0"/>
              </a:spcAft>
              <a:buNone/>
            </a:pPr>
            <a:endParaRPr>
              <a:solidFill>
                <a:srgbClr val="666666"/>
              </a:solidFill>
            </a:endParaRPr>
          </a:p>
          <a:p>
            <a:pPr lvl="0" algn="just" rtl="0">
              <a:spcBef>
                <a:spcPts val="500"/>
              </a:spcBef>
              <a:spcAft>
                <a:spcPts val="0"/>
              </a:spcAft>
              <a:buNone/>
            </a:pPr>
            <a:endParaRPr sz="1600"/>
          </a:p>
        </p:txBody>
      </p:sp>
      <p:pic>
        <p:nvPicPr>
          <p:cNvPr id="248" name="Shape 248"/>
          <p:cNvPicPr preferRelativeResize="0"/>
          <p:nvPr/>
        </p:nvPicPr>
        <p:blipFill>
          <a:blip r:embed="rId3">
            <a:alphaModFix/>
          </a:blip>
          <a:stretch>
            <a:fillRect/>
          </a:stretch>
        </p:blipFill>
        <p:spPr>
          <a:xfrm>
            <a:off x="260200" y="1939850"/>
            <a:ext cx="3264600" cy="2972700"/>
          </a:xfrm>
          <a:prstGeom prst="rect">
            <a:avLst/>
          </a:prstGeom>
          <a:noFill/>
          <a:ln>
            <a:noFill/>
          </a:ln>
        </p:spPr>
      </p:pic>
      <p:pic>
        <p:nvPicPr>
          <p:cNvPr id="249" name="Shape 249"/>
          <p:cNvPicPr preferRelativeResize="0"/>
          <p:nvPr/>
        </p:nvPicPr>
        <p:blipFill>
          <a:blip r:embed="rId4">
            <a:alphaModFix/>
          </a:blip>
          <a:stretch>
            <a:fillRect/>
          </a:stretch>
        </p:blipFill>
        <p:spPr>
          <a:xfrm>
            <a:off x="3640212" y="2223950"/>
            <a:ext cx="2196725" cy="1945799"/>
          </a:xfrm>
          <a:prstGeom prst="rect">
            <a:avLst/>
          </a:prstGeom>
          <a:noFill/>
          <a:ln>
            <a:noFill/>
          </a:ln>
        </p:spPr>
      </p:pic>
      <p:pic>
        <p:nvPicPr>
          <p:cNvPr id="250" name="Shape 250"/>
          <p:cNvPicPr preferRelativeResize="0"/>
          <p:nvPr/>
        </p:nvPicPr>
        <p:blipFill>
          <a:blip r:embed="rId5">
            <a:alphaModFix/>
          </a:blip>
          <a:stretch>
            <a:fillRect/>
          </a:stretch>
        </p:blipFill>
        <p:spPr>
          <a:xfrm>
            <a:off x="6064424" y="2694750"/>
            <a:ext cx="2811774" cy="1004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56" name="Shape 256"/>
          <p:cNvSpPr txBox="1">
            <a:spLocks noGrp="1"/>
          </p:cNvSpPr>
          <p:nvPr>
            <p:ph type="body" idx="1"/>
          </p:nvPr>
        </p:nvSpPr>
        <p:spPr>
          <a:xfrm>
            <a:off x="311700" y="1228675"/>
            <a:ext cx="5262900" cy="3640500"/>
          </a:xfrm>
          <a:prstGeom prst="rect">
            <a:avLst/>
          </a:prstGeom>
        </p:spPr>
        <p:txBody>
          <a:bodyPr lIns="91425" tIns="91425" rIns="91425" bIns="91425" anchor="t" anchorCtr="0">
            <a:noAutofit/>
          </a:bodyPr>
          <a:lstStyle/>
          <a:p>
            <a:pPr lvl="0" rtl="0">
              <a:spcBef>
                <a:spcPts val="0"/>
              </a:spcBef>
              <a:buNone/>
            </a:pPr>
            <a:r>
              <a:rPr lang="pt-BR" sz="2400"/>
              <a:t>Fibra óptica - Equipamentos</a:t>
            </a:r>
          </a:p>
          <a:p>
            <a:pPr lvl="0" algn="just" rtl="0">
              <a:spcBef>
                <a:spcPts val="600"/>
              </a:spcBef>
              <a:spcAft>
                <a:spcPts val="0"/>
              </a:spcAft>
              <a:buNone/>
            </a:pPr>
            <a:endParaRPr>
              <a:solidFill>
                <a:srgbClr val="666666"/>
              </a:solidFill>
            </a:endParaRPr>
          </a:p>
          <a:p>
            <a:pPr lvl="0" algn="just" rtl="0">
              <a:spcBef>
                <a:spcPts val="500"/>
              </a:spcBef>
              <a:spcAft>
                <a:spcPts val="0"/>
              </a:spcAft>
              <a:buNone/>
            </a:pPr>
            <a:endParaRPr sz="1600"/>
          </a:p>
        </p:txBody>
      </p:sp>
      <p:pic>
        <p:nvPicPr>
          <p:cNvPr id="257" name="Shape 257"/>
          <p:cNvPicPr preferRelativeResize="0"/>
          <p:nvPr/>
        </p:nvPicPr>
        <p:blipFill>
          <a:blip r:embed="rId3">
            <a:alphaModFix/>
          </a:blip>
          <a:stretch>
            <a:fillRect/>
          </a:stretch>
        </p:blipFill>
        <p:spPr>
          <a:xfrm>
            <a:off x="1822275" y="2096600"/>
            <a:ext cx="5574575" cy="251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70" name="Shape 70"/>
          <p:cNvSpPr txBox="1">
            <a:spLocks noGrp="1"/>
          </p:cNvSpPr>
          <p:nvPr>
            <p:ph type="body" idx="1"/>
          </p:nvPr>
        </p:nvSpPr>
        <p:spPr>
          <a:xfrm>
            <a:off x="311700" y="1228675"/>
            <a:ext cx="49593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lvl="0" algn="just" rtl="0">
              <a:spcBef>
                <a:spcPts val="0"/>
              </a:spcBef>
              <a:buNone/>
            </a:pPr>
            <a:r>
              <a:rPr lang="pt-BR">
                <a:solidFill>
                  <a:srgbClr val="666666"/>
                </a:solidFill>
              </a:rPr>
              <a:t>As linhas de fibra óptica são fios de vidro opticamente puro, tão finos quanto um fio de cabelo, que transmitem informação digital ao longo de grandes distâncias, também usadas na geração de imagens médicas e em inspeções de engenharia mecânica</a:t>
            </a:r>
          </a:p>
        </p:txBody>
      </p:sp>
      <p:pic>
        <p:nvPicPr>
          <p:cNvPr id="71" name="Shape 71"/>
          <p:cNvPicPr preferRelativeResize="0"/>
          <p:nvPr/>
        </p:nvPicPr>
        <p:blipFill>
          <a:blip r:embed="rId3">
            <a:alphaModFix/>
          </a:blip>
          <a:stretch>
            <a:fillRect/>
          </a:stretch>
        </p:blipFill>
        <p:spPr>
          <a:xfrm>
            <a:off x="5845474" y="1228675"/>
            <a:ext cx="2851350" cy="297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pt-BR"/>
              <a:t>Meios de transmissão</a:t>
            </a:r>
          </a:p>
        </p:txBody>
      </p:sp>
      <p:sp>
        <p:nvSpPr>
          <p:cNvPr id="263" name="Shape 263"/>
          <p:cNvSpPr txBox="1">
            <a:spLocks noGrp="1"/>
          </p:cNvSpPr>
          <p:nvPr>
            <p:ph type="body" idx="1"/>
          </p:nvPr>
        </p:nvSpPr>
        <p:spPr>
          <a:xfrm>
            <a:off x="4162775" y="787800"/>
            <a:ext cx="2784300" cy="613200"/>
          </a:xfrm>
          <a:prstGeom prst="rect">
            <a:avLst/>
          </a:prstGeom>
        </p:spPr>
        <p:txBody>
          <a:bodyPr lIns="91425" tIns="91425" rIns="91425" bIns="91425" anchor="t" anchorCtr="0">
            <a:noAutofit/>
          </a:bodyPr>
          <a:lstStyle/>
          <a:p>
            <a:pPr lvl="0">
              <a:spcBef>
                <a:spcPts val="0"/>
              </a:spcBef>
              <a:buNone/>
            </a:pPr>
            <a:r>
              <a:rPr lang="pt-BR" sz="2400"/>
              <a:t>DESAFIO!!!!!</a:t>
            </a:r>
          </a:p>
        </p:txBody>
      </p:sp>
      <p:sp>
        <p:nvSpPr>
          <p:cNvPr id="264" name="Shape 264"/>
          <p:cNvSpPr txBox="1"/>
          <p:nvPr/>
        </p:nvSpPr>
        <p:spPr>
          <a:xfrm>
            <a:off x="2174975" y="1401000"/>
            <a:ext cx="6759900" cy="3585600"/>
          </a:xfrm>
          <a:prstGeom prst="rect">
            <a:avLst/>
          </a:prstGeom>
          <a:noFill/>
          <a:ln>
            <a:noFill/>
          </a:ln>
        </p:spPr>
        <p:txBody>
          <a:bodyPr lIns="91425" tIns="91425" rIns="91425" bIns="91425" anchor="t" anchorCtr="0">
            <a:noAutofit/>
          </a:bodyPr>
          <a:lstStyle/>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Marque V para verdadeiro e F para falso nas afirmações a seguir:</a:t>
            </a:r>
          </a:p>
          <a:p>
            <a:pPr lvl="0" algn="just" rtl="0">
              <a:lnSpc>
                <a:spcPct val="115000"/>
              </a:lnSpc>
              <a:spcBef>
                <a:spcPts val="0"/>
              </a:spcBef>
              <a:buNone/>
            </a:pPr>
            <a:endParaRPr sz="1300">
              <a:solidFill>
                <a:srgbClr val="666666"/>
              </a:solidFill>
              <a:highlight>
                <a:srgbClr val="FFFFFF"/>
              </a:highlight>
              <a:latin typeface="Source Code Pro"/>
              <a:ea typeface="Source Code Pro"/>
              <a:cs typeface="Source Code Pro"/>
              <a:sym typeface="Source Code Pro"/>
            </a:endParaRPr>
          </a:p>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 ) A capacidade de transporte de informações das fibras ópticas é a mesma que a dos cabos metálicos. Todavia, a fibra óptica é mais leve e flexível, o que a torna mais eficiente.</a:t>
            </a:r>
          </a:p>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 ) O índice de refração do núcleo da fibra deve ser maior que o índice da casca que a envolve.</a:t>
            </a:r>
          </a:p>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 ) As fibras ópticas funcionam por meio do princípio da reflexão total da luz.</a:t>
            </a:r>
          </a:p>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 ) A desvantagem das fibras ópticas é a interferência sofrida na presença de campos magnéticos.</a:t>
            </a:r>
          </a:p>
          <a:p>
            <a:pPr lvl="0" algn="just" rtl="0">
              <a:lnSpc>
                <a:spcPct val="115000"/>
              </a:lnSpc>
              <a:spcBef>
                <a:spcPts val="0"/>
              </a:spcBef>
              <a:buNone/>
            </a:pPr>
            <a:r>
              <a:rPr lang="pt-BR" sz="1300">
                <a:solidFill>
                  <a:srgbClr val="666666"/>
                </a:solidFill>
                <a:highlight>
                  <a:srgbClr val="FFFFFF"/>
                </a:highlight>
                <a:latin typeface="Source Code Pro"/>
                <a:ea typeface="Source Code Pro"/>
                <a:cs typeface="Source Code Pro"/>
                <a:sym typeface="Source Code Pro"/>
              </a:rPr>
              <a:t>( ) As fibras ópticas ainda não são amplamente utilizadas no cotidiano das pessoas por causa de seu alto preço de fabricação.</a:t>
            </a:r>
          </a:p>
          <a:p>
            <a:pPr lvl="0">
              <a:spcBef>
                <a:spcPts val="0"/>
              </a:spcBef>
              <a:buNone/>
            </a:pPr>
            <a:endParaRPr/>
          </a:p>
        </p:txBody>
      </p:sp>
      <p:pic>
        <p:nvPicPr>
          <p:cNvPr id="265" name="Shape 265"/>
          <p:cNvPicPr preferRelativeResize="0"/>
          <p:nvPr/>
        </p:nvPicPr>
        <p:blipFill>
          <a:blip r:embed="rId3">
            <a:alphaModFix/>
          </a:blip>
          <a:stretch>
            <a:fillRect/>
          </a:stretch>
        </p:blipFill>
        <p:spPr>
          <a:xfrm>
            <a:off x="377725" y="1628350"/>
            <a:ext cx="1870175" cy="26581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71" name="Shape 271"/>
          <p:cNvSpPr txBox="1">
            <a:spLocks noGrp="1"/>
          </p:cNvSpPr>
          <p:nvPr>
            <p:ph type="body" idx="1"/>
          </p:nvPr>
        </p:nvSpPr>
        <p:spPr>
          <a:xfrm>
            <a:off x="4162775" y="787800"/>
            <a:ext cx="2784300" cy="613200"/>
          </a:xfrm>
          <a:prstGeom prst="rect">
            <a:avLst/>
          </a:prstGeom>
        </p:spPr>
        <p:txBody>
          <a:bodyPr lIns="91425" tIns="91425" rIns="91425" bIns="91425" anchor="t" anchorCtr="0">
            <a:noAutofit/>
          </a:bodyPr>
          <a:lstStyle/>
          <a:p>
            <a:pPr lvl="0" rtl="0">
              <a:spcBef>
                <a:spcPts val="0"/>
              </a:spcBef>
              <a:buNone/>
            </a:pPr>
            <a:r>
              <a:rPr lang="pt-BR" sz="2400"/>
              <a:t>DESAFIO!!!!!</a:t>
            </a:r>
          </a:p>
        </p:txBody>
      </p:sp>
      <p:sp>
        <p:nvSpPr>
          <p:cNvPr id="272" name="Shape 272"/>
          <p:cNvSpPr txBox="1"/>
          <p:nvPr/>
        </p:nvSpPr>
        <p:spPr>
          <a:xfrm>
            <a:off x="2174975" y="1401000"/>
            <a:ext cx="6759900" cy="3585600"/>
          </a:xfrm>
          <a:prstGeom prst="rect">
            <a:avLst/>
          </a:prstGeom>
          <a:noFill/>
          <a:ln>
            <a:noFill/>
          </a:ln>
        </p:spPr>
        <p:txBody>
          <a:bodyPr lIns="91425" tIns="91425" rIns="91425" bIns="91425" anchor="t" anchorCtr="0">
            <a:noAutofit/>
          </a:bodyPr>
          <a:lstStyle/>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Um estudante de Física idealizou a possibilidade de construção de fibras ópticas a partir desses materiais. Assinale a alternativa em que a criação da fibra óptica não daria certo.</a:t>
            </a:r>
          </a:p>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a) Núcleo: Gelo; Casca: Quartzo</a:t>
            </a:r>
          </a:p>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b) Núcleo: Diamante; Casca: Quartzo</a:t>
            </a:r>
          </a:p>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c) Núcleo: Rutilo; Casca: Diamante</a:t>
            </a:r>
          </a:p>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d) Núcleo: Quartzo; Casca: Gelo</a:t>
            </a:r>
          </a:p>
          <a:p>
            <a:pPr lvl="0" algn="just" rtl="0">
              <a:lnSpc>
                <a:spcPct val="115000"/>
              </a:lnSpc>
              <a:spcBef>
                <a:spcPts val="800"/>
              </a:spcBef>
              <a:buNone/>
            </a:pPr>
            <a:r>
              <a:rPr lang="pt-BR">
                <a:solidFill>
                  <a:srgbClr val="666666"/>
                </a:solidFill>
                <a:highlight>
                  <a:srgbClr val="FFFFFF"/>
                </a:highlight>
                <a:latin typeface="Source Code Pro"/>
                <a:ea typeface="Source Code Pro"/>
                <a:cs typeface="Source Code Pro"/>
                <a:sym typeface="Source Code Pro"/>
              </a:rPr>
              <a:t>e) Núcleo: Diamante; Casca: Gelo</a:t>
            </a:r>
          </a:p>
        </p:txBody>
      </p:sp>
      <p:pic>
        <p:nvPicPr>
          <p:cNvPr id="273" name="Shape 273"/>
          <p:cNvPicPr preferRelativeResize="0"/>
          <p:nvPr/>
        </p:nvPicPr>
        <p:blipFill>
          <a:blip r:embed="rId3">
            <a:alphaModFix/>
          </a:blip>
          <a:stretch>
            <a:fillRect/>
          </a:stretch>
        </p:blipFill>
        <p:spPr>
          <a:xfrm>
            <a:off x="6292375" y="2650375"/>
            <a:ext cx="2343974" cy="1963599"/>
          </a:xfrm>
          <a:prstGeom prst="rect">
            <a:avLst/>
          </a:prstGeom>
          <a:noFill/>
          <a:ln>
            <a:noFill/>
          </a:ln>
        </p:spPr>
      </p:pic>
      <p:pic>
        <p:nvPicPr>
          <p:cNvPr id="274" name="Shape 274"/>
          <p:cNvPicPr preferRelativeResize="0"/>
          <p:nvPr/>
        </p:nvPicPr>
        <p:blipFill>
          <a:blip r:embed="rId4">
            <a:alphaModFix/>
          </a:blip>
          <a:stretch>
            <a:fillRect/>
          </a:stretch>
        </p:blipFill>
        <p:spPr>
          <a:xfrm>
            <a:off x="201375" y="1883075"/>
            <a:ext cx="1870175" cy="1908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280" name="Shape 280"/>
          <p:cNvSpPr txBox="1">
            <a:spLocks noGrp="1"/>
          </p:cNvSpPr>
          <p:nvPr>
            <p:ph type="body" idx="1"/>
          </p:nvPr>
        </p:nvSpPr>
        <p:spPr>
          <a:xfrm>
            <a:off x="4378725" y="571850"/>
            <a:ext cx="2784300" cy="613200"/>
          </a:xfrm>
          <a:prstGeom prst="rect">
            <a:avLst/>
          </a:prstGeom>
        </p:spPr>
        <p:txBody>
          <a:bodyPr lIns="91425" tIns="91425" rIns="91425" bIns="91425" anchor="t" anchorCtr="0">
            <a:noAutofit/>
          </a:bodyPr>
          <a:lstStyle/>
          <a:p>
            <a:pPr lvl="0" rtl="0">
              <a:spcBef>
                <a:spcPts val="0"/>
              </a:spcBef>
              <a:buNone/>
            </a:pPr>
            <a:r>
              <a:rPr lang="pt-BR" sz="2400"/>
              <a:t>DESAFIO!!!!!</a:t>
            </a:r>
          </a:p>
        </p:txBody>
      </p:sp>
      <p:sp>
        <p:nvSpPr>
          <p:cNvPr id="281" name="Shape 281"/>
          <p:cNvSpPr txBox="1"/>
          <p:nvPr/>
        </p:nvSpPr>
        <p:spPr>
          <a:xfrm>
            <a:off x="2174975" y="1185050"/>
            <a:ext cx="6759900" cy="3585600"/>
          </a:xfrm>
          <a:prstGeom prst="rect">
            <a:avLst/>
          </a:prstGeom>
          <a:noFill/>
          <a:ln>
            <a:noFill/>
          </a:ln>
        </p:spPr>
        <p:txBody>
          <a:bodyPr lIns="91425" tIns="91425" rIns="91425" bIns="91425" anchor="t" anchorCtr="0">
            <a:noAutofit/>
          </a:bodyPr>
          <a:lstStyle/>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A respeito das fibras ópticas, marque a opção incorreta:</a:t>
            </a:r>
          </a:p>
          <a:p>
            <a:pPr lvl="0" algn="just" rtl="0">
              <a:lnSpc>
                <a:spcPct val="115000"/>
              </a:lnSpc>
              <a:spcBef>
                <a:spcPts val="800"/>
              </a:spcBef>
              <a:buNone/>
            </a:pPr>
            <a:endParaRPr sz="1200">
              <a:solidFill>
                <a:srgbClr val="666666"/>
              </a:solidFill>
              <a:highlight>
                <a:srgbClr val="FFFFFF"/>
              </a:highlight>
              <a:latin typeface="Source Code Pro"/>
              <a:ea typeface="Source Code Pro"/>
              <a:cs typeface="Source Code Pro"/>
              <a:sym typeface="Source Code Pro"/>
            </a:endParaRPr>
          </a:p>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a) O índice de refração do núcleo da fibra é maior que o índice da casca.</a:t>
            </a:r>
          </a:p>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b) As informações são transmitidas pela fibra óptica por meio de ondas eletromagnéticas.</a:t>
            </a:r>
          </a:p>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c) Uma desvantagem das fibras ópticas é que elas são menos resistentes que os fios de cobre, também utilizados para transmissão de informações.</a:t>
            </a:r>
          </a:p>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d) As fibras ópticas funcionam baseadas no princípio da reflexão total da luz, e os ângulos de entrada dos raios de luz na fibra são sempre menores que o ângulo limite.</a:t>
            </a:r>
          </a:p>
          <a:p>
            <a:pPr lvl="0" algn="just" rtl="0">
              <a:lnSpc>
                <a:spcPct val="115000"/>
              </a:lnSpc>
              <a:spcBef>
                <a:spcPts val="800"/>
              </a:spcBef>
              <a:buNone/>
            </a:pPr>
            <a:r>
              <a:rPr lang="pt-BR" sz="1200">
                <a:solidFill>
                  <a:srgbClr val="666666"/>
                </a:solidFill>
                <a:highlight>
                  <a:srgbClr val="FFFFFF"/>
                </a:highlight>
                <a:latin typeface="Source Code Pro"/>
                <a:ea typeface="Source Code Pro"/>
                <a:cs typeface="Source Code Pro"/>
                <a:sym typeface="Source Code Pro"/>
              </a:rPr>
              <a:t>e) As fibras ópticas possuem aplicações na medicina, telecomunicações, pesquisas espaciais etc.</a:t>
            </a:r>
          </a:p>
          <a:p>
            <a:pPr lvl="0" algn="just" rtl="0">
              <a:lnSpc>
                <a:spcPct val="115000"/>
              </a:lnSpc>
              <a:spcBef>
                <a:spcPts val="800"/>
              </a:spcBef>
              <a:buNone/>
            </a:pPr>
            <a:endParaRPr sz="1200">
              <a:solidFill>
                <a:srgbClr val="666666"/>
              </a:solidFill>
              <a:highlight>
                <a:srgbClr val="FFFFFF"/>
              </a:highlight>
              <a:latin typeface="Source Code Pro"/>
              <a:ea typeface="Source Code Pro"/>
              <a:cs typeface="Source Code Pro"/>
              <a:sym typeface="Source Code Pro"/>
            </a:endParaRPr>
          </a:p>
        </p:txBody>
      </p:sp>
      <p:pic>
        <p:nvPicPr>
          <p:cNvPr id="282" name="Shape 282"/>
          <p:cNvPicPr preferRelativeResize="0"/>
          <p:nvPr/>
        </p:nvPicPr>
        <p:blipFill>
          <a:blip r:embed="rId3">
            <a:alphaModFix/>
          </a:blip>
          <a:stretch>
            <a:fillRect/>
          </a:stretch>
        </p:blipFill>
        <p:spPr>
          <a:xfrm>
            <a:off x="152400" y="1835200"/>
            <a:ext cx="1963674" cy="2356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77" name="Shape 7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lvl="0" algn="just" rtl="0">
              <a:spcBef>
                <a:spcPts val="0"/>
              </a:spcBef>
              <a:buNone/>
            </a:pPr>
            <a:r>
              <a:rPr lang="pt-BR">
                <a:solidFill>
                  <a:srgbClr val="666666"/>
                </a:solidFill>
              </a:rPr>
              <a:t>Uma grande vantagem no uso de cabos de fibra é que eles são imunes a interferência eletromagnética, já que transmitem luz e não sinais elétricos, o que permite que sejam usados mesmo em ambientes onde o uso de fios de cobre é problemático.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83" name="Shape 8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marL="457200" lvl="0" indent="-228600" algn="just" rtl="0">
              <a:spcBef>
                <a:spcPts val="0"/>
              </a:spcBef>
              <a:buClr>
                <a:srgbClr val="666666"/>
              </a:buClr>
            </a:pPr>
            <a:r>
              <a:rPr lang="pt-BR">
                <a:solidFill>
                  <a:srgbClr val="666666"/>
                </a:solidFill>
              </a:rPr>
              <a:t>Como os fios de fibra são muito finos, é possível incluir um grande volume deles em um cabo de tamanho modesto, o que é uma grande vantagem sobre os fios de cobre.</a:t>
            </a:r>
          </a:p>
          <a:p>
            <a:pPr marL="457200" lvl="0" indent="-228600" algn="just" rtl="0">
              <a:spcBef>
                <a:spcPts val="0"/>
              </a:spcBef>
              <a:buClr>
                <a:srgbClr val="666666"/>
              </a:buClr>
            </a:pPr>
            <a:r>
              <a:rPr lang="pt-BR">
                <a:solidFill>
                  <a:srgbClr val="666666"/>
                </a:solidFill>
              </a:rPr>
              <a:t>Como a capacidade de transmissão de cada fio de fibra é bem maior que a de cada fio de cobre e eles precisam de um volume muito menor de circuitos de apoio, como repetidores, usar fibra em links de longa distância acaba saindo mais barato.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89" name="Shape 8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lvl="0" algn="just" rtl="0">
              <a:spcBef>
                <a:spcPts val="0"/>
              </a:spcBef>
              <a:buNone/>
            </a:pPr>
            <a:endParaRPr>
              <a:solidFill>
                <a:srgbClr val="666666"/>
              </a:solidFill>
            </a:endParaRPr>
          </a:p>
        </p:txBody>
      </p:sp>
      <p:pic>
        <p:nvPicPr>
          <p:cNvPr id="90" name="Shape 90"/>
          <p:cNvPicPr preferRelativeResize="0"/>
          <p:nvPr/>
        </p:nvPicPr>
        <p:blipFill>
          <a:blip r:embed="rId3">
            <a:alphaModFix/>
          </a:blip>
          <a:stretch>
            <a:fillRect/>
          </a:stretch>
        </p:blipFill>
        <p:spPr>
          <a:xfrm>
            <a:off x="552975" y="2028025"/>
            <a:ext cx="4188825" cy="2703999"/>
          </a:xfrm>
          <a:prstGeom prst="rect">
            <a:avLst/>
          </a:prstGeom>
          <a:noFill/>
          <a:ln>
            <a:noFill/>
          </a:ln>
        </p:spPr>
      </p:pic>
      <p:pic>
        <p:nvPicPr>
          <p:cNvPr id="91" name="Shape 91"/>
          <p:cNvPicPr preferRelativeResize="0"/>
          <p:nvPr/>
        </p:nvPicPr>
        <p:blipFill>
          <a:blip r:embed="rId4">
            <a:alphaModFix/>
          </a:blip>
          <a:stretch>
            <a:fillRect/>
          </a:stretch>
        </p:blipFill>
        <p:spPr>
          <a:xfrm>
            <a:off x="4976125" y="2028025"/>
            <a:ext cx="3802100" cy="270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97" name="Shape 9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lvl="0" algn="just" rtl="0">
              <a:spcBef>
                <a:spcPts val="0"/>
              </a:spcBef>
              <a:buNone/>
            </a:pPr>
            <a:endParaRPr>
              <a:solidFill>
                <a:srgbClr val="666666"/>
              </a:solidFill>
            </a:endParaRPr>
          </a:p>
        </p:txBody>
      </p:sp>
      <p:pic>
        <p:nvPicPr>
          <p:cNvPr id="98" name="Shape 98"/>
          <p:cNvPicPr preferRelativeResize="0"/>
          <p:nvPr/>
        </p:nvPicPr>
        <p:blipFill>
          <a:blip r:embed="rId3">
            <a:alphaModFix/>
          </a:blip>
          <a:stretch>
            <a:fillRect/>
          </a:stretch>
        </p:blipFill>
        <p:spPr>
          <a:xfrm>
            <a:off x="440875" y="1933450"/>
            <a:ext cx="4183374" cy="2426274"/>
          </a:xfrm>
          <a:prstGeom prst="rect">
            <a:avLst/>
          </a:prstGeom>
          <a:noFill/>
          <a:ln>
            <a:noFill/>
          </a:ln>
        </p:spPr>
      </p:pic>
      <p:pic>
        <p:nvPicPr>
          <p:cNvPr id="99" name="Shape 99"/>
          <p:cNvPicPr preferRelativeResize="0"/>
          <p:nvPr/>
        </p:nvPicPr>
        <p:blipFill>
          <a:blip r:embed="rId4">
            <a:alphaModFix/>
          </a:blip>
          <a:stretch>
            <a:fillRect/>
          </a:stretch>
        </p:blipFill>
        <p:spPr>
          <a:xfrm>
            <a:off x="5016125" y="1933450"/>
            <a:ext cx="3409425" cy="2426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05" name="Shape 10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r>
              <a:rPr lang="pt-BR" sz="2400"/>
              <a:t>Fibra óptica</a:t>
            </a:r>
          </a:p>
          <a:p>
            <a:pPr lvl="0" algn="just" rtl="0">
              <a:spcBef>
                <a:spcPts val="0"/>
              </a:spcBef>
              <a:buNone/>
            </a:pPr>
            <a:endParaRPr>
              <a:solidFill>
                <a:srgbClr val="666666"/>
              </a:solidFill>
            </a:endParaRPr>
          </a:p>
        </p:txBody>
      </p:sp>
      <p:pic>
        <p:nvPicPr>
          <p:cNvPr id="106" name="Shape 106"/>
          <p:cNvPicPr preferRelativeResize="0"/>
          <p:nvPr/>
        </p:nvPicPr>
        <p:blipFill>
          <a:blip r:embed="rId3">
            <a:alphaModFix/>
          </a:blip>
          <a:stretch>
            <a:fillRect/>
          </a:stretch>
        </p:blipFill>
        <p:spPr>
          <a:xfrm flipH="1">
            <a:off x="4471650" y="1920850"/>
            <a:ext cx="3842350" cy="2314350"/>
          </a:xfrm>
          <a:prstGeom prst="rect">
            <a:avLst/>
          </a:prstGeom>
          <a:noFill/>
          <a:ln>
            <a:noFill/>
          </a:ln>
        </p:spPr>
      </p:pic>
      <p:sp>
        <p:nvSpPr>
          <p:cNvPr id="107" name="Shape 107"/>
          <p:cNvSpPr txBox="1"/>
          <p:nvPr/>
        </p:nvSpPr>
        <p:spPr>
          <a:xfrm>
            <a:off x="746000" y="1753850"/>
            <a:ext cx="3298200" cy="1004400"/>
          </a:xfrm>
          <a:prstGeom prst="rect">
            <a:avLst/>
          </a:prstGeom>
          <a:noFill/>
          <a:ln>
            <a:noFill/>
          </a:ln>
        </p:spPr>
        <p:txBody>
          <a:bodyPr lIns="91425" tIns="91425" rIns="91425" bIns="91425" anchor="t" anchorCtr="0">
            <a:noAutofit/>
          </a:bodyPr>
          <a:lstStyle/>
          <a:p>
            <a:pPr lvl="0">
              <a:spcBef>
                <a:spcPts val="0"/>
              </a:spcBef>
              <a:buNone/>
            </a:pPr>
            <a:r>
              <a:rPr lang="pt-BR" sz="2500">
                <a:latin typeface="Permanent Marker"/>
                <a:ea typeface="Permanent Marker"/>
                <a:cs typeface="Permanent Marker"/>
                <a:sym typeface="Permanent Marker"/>
              </a:rPr>
              <a:t>Tubarão come cabo submarino?????</a:t>
            </a:r>
          </a:p>
        </p:txBody>
      </p:sp>
      <p:pic>
        <p:nvPicPr>
          <p:cNvPr id="108" name="Shape 108"/>
          <p:cNvPicPr preferRelativeResize="0"/>
          <p:nvPr/>
        </p:nvPicPr>
        <p:blipFill>
          <a:blip r:embed="rId4">
            <a:alphaModFix/>
          </a:blip>
          <a:stretch>
            <a:fillRect/>
          </a:stretch>
        </p:blipFill>
        <p:spPr>
          <a:xfrm>
            <a:off x="1152225" y="2611025"/>
            <a:ext cx="2361850" cy="231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pt-BR"/>
              <a:t>Meios de Transmissão</a:t>
            </a:r>
          </a:p>
        </p:txBody>
      </p:sp>
      <p:sp>
        <p:nvSpPr>
          <p:cNvPr id="114" name="Shape 114"/>
          <p:cNvSpPr txBox="1">
            <a:spLocks noGrp="1"/>
          </p:cNvSpPr>
          <p:nvPr>
            <p:ph type="body" idx="1"/>
          </p:nvPr>
        </p:nvSpPr>
        <p:spPr>
          <a:xfrm>
            <a:off x="311700" y="1228675"/>
            <a:ext cx="8520600" cy="646200"/>
          </a:xfrm>
          <a:prstGeom prst="rect">
            <a:avLst/>
          </a:prstGeom>
        </p:spPr>
        <p:txBody>
          <a:bodyPr lIns="91425" tIns="91425" rIns="91425" bIns="91425" anchor="t" anchorCtr="0">
            <a:noAutofit/>
          </a:bodyPr>
          <a:lstStyle/>
          <a:p>
            <a:pPr lvl="0">
              <a:spcBef>
                <a:spcPts val="0"/>
              </a:spcBef>
              <a:buNone/>
            </a:pPr>
            <a:r>
              <a:rPr lang="pt-BR" sz="2400"/>
              <a:t>Fibra óptica</a:t>
            </a:r>
          </a:p>
          <a:p>
            <a:pPr lvl="0">
              <a:spcBef>
                <a:spcPts val="0"/>
              </a:spcBef>
              <a:buNone/>
            </a:pPr>
            <a:endParaRPr sz="2400"/>
          </a:p>
          <a:p>
            <a:pPr lvl="0" rtl="0">
              <a:spcBef>
                <a:spcPts val="0"/>
              </a:spcBef>
              <a:buNone/>
            </a:pPr>
            <a:endParaRPr sz="2400"/>
          </a:p>
          <a:p>
            <a:pPr lvl="0" algn="just" rtl="0">
              <a:spcBef>
                <a:spcPts val="0"/>
              </a:spcBef>
              <a:buNone/>
            </a:pPr>
            <a:endParaRPr>
              <a:solidFill>
                <a:srgbClr val="666666"/>
              </a:solidFill>
            </a:endParaRPr>
          </a:p>
        </p:txBody>
      </p:sp>
      <p:sp>
        <p:nvSpPr>
          <p:cNvPr id="115" name="Shape 115"/>
          <p:cNvSpPr txBox="1"/>
          <p:nvPr/>
        </p:nvSpPr>
        <p:spPr>
          <a:xfrm>
            <a:off x="3580800" y="2428400"/>
            <a:ext cx="5251500" cy="1007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pt-BR" sz="2400">
                <a:solidFill>
                  <a:srgbClr val="434343"/>
                </a:solidFill>
                <a:latin typeface="Pinyon Script"/>
                <a:ea typeface="Pinyon Script"/>
                <a:cs typeface="Pinyon Script"/>
                <a:sym typeface="Pinyon Script"/>
              </a:rPr>
              <a:t>Vamos entender um pouco sobre reflexão??</a:t>
            </a:r>
          </a:p>
        </p:txBody>
      </p:sp>
      <p:pic>
        <p:nvPicPr>
          <p:cNvPr id="116" name="Shape 116"/>
          <p:cNvPicPr preferRelativeResize="0"/>
          <p:nvPr/>
        </p:nvPicPr>
        <p:blipFill>
          <a:blip r:embed="rId3">
            <a:alphaModFix/>
          </a:blip>
          <a:stretch>
            <a:fillRect/>
          </a:stretch>
        </p:blipFill>
        <p:spPr>
          <a:xfrm>
            <a:off x="530049" y="1935475"/>
            <a:ext cx="2611024" cy="241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1338</Words>
  <Application>Microsoft Office PowerPoint</Application>
  <PresentationFormat>Apresentação na tela (16:9)</PresentationFormat>
  <Paragraphs>186</Paragraphs>
  <Slides>32</Slides>
  <Notes>32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Permanent Marker</vt:lpstr>
      <vt:lpstr>Amatic SC</vt:lpstr>
      <vt:lpstr>Pinyon Script</vt:lpstr>
      <vt:lpstr>Source Code Pro</vt:lpstr>
      <vt:lpstr>Beach Day</vt:lpstr>
      <vt:lpstr>Redes de comunicação Aula 04</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lpstr>Meios de transmissão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de comunicação Aula 04</dc:title>
  <dc:creator>DIOVANI DOS SANTOS MILHORIM</dc:creator>
  <cp:lastModifiedBy>DIOVANI DOS SANTOS MILHORIM</cp:lastModifiedBy>
  <cp:revision>1</cp:revision>
  <dcterms:modified xsi:type="dcterms:W3CDTF">2017-08-22T14:08:29Z</dcterms:modified>
</cp:coreProperties>
</file>