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39"/>
      <p:bold r:id="rId40"/>
    </p:embeddedFont>
    <p:embeddedFont>
      <p:font typeface="Amatic SC" panose="020B0604020202020204" charset="-79"/>
      <p:regular r:id="rId41"/>
      <p:bold r:id="rId42"/>
    </p:embeddedFont>
    <p:embeddedFont>
      <p:font typeface="Permanent Marker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3254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pt-BR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Redes de comunicação</a:t>
            </a:r>
          </a:p>
          <a:p>
            <a:pPr lvl="0">
              <a:spcBef>
                <a:spcPts val="0"/>
              </a:spcBef>
              <a:buNone/>
            </a:pPr>
            <a:r>
              <a:rPr lang="pt-BR" sz="4800"/>
              <a:t>Aula 06 - Comutação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Prof. Msc. Diovani Milhorim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861200" cy="359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por circuito:</a:t>
            </a:r>
            <a:r>
              <a:rPr lang="pt-BR"/>
              <a:t> 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antes de ser enviada qualquer informação, procede-se ao estabelecimento duma ligação "física" ponta a ponta entre os terminais que pretendem comunicar.  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Estabelece-se um "caminho físico " dedicado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225" y="1658525"/>
            <a:ext cx="2208549" cy="294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861200" cy="359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por circuito:</a:t>
            </a:r>
            <a:r>
              <a:rPr lang="pt-BR"/>
              <a:t> 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725" y="2012250"/>
            <a:ext cx="5997475" cy="280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120100" cy="274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por circuito:</a:t>
            </a:r>
            <a:r>
              <a:rPr lang="pt-BR"/>
              <a:t>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Vantagens: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Garantia de recursos; 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Disputa pelo acesso somente na fase de conexão;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Não há processamento nos nós intermediários (menor tempo de transferência);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Controle nas extremidades.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9100" y="588950"/>
            <a:ext cx="1914525" cy="21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178200" cy="347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por circuito:</a:t>
            </a:r>
            <a:r>
              <a:rPr lang="pt-BR"/>
              <a:t>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Desvantagens: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Desperdício de banda durante períodos de silêncio (problema para transmissão de dados)‏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Sem correção de erros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Probabilidade de bloqueio (Circuitos ocupados em um instante)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400" y="2413175"/>
            <a:ext cx="2349300" cy="175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8229000" cy="322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mensagens: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Não é estabelecido nenhum caminho físico dedicado entre o emissor e receptor;  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As mensagens são armazenadas nos nós para posterior reenvio, sao designadas do tipo "STORE and FORWARD ".  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As mensagens só seguem para o nó seguinte após terem sido integralmente recebidas do nó anterior. 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237" y="3850500"/>
            <a:ext cx="671512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8424300" cy="258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mensagens:</a:t>
            </a:r>
            <a:r>
              <a:rPr lang="pt-BR"/>
              <a:t>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375" y="1870062"/>
            <a:ext cx="698182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284200" cy="39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mensagens: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Não existe estabelecimento prévio de comunicação entre transmissor e receptor.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Existe um delay entre transmissão e recepção provocado pelo atraso da rede.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Não existe transmissão e recepção simultânea. 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812" y="1514325"/>
            <a:ext cx="1857375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mensagens: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415500" y="3769300"/>
            <a:ext cx="5653800" cy="118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Desvantagens: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Aumento do tempo de transferência das mensagens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2" name="Shape 172"/>
          <p:cNvSpPr txBox="1"/>
          <p:nvPr/>
        </p:nvSpPr>
        <p:spPr>
          <a:xfrm>
            <a:off x="382825" y="2002425"/>
            <a:ext cx="5653800" cy="169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Vantagens: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Maior aproveitamento das linhas de comunicação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Uso otimizado do meio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600" y="1962800"/>
            <a:ext cx="212407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35100" cy="39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Não há estabelecimento de nenhum caminho físico dedicado entre o emissor e o receptor;  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Assemelha-se a comutação de mensagens, contudo as informações a serem enviadas são quebradas em pacotes(unidades de tamanho limitado);  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Cada pacote contém um cabeçalho com informação que permite o seu encaminhamento pela rede;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100" y="2032162"/>
            <a:ext cx="241935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6345600" cy="39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575" y="2001749"/>
            <a:ext cx="5978300" cy="224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Topologia “Full-connected”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 algn="just">
              <a:spcBef>
                <a:spcPts val="0"/>
              </a:spcBef>
              <a:buNone/>
            </a:pPr>
            <a:r>
              <a:rPr lang="pt-BR" sz="2400"/>
              <a:t>Em uma rede de topologia “full-connected” todos os dipositivos estão ligados aos outros por uma interface dedicada. Uma interface para cada dispositivo na rede.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35100" cy="39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Os pacotes são comutados individualmente e enviados de nó para nó entre a origem e o destino (store and forward;  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Pacotes pertencentes a mesma mensagem podem seguir caminhos diferentes até chegar ao destino.  </a:t>
            </a:r>
          </a:p>
          <a:p>
            <a:pPr marL="457200" lvl="0" indent="-22860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/>
              <a:t>O enlace de ligação entre dois nós consecutivos é agora compartilhado por pacotes de outras proveniências e com outros destinos.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100" y="2032162"/>
            <a:ext cx="241935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6345600" cy="39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1956872"/>
            <a:ext cx="6591300" cy="29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382825" y="2002425"/>
            <a:ext cx="5653800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Vantagens: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Uso otimizado do meio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Ideal para dados – Erros recuperados no enlace onde ocorreram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Dividir uma mensagem em pacotes e </a:t>
            </a:r>
            <a:r>
              <a:rPr lang="pt-BR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transmiti-los </a:t>
            </a: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simultaneamente reduz o atraso de transmissão total da mensagem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000" y="2189000"/>
            <a:ext cx="1914525" cy="21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382825" y="2002425"/>
            <a:ext cx="5653800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Dividir uma mensagem em pacotes e </a:t>
            </a:r>
            <a:r>
              <a:rPr lang="pt-BR" sz="1800" dirty="0" smtClean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transmiti-los </a:t>
            </a:r>
            <a:r>
              <a:rPr lang="pt-BR" sz="18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simultaneamente reduz o atraso de transmissão total da mensagem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600" y="619375"/>
            <a:ext cx="2459549" cy="43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415500" y="1803900"/>
            <a:ext cx="6244732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Desvantagens: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Sem garantias de banda, atraso e variação do atraso (</a:t>
            </a:r>
            <a:r>
              <a:rPr lang="pt-BR" sz="1800" dirty="0" err="1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jitter</a:t>
            </a: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Por poder usar diferentes caminhos, atrasos podem ser diferentes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Ruim para algumas aplicações tipo voz e vídeo 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Overhead de cabeçalho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Disputa </a:t>
            </a:r>
            <a:r>
              <a:rPr lang="pt-BR" sz="1800" dirty="0" err="1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nó-a-nó</a:t>
            </a:r>
            <a:endParaRPr lang="pt-BR" sz="1800" dirty="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Atrasos de enfileiramento e de processamento a cada nó 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300" y="2628600"/>
            <a:ext cx="2349300" cy="175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415500" y="1803900"/>
            <a:ext cx="6119400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100" y="2226300"/>
            <a:ext cx="2304299" cy="254820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4497200" y="1660650"/>
            <a:ext cx="3204600" cy="9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>
                <a:latin typeface="Permanent Marker"/>
                <a:ea typeface="Permanent Marker"/>
                <a:cs typeface="Permanent Marker"/>
                <a:sym typeface="Permanent Marker"/>
              </a:rPr>
              <a:t>Jitter ???? !!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165075" y="2710875"/>
            <a:ext cx="4667100" cy="62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Jitter é a diferença no atraso entre os pacotes de uma mesma transmissão.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4577975" y="3823975"/>
            <a:ext cx="3833100" cy="6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Importante: Jitter não é o atraso!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415500" y="1803900"/>
            <a:ext cx="6119400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Pode ainda ser efetuada de duas formas distintas: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Source Code Pro"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DATAGRAMA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Source Code Pro"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CIRCUITO VIRTUAL 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750" y="2584012"/>
            <a:ext cx="2304300" cy="180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x="415500" y="1660275"/>
            <a:ext cx="6334800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DATAGRAMA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Source Code Pro"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Cada pacote tem um tratamento independente, sem qualquer ligação com o tratamento dado nos nós aos pacotes anteriores.  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Source Code Pro"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Assim os pacotes , devidamente numerados com número de sequência pelo emissor, transportam sempre consigo informação relativa ao endereço do destinatário e do remetente da mensagem.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415500" y="1660275"/>
            <a:ext cx="6334800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DATAGRAMA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712" y="2315925"/>
            <a:ext cx="5396574" cy="25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415500" y="1660275"/>
            <a:ext cx="5490900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CIRCUITO VIRTUAL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Source Code Pro"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Antes de se iniciar a transmissão dos dados propriamente ditos, tem lugar uma fase que designaremos por " call setup ", em que é definida uma rota ou caminho (Circuito Virtual) para os pacotes, através dos vários nós intermédios até ao destino final. 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950" y="1858125"/>
            <a:ext cx="2761725" cy="23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9104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Topologia “Full-connected”</a:t>
            </a:r>
          </a:p>
          <a:p>
            <a:pPr lvl="0" algn="just">
              <a:spcBef>
                <a:spcPts val="0"/>
              </a:spcBef>
              <a:buNone/>
            </a:pPr>
            <a:r>
              <a:rPr lang="pt-BR"/>
              <a:t>Nesta topologia </a:t>
            </a:r>
            <a:r>
              <a:rPr lang="pt-BR">
                <a:solidFill>
                  <a:srgbClr val="666666"/>
                </a:solidFill>
              </a:rPr>
              <a:t>O número de linhas dedicadas ao interligarmos fisicamente estes nós se torna muito grande.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algn="just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300" y="1228675"/>
            <a:ext cx="3450300" cy="317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415500" y="1660275"/>
            <a:ext cx="6334800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CIRCUITO VIRTUAL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25" y="2280025"/>
            <a:ext cx="6463025" cy="26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 txBox="1"/>
          <p:nvPr/>
        </p:nvSpPr>
        <p:spPr>
          <a:xfrm>
            <a:off x="415500" y="1660275"/>
            <a:ext cx="5668668" cy="297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CIRCUITO VIRTUAL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 dirty="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Existe um tempo consumido no início da transmissão para estabelecimento do circuito virtual.</a:t>
            </a:r>
          </a:p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Após este tempo existe transmissão contínua de dados com menor variação de tempo de transmissão 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850" y="806425"/>
            <a:ext cx="2151525" cy="39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382825" y="1642700"/>
            <a:ext cx="5891700" cy="333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Circuito virtual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Vantagens: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Uso otimizado do canal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melhor controle da qualidade de transmissão com menor delay e jitter.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Permite QOS (quality of service)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9525" y="2189000"/>
            <a:ext cx="1914525" cy="21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57651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 de pacotes: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382825" y="1642700"/>
            <a:ext cx="5891700" cy="333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Circuito virtual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Desvantagens: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Em situação de congestionamento se comporta como uma rede de pacotes operando em datagramas (broadcast ou difusão pura).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425" y="2428000"/>
            <a:ext cx="2349300" cy="175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59850" y="1002900"/>
            <a:ext cx="8424300" cy="258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Comparativo.</a:t>
            </a:r>
            <a:r>
              <a:rPr lang="pt-BR"/>
              <a:t>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050" y="2359812"/>
            <a:ext cx="37719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59850" y="1346475"/>
            <a:ext cx="2028000" cy="75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Desafio!!!!</a:t>
            </a:r>
            <a:r>
              <a:rPr lang="pt-BR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53075"/>
            <a:ext cx="285750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3267425" y="834800"/>
            <a:ext cx="5170500" cy="400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Na locomoção de dados utilizando-se a Internet, onde a transmissão é dividida em pacotes e se dá por meio de enlaces e comutadores, a abordagem na qual os recursos necessários — tais como </a:t>
            </a:r>
            <a:r>
              <a:rPr lang="pt-BR" sz="1600" i="1" dirty="0">
                <a:solidFill>
                  <a:srgbClr val="6F6F6F"/>
                </a:solidFill>
                <a:highlight>
                  <a:srgbClr val="FFFFFF"/>
                </a:highlight>
              </a:rPr>
              <a:t>buffers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 e taxa de transmissão — são reservados pelo período da sessão da comunicação ao longo do caminho é denominada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1600" dirty="0">
              <a:solidFill>
                <a:srgbClr val="6F6F6F"/>
              </a:solidFill>
              <a:highlight>
                <a:srgbClr val="FFFFFF"/>
              </a:highlight>
            </a:endParaRP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A 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comutação de pacotes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B 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comutação por circuito virtual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C 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reserva de pacotes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D 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comutação de circuitos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E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multiplexação de canais de comunicação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359850" y="1346475"/>
            <a:ext cx="2028000" cy="75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Desafio!!!!</a:t>
            </a:r>
            <a:r>
              <a:rPr lang="pt-BR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5" y="2235125"/>
            <a:ext cx="285750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2701900" y="834800"/>
            <a:ext cx="6130800" cy="20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Os tipos de comutação em redes de computadores podem ser de circuitos, de mensagens e de pacotes. Assinale a opção que associa corretamente o tipo de comutação e sua característica.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1600" dirty="0">
              <a:solidFill>
                <a:srgbClr val="6F6F6F"/>
              </a:solidFill>
              <a:highlight>
                <a:srgbClr val="FFFFFF"/>
              </a:highlight>
            </a:endParaRP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A 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comutação de mensagens: possui caminho físico dedicado 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B 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comutação de pacotes: desperdício de banda durante períodos de silêncio 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C 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comutação de circuitos: caminho físico dedicado opcional 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D 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comutação de circuitos: reserva de largura de banda dinâmica 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6F6F6F"/>
                </a:solidFill>
                <a:highlight>
                  <a:srgbClr val="FEFEFE"/>
                </a:highlight>
              </a:rPr>
              <a:t>E  </a:t>
            </a:r>
            <a:r>
              <a:rPr lang="pt-BR" sz="1600" dirty="0">
                <a:solidFill>
                  <a:srgbClr val="6F6F6F"/>
                </a:solidFill>
                <a:highlight>
                  <a:srgbClr val="FFFFFF"/>
                </a:highlight>
              </a:rPr>
              <a:t>comutação de pacotes: não possui caminho físico dedicado</a:t>
            </a:r>
          </a:p>
          <a:p>
            <a:pPr marL="101600" marR="1016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600" dirty="0">
              <a:solidFill>
                <a:srgbClr val="6F6F6F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450100" cy="359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Topologia “Full-connected”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Isto torna-se rapidamente impraticável com o aumento do número de estações e de linhas  necessárias 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666666"/>
                </a:solidFill>
              </a:rPr>
              <a:t>N. linhas = E x (E-1)/2</a:t>
            </a:r>
            <a:r>
              <a:rPr lang="pt-BR">
                <a:solidFill>
                  <a:srgbClr val="666666"/>
                </a:solidFill>
              </a:rPr>
              <a:t> 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Além disso em cada nó necessita de </a:t>
            </a:r>
            <a:r>
              <a:rPr lang="pt-BR" b="1">
                <a:solidFill>
                  <a:srgbClr val="666666"/>
                </a:solidFill>
              </a:rPr>
              <a:t>(E-1)</a:t>
            </a:r>
            <a:r>
              <a:rPr lang="pt-BR">
                <a:solidFill>
                  <a:srgbClr val="666666"/>
                </a:solidFill>
              </a:rPr>
              <a:t> interfaces.</a:t>
            </a:r>
          </a:p>
          <a:p>
            <a:pPr lvl="0" algn="just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300" y="1228675"/>
            <a:ext cx="3450300" cy="317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286900" cy="359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Topologia “Full-connected”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Número de linhas e interface necessárias: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lvl="0" algn="just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650" y="2552200"/>
            <a:ext cx="6258724" cy="22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980200" cy="359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Para tornar viável a comunicação entre um grande número de nós surge o conceito de </a:t>
            </a:r>
            <a:r>
              <a:rPr lang="pt-BR" sz="2000" b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rede de comunicação</a:t>
            </a:r>
            <a:r>
              <a:rPr lang="pt-BR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Trata-se acima de tudo de um serviço de transferência de dados entre nós.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Cada nó possui uma única interface ligada à rede, esta assegura a transferência de dados entre qualquer um dos nós que lhe estão ligados.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lvl="0" algn="just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900" y="1698150"/>
            <a:ext cx="2581625" cy="259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980200" cy="359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Numa rede de comunicação, cada nó </a:t>
            </a:r>
            <a:r>
              <a:rPr lang="pt-BR">
                <a:solidFill>
                  <a:srgbClr val="FF0000"/>
                </a:solidFill>
              </a:rPr>
              <a:t>possui apenas uma interface </a:t>
            </a:r>
            <a:r>
              <a:rPr lang="pt-BR">
                <a:solidFill>
                  <a:srgbClr val="666666"/>
                </a:solidFill>
              </a:rPr>
              <a:t>que usa para comunicar com qualquer um dos outros nós. </a:t>
            </a:r>
          </a:p>
          <a:p>
            <a:pPr lvl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Cada nó ligado à rede possui um endereço único que o identifica, a rede lida com os endereços de forma a fazer chegar os dados ao nó correto.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lvl="0" algn="just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900" y="1698150"/>
            <a:ext cx="2581625" cy="259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468500" cy="359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Refere-se à alocação dos recursos da rede para a transmissão pelos diversos dispositivos conectados.  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800" y="1228675"/>
            <a:ext cx="3384499" cy="34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Comutação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468500" cy="1293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666666"/>
                </a:solidFill>
              </a:rPr>
              <a:t>Comutação:</a:t>
            </a: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/>
              <a:t>Tipos de Comutação:  </a:t>
            </a:r>
          </a:p>
          <a:p>
            <a:pPr lvl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400"/>
          </a:p>
          <a:p>
            <a:pPr lvl="0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800" y="1228675"/>
            <a:ext cx="3384499" cy="34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311700" y="2522575"/>
            <a:ext cx="4615800" cy="5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Comutação de Circuitos 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11700" y="3042775"/>
            <a:ext cx="4566900" cy="65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Comutação de Mensagens  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11700" y="3592600"/>
            <a:ext cx="4252800" cy="65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8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pt-B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Comutação de Pacotes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Microsoft Office PowerPoint</Application>
  <PresentationFormat>Apresentação na tela (16:9)</PresentationFormat>
  <Paragraphs>209</Paragraphs>
  <Slides>36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Source Code Pro</vt:lpstr>
      <vt:lpstr>Amatic SC</vt:lpstr>
      <vt:lpstr>Permanent Marker</vt:lpstr>
      <vt:lpstr>Beach Day</vt:lpstr>
      <vt:lpstr>Redes de comunicação Aula 06 - 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  <vt:lpstr>Comutação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comunicação Aula 06 - Comutação</dc:title>
  <dc:creator>DIOVANI DOS SANTOS MILHORIM</dc:creator>
  <cp:lastModifiedBy>DIOVANI DOS SANTOS MILHORIM</cp:lastModifiedBy>
  <cp:revision>1</cp:revision>
  <dcterms:modified xsi:type="dcterms:W3CDTF">2017-09-04T14:33:03Z</dcterms:modified>
</cp:coreProperties>
</file>