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Source Code Pro" panose="020B0509030403020204" pitchFamily="49" charset="0"/>
      <p:regular r:id="rId24"/>
      <p:bold r:id="rId25"/>
    </p:embeddedFont>
    <p:embeddedFont>
      <p:font typeface="Amatic SC" panose="020B0604020202020204" charset="-79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6" d="100"/>
          <a:sy n="126" d="100"/>
        </p:scale>
        <p:origin x="-35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747035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‹nº›</a:t>
            </a:fld>
            <a:endParaRPr lang="pt-BR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‹nº›</a:t>
            </a:fld>
            <a:endParaRPr lang="pt-BR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Modelo tCP/IP</a:t>
            </a:r>
          </a:p>
          <a:p>
            <a:pPr lvl="0">
              <a:spcBef>
                <a:spcPts val="0"/>
              </a:spcBef>
              <a:buNone/>
            </a:pPr>
            <a:r>
              <a:rPr lang="pt-BR" sz="4800"/>
              <a:t>aula 08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Prof. Msc. Diovani Milhorim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Modelo TCP/IP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1261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666666"/>
                </a:solidFill>
              </a:rPr>
              <a:t>Protocolos da pilha TCP/IP.</a:t>
            </a:r>
          </a:p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</a:endParaRPr>
          </a:p>
          <a:p>
            <a:pPr lvl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666666"/>
                </a:solidFill>
              </a:rPr>
              <a:t>Os protocolos Tcp (transporte control protocol) e Ip (internet protocol) são os mais conhecidos de uma família de protocolos que se comumente é chamadada de familia tcp/ip.</a:t>
            </a:r>
          </a:p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</a:endParaRPr>
          </a:p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</a:endParaRPr>
          </a:p>
          <a:p>
            <a:pPr lvl="0" algn="just" rtl="0">
              <a:spcBef>
                <a:spcPts val="0"/>
              </a:spcBef>
              <a:buNone/>
            </a:pPr>
            <a:endParaRPr sz="2400"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Modelo TCP/IP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1261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666666"/>
                </a:solidFill>
              </a:rPr>
              <a:t>Protocolos da pilha TCP/IP.</a:t>
            </a:r>
          </a:p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</a:endParaRPr>
          </a:p>
          <a:p>
            <a:pPr lvl="0" algn="just" rtl="0">
              <a:spcBef>
                <a:spcPts val="80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</a:endParaRPr>
          </a:p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</a:endParaRPr>
          </a:p>
          <a:p>
            <a:pPr lvl="0" algn="just" rtl="0">
              <a:spcBef>
                <a:spcPts val="0"/>
              </a:spcBef>
              <a:buNone/>
            </a:pPr>
            <a:endParaRPr sz="2400">
              <a:solidFill>
                <a:srgbClr val="666666"/>
              </a:solidFill>
            </a:endParaRPr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0650" y="2091500"/>
            <a:ext cx="6265549" cy="272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Modelo TCP/IP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1261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666666"/>
                </a:solidFill>
              </a:rPr>
              <a:t>Protocolos da pilha TCP/IP.</a:t>
            </a:r>
          </a:p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0000"/>
                </a:solidFill>
              </a:rPr>
              <a:t>Protocolos de camada física.</a:t>
            </a:r>
          </a:p>
          <a:p>
            <a:pPr lvl="0" algn="just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algn="just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66666"/>
                </a:solidFill>
              </a:rPr>
              <a:t>Responsáveis pelo acesso a ao meio físico de acordo com a tecnologia de rede adotada.</a:t>
            </a:r>
          </a:p>
          <a:p>
            <a:pPr marL="457200" lvl="0" indent="-228600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666666"/>
              </a:buClr>
            </a:pPr>
            <a:r>
              <a:rPr lang="pt-BR">
                <a:solidFill>
                  <a:srgbClr val="666666"/>
                </a:solidFill>
              </a:rPr>
              <a:t>Ethernet</a:t>
            </a:r>
          </a:p>
          <a:p>
            <a:pPr marL="457200" lvl="0" indent="-228600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666666"/>
              </a:buClr>
            </a:pPr>
            <a:r>
              <a:rPr lang="pt-BR">
                <a:solidFill>
                  <a:srgbClr val="666666"/>
                </a:solidFill>
              </a:rPr>
              <a:t>Token ring</a:t>
            </a:r>
          </a:p>
          <a:p>
            <a:pPr marL="457200" lvl="0" indent="-228600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666666"/>
              </a:buClr>
            </a:pPr>
            <a:r>
              <a:rPr lang="pt-BR">
                <a:solidFill>
                  <a:srgbClr val="666666"/>
                </a:solidFill>
              </a:rPr>
              <a:t>Wi-fi</a:t>
            </a:r>
          </a:p>
          <a:p>
            <a:pPr marL="457200" lvl="0" indent="-228600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666666"/>
              </a:buClr>
            </a:pPr>
            <a:r>
              <a:rPr lang="pt-BR">
                <a:solidFill>
                  <a:srgbClr val="666666"/>
                </a:solidFill>
              </a:rPr>
              <a:t>Outros...</a:t>
            </a:r>
          </a:p>
          <a:p>
            <a:pPr lvl="0" algn="just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</a:endParaRPr>
          </a:p>
          <a:p>
            <a:pPr lvl="0" algn="just" rtl="0">
              <a:spcBef>
                <a:spcPts val="80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</a:endParaRPr>
          </a:p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</a:endParaRPr>
          </a:p>
          <a:p>
            <a:pPr lvl="0" algn="just" rtl="0">
              <a:spcBef>
                <a:spcPts val="0"/>
              </a:spcBef>
              <a:buNone/>
            </a:pPr>
            <a:endParaRPr sz="2400"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Modelo TCP/IP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1261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666666"/>
                </a:solidFill>
              </a:rPr>
              <a:t>Protocolos da pilha TCP/IP.</a:t>
            </a:r>
          </a:p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0000"/>
                </a:solidFill>
              </a:rPr>
              <a:t>Protocolos de camada de internet</a:t>
            </a:r>
          </a:p>
          <a:p>
            <a:pPr lvl="0" algn="just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/>
          </a:p>
          <a:p>
            <a:pPr lvl="0" algn="just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pt-BR"/>
              <a:t>Responsáveis pelo endereçamento lógico e descoberta de caminhos.</a:t>
            </a:r>
          </a:p>
          <a:p>
            <a:pPr marL="457200" lvl="0" indent="-228600" rtl="0">
              <a:spcBef>
                <a:spcPts val="600"/>
              </a:spcBef>
              <a:spcAft>
                <a:spcPts val="0"/>
              </a:spcAft>
            </a:pPr>
            <a:r>
              <a:rPr lang="pt-BR" sz="1400">
                <a:solidFill>
                  <a:srgbClr val="666666"/>
                </a:solidFill>
              </a:rPr>
              <a:t>IP – internet protocol - endereço lógico</a:t>
            </a:r>
          </a:p>
          <a:p>
            <a: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400">
                <a:solidFill>
                  <a:srgbClr val="666666"/>
                </a:solidFill>
              </a:rPr>
              <a:t>ARP – Address resolution protocol - tradução mac/end. lógico</a:t>
            </a:r>
          </a:p>
          <a:p>
            <a: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400">
                <a:solidFill>
                  <a:srgbClr val="666666"/>
                </a:solidFill>
              </a:rPr>
              <a:t>RARP – Reverse address resolution protocol - tradução end. lógico/mac</a:t>
            </a:r>
          </a:p>
          <a:p>
            <a: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400">
                <a:solidFill>
                  <a:srgbClr val="666666"/>
                </a:solidFill>
              </a:rPr>
              <a:t>ICMP – Inter control message protocol - descoberta de rotas e gateways</a:t>
            </a:r>
          </a:p>
          <a:p>
            <a: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400">
                <a:solidFill>
                  <a:srgbClr val="666666"/>
                </a:solidFill>
              </a:rPr>
              <a:t>Outros...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Modelo TCP/IP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1261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666666"/>
                </a:solidFill>
              </a:rPr>
              <a:t>Protocolos da pilha TCP/IP.</a:t>
            </a:r>
          </a:p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0000"/>
                </a:solidFill>
              </a:rPr>
              <a:t>Protocolos de camada de Transporte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endParaRPr sz="1400">
              <a:solidFill>
                <a:srgbClr val="666666"/>
              </a:solidFill>
            </a:endParaRP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Responsável pelo gerenciamento da transmissão de dados entre dois serviços remotos. Temos apenas dois protocolos nesta camada: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endParaRPr sz="1400">
              <a:solidFill>
                <a:srgbClr val="666666"/>
              </a:solidFill>
            </a:endParaRPr>
          </a:p>
          <a:p>
            <a: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400">
                <a:solidFill>
                  <a:srgbClr val="666666"/>
                </a:solidFill>
              </a:rPr>
              <a:t>TCP - Transmission control protocol - orientado à conexão</a:t>
            </a:r>
          </a:p>
          <a:p>
            <a: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400">
                <a:solidFill>
                  <a:srgbClr val="666666"/>
                </a:solidFill>
              </a:rPr>
              <a:t>UDP - User datagrama protocol - não orientado à conexão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Modelo TCP/IP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126100" cy="3771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666666"/>
                </a:solidFill>
              </a:rPr>
              <a:t>Protocolos da pilha TCP/IP.</a:t>
            </a:r>
          </a:p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0000"/>
                </a:solidFill>
              </a:rPr>
              <a:t>Protocolos de camada de aplicação</a:t>
            </a:r>
          </a:p>
          <a:p>
            <a:pPr lvl="0" algn="just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/>
          </a:p>
          <a:p>
            <a:pPr lvl="0" algn="just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pt-BR"/>
              <a:t>Responsáveis por prover comunicação às aplicações do sistema ou do usuário fornecendo um formato de comunicação já implementado. </a:t>
            </a:r>
            <a:r>
              <a:rPr lang="pt-BR" sz="1100">
                <a:solidFill>
                  <a:srgbClr val="6F6F6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>
                <a:solidFill>
                  <a:srgbClr val="666666"/>
                </a:solidFill>
                <a:highlight>
                  <a:srgbClr val="FFFFFF"/>
                </a:highlight>
              </a:rPr>
              <a:t>Define a sintaxe e a semântica das mensagens trocadas entre aplicações.</a:t>
            </a:r>
          </a:p>
          <a:p>
            <a: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400">
                <a:solidFill>
                  <a:srgbClr val="666666"/>
                </a:solidFill>
              </a:rPr>
              <a:t>HTTP - hiper text transfer protocol - páginas web</a:t>
            </a:r>
          </a:p>
          <a:p>
            <a: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400">
                <a:solidFill>
                  <a:srgbClr val="666666"/>
                </a:solidFill>
              </a:rPr>
              <a:t>FTP - file transfer protocol - trasnferência de arquivos.</a:t>
            </a:r>
          </a:p>
          <a:p>
            <a: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400">
                <a:solidFill>
                  <a:srgbClr val="666666"/>
                </a:solidFill>
              </a:rPr>
              <a:t>SMTP - simple mail transfer protocol - envio de e-mail</a:t>
            </a:r>
          </a:p>
          <a:p>
            <a: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400">
                <a:solidFill>
                  <a:srgbClr val="666666"/>
                </a:solidFill>
              </a:rPr>
              <a:t>POP - post office protocol - recebimento de e-mail</a:t>
            </a:r>
          </a:p>
          <a:p>
            <a: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400">
                <a:solidFill>
                  <a:srgbClr val="666666"/>
                </a:solidFill>
              </a:rPr>
              <a:t>SSH - secure shell.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Modelo TCP/IP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4032900" cy="3771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66666"/>
                </a:solidFill>
              </a:rPr>
              <a:t>Protocolos da pilha TCP/IP.</a:t>
            </a:r>
          </a:p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66666"/>
                </a:solidFill>
              </a:rPr>
              <a:t>A transmissão de dados entre dois host através da família de protocolos TCP/IP se dará obrigatoriamente com uso dos protocolos de transporte (TCP e UDP) e protocolo IP.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endParaRPr sz="1400">
              <a:solidFill>
                <a:srgbClr val="666666"/>
              </a:solidFill>
            </a:endParaRPr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9575" y="1117075"/>
            <a:ext cx="4129150" cy="399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Modelo TCP/IP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4032900" cy="3771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66666"/>
                </a:solidFill>
              </a:rPr>
              <a:t>Protocolos da pilha TCP/IP.</a:t>
            </a:r>
          </a:p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66666"/>
                </a:solidFill>
              </a:rPr>
              <a:t>O fluxo de informações pela rede irá envolver todas as camadas do modelo. O dispositivo só irá acessar os cabeçalho necessário para realização de sua atividade.</a:t>
            </a:r>
          </a:p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endParaRPr sz="1400">
              <a:solidFill>
                <a:srgbClr val="666666"/>
              </a:solidFill>
            </a:endParaRPr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7000" y="1040075"/>
            <a:ext cx="4494600" cy="3771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DESAFIO !!!!!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3043025" y="1228675"/>
            <a:ext cx="5789400" cy="369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165100" marR="152400" lvl="0" indent="0" algn="just" rtl="0">
              <a:lnSpc>
                <a:spcPct val="100000"/>
              </a:lnSpc>
              <a:spcBef>
                <a:spcPts val="800"/>
              </a:spcBef>
              <a:buNone/>
            </a:pPr>
            <a:r>
              <a:rPr lang="pt-BR">
                <a:solidFill>
                  <a:srgbClr val="666666"/>
                </a:solidFill>
              </a:rPr>
              <a:t>Para conectar dois pontos através de uma rede TCP/IP, usando um protocolo com característica de entrega confiável e em sequência, deve-se utilizar o protocolo:</a:t>
            </a:r>
          </a:p>
          <a:p>
            <a:pPr marR="152400" lvl="0" indent="457200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pt-BR">
                <a:solidFill>
                  <a:srgbClr val="666666"/>
                </a:solidFill>
              </a:rPr>
              <a:t>a) ARP</a:t>
            </a:r>
          </a:p>
          <a:p>
            <a:pPr marR="152400" lvl="0" indent="457200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pt-BR">
                <a:solidFill>
                  <a:srgbClr val="666666"/>
                </a:solidFill>
              </a:rPr>
              <a:t>b) ICMP</a:t>
            </a:r>
          </a:p>
          <a:p>
            <a:pPr marR="152400" lvl="0" indent="457200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pt-BR">
                <a:solidFill>
                  <a:srgbClr val="666666"/>
                </a:solidFill>
              </a:rPr>
              <a:t>c) RTP</a:t>
            </a:r>
          </a:p>
          <a:p>
            <a:pPr marR="152400" lvl="0" indent="457200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pt-BR">
                <a:solidFill>
                  <a:srgbClr val="666666"/>
                </a:solidFill>
              </a:rPr>
              <a:t>d) TCP</a:t>
            </a:r>
          </a:p>
          <a:p>
            <a:pPr marR="152400" lvl="0" indent="457200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pt-BR">
                <a:solidFill>
                  <a:srgbClr val="666666"/>
                </a:solidFill>
                <a:highlight>
                  <a:srgbClr val="FFFFFF"/>
                </a:highlight>
              </a:rPr>
              <a:t>e) UDP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46250"/>
            <a:ext cx="2666200" cy="348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DESAFIO !!!!!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3043025" y="1228675"/>
            <a:ext cx="5789400" cy="369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165100" marR="152400" lvl="0" indent="0" rtl="0">
              <a:lnSpc>
                <a:spcPct val="100000"/>
              </a:lnSpc>
              <a:spcBef>
                <a:spcPts val="800"/>
              </a:spcBef>
              <a:buNone/>
            </a:pPr>
            <a:r>
              <a:rPr lang="pt-BR" sz="1400">
                <a:solidFill>
                  <a:srgbClr val="666666"/>
                </a:solidFill>
              </a:rPr>
              <a:t>A arquitetura TCP/IP se divide em camadas. Assinale a opção que apresenta todas as camadas pertencentes a essa arquitetura.</a:t>
            </a:r>
          </a:p>
          <a:p>
            <a:pPr marL="165100" marR="152400" lvl="0" indent="0" rtl="0">
              <a:lnSpc>
                <a:spcPct val="100000"/>
              </a:lnSpc>
              <a:spcBef>
                <a:spcPts val="800"/>
              </a:spcBef>
              <a:buNone/>
            </a:pPr>
            <a:endParaRPr sz="1400">
              <a:solidFill>
                <a:srgbClr val="666666"/>
              </a:solidFill>
            </a:endParaRPr>
          </a:p>
          <a:p>
            <a:pPr marR="152400" lvl="0" indent="457200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a) transporte e rede</a:t>
            </a:r>
          </a:p>
          <a:p>
            <a:pPr marR="152400" lvl="0" indent="457200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b) aplicação, transporte e rede</a:t>
            </a:r>
          </a:p>
          <a:p>
            <a:pPr marR="152400" lvl="0" indent="457200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c) apresentação, aplicação, transporte e rede</a:t>
            </a:r>
          </a:p>
          <a:p>
            <a:pPr marR="152400" lvl="0" indent="457200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d) apresentação e rede</a:t>
            </a:r>
          </a:p>
          <a:p>
            <a:pPr marR="152400" lvl="0" indent="457200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pt-BR" sz="1400">
                <a:solidFill>
                  <a:srgbClr val="666666"/>
                </a:solidFill>
                <a:highlight>
                  <a:srgbClr val="FFFFFF"/>
                </a:highlight>
              </a:rPr>
              <a:t>e) aplicação, transporte, inter-rede e rede</a:t>
            </a:r>
          </a:p>
          <a:p>
            <a:pPr marR="152400" lvl="0" rtl="0">
              <a:spcBef>
                <a:spcPts val="800"/>
              </a:spcBef>
              <a:spcAft>
                <a:spcPts val="800"/>
              </a:spcAft>
              <a:buNone/>
            </a:pPr>
            <a:endParaRPr sz="105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450" y="1561900"/>
            <a:ext cx="2405900" cy="314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Modelo TCP/IP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56757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666666"/>
                </a:solidFill>
              </a:rPr>
              <a:t>Antes do  desenvolvimento do  </a:t>
            </a:r>
            <a:r>
              <a:rPr lang="pt-BR" sz="2000" b="1">
                <a:solidFill>
                  <a:srgbClr val="666666"/>
                </a:solidFill>
              </a:rPr>
              <a:t>modelo</a:t>
            </a:r>
            <a:r>
              <a:rPr lang="pt-BR" sz="2000">
                <a:solidFill>
                  <a:srgbClr val="666666"/>
                </a:solidFill>
              </a:rPr>
              <a:t>  de  camadas ISO/OSI, o </a:t>
            </a:r>
            <a:r>
              <a:rPr lang="pt-BR" sz="2000" b="1">
                <a:solidFill>
                  <a:srgbClr val="666666"/>
                </a:solidFill>
              </a:rPr>
              <a:t>DoD</a:t>
            </a:r>
            <a:r>
              <a:rPr lang="pt-BR" sz="2000">
                <a:solidFill>
                  <a:srgbClr val="666666"/>
                </a:solidFill>
              </a:rPr>
              <a:t> (departamento de defesa americano) definiu seu próprio </a:t>
            </a:r>
            <a:r>
              <a:rPr lang="pt-BR" sz="2000" b="1">
                <a:solidFill>
                  <a:srgbClr val="666666"/>
                </a:solidFill>
              </a:rPr>
              <a:t>modelo </a:t>
            </a:r>
            <a:r>
              <a:rPr lang="pt-BR" sz="2000">
                <a:solidFill>
                  <a:srgbClr val="666666"/>
                </a:solidFill>
              </a:rPr>
              <a:t> de rede conhecido  como </a:t>
            </a:r>
            <a:r>
              <a:rPr lang="pt-BR" sz="2000" b="1">
                <a:solidFill>
                  <a:srgbClr val="666666"/>
                </a:solidFill>
              </a:rPr>
              <a:t>modelo</a:t>
            </a:r>
            <a:r>
              <a:rPr lang="pt-BR" sz="2000">
                <a:solidFill>
                  <a:srgbClr val="666666"/>
                </a:solidFill>
              </a:rPr>
              <a:t> </a:t>
            </a:r>
            <a:r>
              <a:rPr lang="pt-BR" sz="2000" b="1">
                <a:solidFill>
                  <a:srgbClr val="666666"/>
                </a:solidFill>
              </a:rPr>
              <a:t>DoD</a:t>
            </a:r>
            <a:r>
              <a:rPr lang="pt-BR" sz="2000">
                <a:solidFill>
                  <a:srgbClr val="666666"/>
                </a:solidFill>
              </a:rPr>
              <a:t> de rede ou também </a:t>
            </a:r>
            <a:r>
              <a:rPr lang="pt-BR" sz="2000" b="1">
                <a:solidFill>
                  <a:srgbClr val="666666"/>
                </a:solidFill>
              </a:rPr>
              <a:t>modelo</a:t>
            </a:r>
            <a:r>
              <a:rPr lang="pt-BR" sz="2000">
                <a:solidFill>
                  <a:srgbClr val="666666"/>
                </a:solidFill>
              </a:rPr>
              <a:t> Internet de rede.  Posteriormente  este  </a:t>
            </a:r>
            <a:r>
              <a:rPr lang="pt-BR" sz="2000" b="1">
                <a:solidFill>
                  <a:srgbClr val="666666"/>
                </a:solidFill>
              </a:rPr>
              <a:t>modelo</a:t>
            </a:r>
            <a:r>
              <a:rPr lang="pt-BR" sz="2000">
                <a:solidFill>
                  <a:srgbClr val="666666"/>
                </a:solidFill>
              </a:rPr>
              <a:t>  passou  a  ser conhecido como </a:t>
            </a:r>
            <a:r>
              <a:rPr lang="pt-BR" sz="2000" b="1">
                <a:solidFill>
                  <a:srgbClr val="666666"/>
                </a:solidFill>
              </a:rPr>
              <a:t>modelo</a:t>
            </a:r>
            <a:r>
              <a:rPr lang="pt-BR" sz="2000">
                <a:solidFill>
                  <a:srgbClr val="666666"/>
                </a:solidFill>
              </a:rPr>
              <a:t> de camadas </a:t>
            </a:r>
            <a:r>
              <a:rPr lang="pt-BR" sz="2000" b="1">
                <a:solidFill>
                  <a:srgbClr val="666666"/>
                </a:solidFill>
              </a:rPr>
              <a:t>TCP/IP ou pilha TCP/IP</a:t>
            </a:r>
          </a:p>
          <a:p>
            <a:pPr lvl="0" algn="just">
              <a:spcBef>
                <a:spcPts val="0"/>
              </a:spcBef>
              <a:buNone/>
            </a:pPr>
            <a:endParaRPr sz="2000"/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2100" y="1228675"/>
            <a:ext cx="2851800" cy="3299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DESAFIO !!!!!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2818600" y="1228675"/>
            <a:ext cx="6130800" cy="369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6F6F6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São usados quatro níveis de endereços em uma internet que emprega os protocolos TCP/IP. Relacione adequadamente algumas das camadas do modelo TCP/IP, listadas a seguir, com os respectivos endereços. 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endParaRPr sz="1100">
              <a:solidFill>
                <a:srgbClr val="6F6F6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endParaRPr sz="1100">
              <a:solidFill>
                <a:srgbClr val="6F6F6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rgbClr val="6F6F6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6F6F6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 sequência está correta em </a:t>
            </a:r>
          </a:p>
          <a:p>
            <a:pPr lvl="0" rtl="0"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rgbClr val="6F6F6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01600" marR="1016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solidFill>
                  <a:srgbClr val="6F6F6F"/>
                </a:solidFill>
                <a:highlight>
                  <a:srgbClr val="FEFEFE"/>
                </a:highlight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pt-BR" sz="1100">
                <a:solidFill>
                  <a:srgbClr val="6F6F6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(1) Endereços lógicos, (2) Endereços de portas, (3) Endereços específicos, (4) Endereços físicos</a:t>
            </a:r>
          </a:p>
          <a:p>
            <a:pPr marL="101600" marR="1016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solidFill>
                  <a:srgbClr val="6F6F6F"/>
                </a:solidFill>
                <a:highlight>
                  <a:srgbClr val="FEFEFE"/>
                </a:highlight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pt-BR" sz="1100">
                <a:solidFill>
                  <a:srgbClr val="6F6F6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(1) Endereços de portas, (2) Endereços específicos, (3) Endereços físicos, (4) Endereços lógicos</a:t>
            </a:r>
          </a:p>
          <a:p>
            <a:pPr marL="101600" marR="1016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solidFill>
                  <a:srgbClr val="6F6F6F"/>
                </a:solidFill>
                <a:highlight>
                  <a:srgbClr val="FEFEFE"/>
                </a:highlight>
                <a:latin typeface="Arial"/>
                <a:ea typeface="Arial"/>
                <a:cs typeface="Arial"/>
                <a:sym typeface="Arial"/>
              </a:rPr>
              <a:t>C </a:t>
            </a:r>
            <a:r>
              <a:rPr lang="pt-BR" sz="1100">
                <a:solidFill>
                  <a:srgbClr val="6F6F6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(1) Endereços físicos, (2) Endereços lógicos, (3) Endereços de portas, (4) Endereços específicos</a:t>
            </a:r>
          </a:p>
          <a:p>
            <a:pPr marL="101600" marR="1016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solidFill>
                  <a:srgbClr val="6F6F6F"/>
                </a:solidFill>
                <a:highlight>
                  <a:srgbClr val="FEFEFE"/>
                </a:highlight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pt-BR" sz="1100">
                <a:solidFill>
                  <a:srgbClr val="6F6F6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(1) Endereços específicos, (2) Endereços de portas, (3) Endereços lógicos, (4) Endereços físicos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endParaRPr sz="1100">
              <a:solidFill>
                <a:srgbClr val="6F6F6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4925" y="1802425"/>
            <a:ext cx="2837050" cy="125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475050"/>
            <a:ext cx="2244125" cy="344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DESAFIO !!!!!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2818600" y="601425"/>
            <a:ext cx="6130800" cy="4317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666666"/>
                </a:solidFill>
              </a:rPr>
              <a:t>Sobre os protocolos de transporte do TCP/IP analise as afirmativas abaixo:</a:t>
            </a:r>
          </a:p>
          <a:p>
            <a:pPr marL="406400" lvl="0" indent="0" algn="just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666666"/>
                </a:solidFill>
              </a:rPr>
              <a:t>1. Por ser orientado a conexão, o TCP garante a entrega, bem como a taxa de transmissão, e, o tempo para entrega dos pacotes.</a:t>
            </a:r>
          </a:p>
          <a:p>
            <a:pPr marL="406400" lvl="0" indent="0" algn="just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666666"/>
                </a:solidFill>
              </a:rPr>
              <a:t>2. O TCP possui um mecanismo de controle de congestionamento.</a:t>
            </a:r>
          </a:p>
          <a:p>
            <a:pPr marL="406400" lvl="0" indent="0" algn="just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666666"/>
                </a:solidFill>
              </a:rPr>
              <a:t>3. O UDP é responsável por estabelecer conexão lógica entre o transmissor e receptor de uma determinada transmissão.</a:t>
            </a:r>
          </a:p>
          <a:p>
            <a:pPr marL="406400" lvl="0" indent="0" algn="just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666666"/>
                </a:solidFill>
              </a:rPr>
              <a:t>4. O UDP não oferece garantia quanto a atrasos.</a:t>
            </a:r>
          </a:p>
          <a:p>
            <a:pPr marL="406400" lvl="0" indent="0" algn="just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666666"/>
                </a:solidFill>
              </a:rPr>
              <a:t>Assinale a opção que se aplica aos quatro itens acima:</a:t>
            </a:r>
          </a:p>
          <a:p>
            <a:pPr marL="406400" lvl="0" indent="0" algn="just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1100">
              <a:solidFill>
                <a:srgbClr val="666666"/>
              </a:solidFill>
            </a:endParaRPr>
          </a:p>
          <a:p>
            <a:pPr marL="457200" marR="101600" lvl="0" indent="-298450" algn="just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666666"/>
              </a:buClr>
              <a:buSzPct val="100000"/>
              <a:buAutoNum type="alphaLcParenR"/>
            </a:pPr>
            <a:r>
              <a:rPr lang="pt-BR" sz="1100">
                <a:solidFill>
                  <a:srgbClr val="666666"/>
                </a:solidFill>
              </a:rPr>
              <a:t>Todas são verdadeiras.</a:t>
            </a:r>
          </a:p>
          <a:p>
            <a:pPr marL="457200" marR="101600" lvl="0" indent="-298450" algn="just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666666"/>
              </a:buClr>
              <a:buSzPct val="100000"/>
              <a:buAutoNum type="alphaLcParenR"/>
            </a:pPr>
            <a:r>
              <a:rPr lang="pt-BR" sz="1100">
                <a:solidFill>
                  <a:srgbClr val="666666"/>
                </a:solidFill>
              </a:rPr>
              <a:t>4 é falsa.</a:t>
            </a:r>
          </a:p>
          <a:p>
            <a:pPr marL="457200" marR="101600" lvl="0" indent="-298450" algn="just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666666"/>
              </a:buClr>
              <a:buSzPct val="100000"/>
              <a:buAutoNum type="alphaLcParenR"/>
            </a:pPr>
            <a:r>
              <a:rPr lang="pt-BR" sz="1100">
                <a:solidFill>
                  <a:srgbClr val="666666"/>
                </a:solidFill>
              </a:rPr>
              <a:t>1 e 2 são falsas.</a:t>
            </a:r>
          </a:p>
          <a:p>
            <a:pPr marL="457200" marR="101600" lvl="0" indent="-298450" algn="just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666666"/>
              </a:buClr>
              <a:buSzPct val="100000"/>
              <a:buAutoNum type="alphaLcParenR"/>
            </a:pPr>
            <a:r>
              <a:rPr lang="pt-BR" sz="1100">
                <a:solidFill>
                  <a:srgbClr val="666666"/>
                </a:solidFill>
              </a:rPr>
              <a:t>2 e 4 são verdadeiras.</a:t>
            </a:r>
          </a:p>
          <a:p>
            <a:pPr marL="457200" marR="101600" lvl="0" indent="-298450" algn="just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666666"/>
              </a:buClr>
              <a:buSzPct val="100000"/>
              <a:buAutoNum type="alphaLcParenR"/>
            </a:pPr>
            <a:r>
              <a:rPr lang="pt-BR" sz="1100">
                <a:solidFill>
                  <a:srgbClr val="666666"/>
                </a:solidFill>
              </a:rPr>
              <a:t>Todas são falsas.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000">
              <a:solidFill>
                <a:srgbClr val="6F6F6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600" y="1292600"/>
            <a:ext cx="1722650" cy="345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Modelo TCP/IP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49485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666666"/>
                </a:solidFill>
              </a:rPr>
              <a:t>O modelo TCP/IP quando comparado com o modelo OSI, tem duas camadas que se formam a partir da </a:t>
            </a:r>
            <a:r>
              <a:rPr lang="pt-BR" sz="2000">
                <a:solidFill>
                  <a:srgbClr val="FF0000"/>
                </a:solidFill>
              </a:rPr>
              <a:t>fusão</a:t>
            </a:r>
            <a:r>
              <a:rPr lang="pt-BR" sz="2000">
                <a:solidFill>
                  <a:srgbClr val="666666"/>
                </a:solidFill>
              </a:rPr>
              <a:t> de algumas camadas, são elas: as camadas de Aplicação (Aplicação, Apresentação e Sessão) e Rede (Link de dados e Física)</a:t>
            </a:r>
          </a:p>
          <a:p>
            <a:pPr lvl="0" algn="just" rtl="0">
              <a:spcBef>
                <a:spcPts val="0"/>
              </a:spcBef>
              <a:buNone/>
            </a:pPr>
            <a:endParaRPr sz="2400">
              <a:solidFill>
                <a:srgbClr val="666666"/>
              </a:solidFill>
            </a:endParaRP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5650" y="1472153"/>
            <a:ext cx="3473876" cy="269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Modelo TCP/IP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1261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666666"/>
                </a:solidFill>
              </a:rPr>
              <a:t>Comparação</a:t>
            </a:r>
          </a:p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</a:endParaRPr>
          </a:p>
          <a:p>
            <a:pPr lvl="0" algn="just" rtl="0">
              <a:spcBef>
                <a:spcPts val="0"/>
              </a:spcBef>
              <a:buNone/>
            </a:pPr>
            <a:endParaRPr sz="2400">
              <a:solidFill>
                <a:srgbClr val="666666"/>
              </a:solidFill>
            </a:endParaRP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3888" y="1435138"/>
            <a:ext cx="4371975" cy="313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Modelo TCP/IP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1261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666666"/>
                </a:solidFill>
              </a:rPr>
              <a:t>Comparação</a:t>
            </a:r>
          </a:p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</a:endParaRPr>
          </a:p>
          <a:p>
            <a:pPr lvl="0" algn="just" rtl="0">
              <a:spcBef>
                <a:spcPts val="0"/>
              </a:spcBef>
              <a:buNone/>
            </a:pPr>
            <a:endParaRPr sz="2400">
              <a:solidFill>
                <a:srgbClr val="666666"/>
              </a:solidFill>
            </a:endParaRP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9650" y="1093850"/>
            <a:ext cx="5664100" cy="350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Modelo TCP/IP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188500" y="1228675"/>
            <a:ext cx="5448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666666"/>
                </a:solidFill>
              </a:rPr>
              <a:t>Funcionalidade: Camada de aplicação</a:t>
            </a:r>
          </a:p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endParaRPr sz="1900">
              <a:solidFill>
                <a:srgbClr val="666666"/>
              </a:solidFill>
            </a:endParaRPr>
          </a:p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666666"/>
                </a:solidFill>
              </a:rPr>
              <a:t>A  camada superior, camada de aplicação é responsável por permitir que  as aplicações possam se comunicar através de hardware e software de diferentes sistemas operacionais e plataformas. 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8800" y="1552925"/>
            <a:ext cx="3177650" cy="289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Modelo TCP/IP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55140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66666"/>
                </a:solidFill>
              </a:rPr>
              <a:t>Funcionalidade: Camada de Transporte</a:t>
            </a:r>
          </a:p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marL="457200" lvl="0" indent="-228600" rtl="0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</a:pPr>
            <a:r>
              <a:rPr lang="pt-BR">
                <a:solidFill>
                  <a:srgbClr val="666666"/>
                </a:solidFill>
              </a:rPr>
              <a:t>Fornece forma de comunicação entre duas aplicações (ponto a ponto).</a:t>
            </a:r>
          </a:p>
          <a:p>
            <a:pPr marL="457200" lvl="0" indent="-228600" rtl="0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</a:pPr>
            <a:r>
              <a:rPr lang="pt-BR">
                <a:solidFill>
                  <a:srgbClr val="666666"/>
                </a:solidFill>
              </a:rPr>
              <a:t>Controle de fluxo e congestionamento.</a:t>
            </a:r>
          </a:p>
          <a:p>
            <a:pPr marL="457200" lvl="0" indent="-228600" rtl="0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</a:pPr>
            <a:r>
              <a:rPr lang="pt-BR">
                <a:solidFill>
                  <a:srgbClr val="666666"/>
                </a:solidFill>
              </a:rPr>
              <a:t>Controle de erros.</a:t>
            </a:r>
          </a:p>
          <a:p>
            <a:pPr marL="457200" lvl="0" indent="-228600" rtl="0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</a:pPr>
            <a:r>
              <a:rPr lang="pt-BR">
                <a:solidFill>
                  <a:srgbClr val="666666"/>
                </a:solidFill>
              </a:rPr>
              <a:t>Controle de retransmissões</a:t>
            </a:r>
          </a:p>
          <a:p>
            <a:pPr marL="457200" lvl="0" indent="-228600" rtl="0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</a:pPr>
            <a:r>
              <a:rPr lang="pt-BR">
                <a:solidFill>
                  <a:srgbClr val="666666"/>
                </a:solidFill>
              </a:rPr>
              <a:t>Segmentação e reagrupamento das mensagens.</a:t>
            </a:r>
          </a:p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</a:endParaRPr>
          </a:p>
          <a:p>
            <a:pPr lvl="0" algn="just" rtl="0">
              <a:spcBef>
                <a:spcPts val="0"/>
              </a:spcBef>
              <a:buNone/>
            </a:pPr>
            <a:endParaRPr sz="2400">
              <a:solidFill>
                <a:srgbClr val="666666"/>
              </a:solidFill>
            </a:endParaRP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2875" y="2055600"/>
            <a:ext cx="3110725" cy="213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Modelo TCP/IP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56667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66666"/>
                </a:solidFill>
              </a:rPr>
              <a:t>Funcionalidade: Camada de Internet</a:t>
            </a:r>
          </a:p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marL="457200" lvl="0" indent="-22860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</a:pPr>
            <a:r>
              <a:rPr lang="pt-BR">
                <a:solidFill>
                  <a:srgbClr val="666666"/>
                </a:solidFill>
              </a:rPr>
              <a:t>Fornece comunicação entre duas máquinas.</a:t>
            </a:r>
          </a:p>
          <a:p>
            <a:pPr marL="457200" lvl="0" indent="-22860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</a:pPr>
            <a:r>
              <a:rPr lang="pt-BR">
                <a:solidFill>
                  <a:srgbClr val="666666"/>
                </a:solidFill>
              </a:rPr>
              <a:t>Responsável pelo encaminhamento e rotas. </a:t>
            </a:r>
          </a:p>
          <a:p>
            <a:pPr marL="457200" lvl="0" indent="-22860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</a:pPr>
            <a:r>
              <a:rPr lang="pt-BR">
                <a:solidFill>
                  <a:srgbClr val="666666"/>
                </a:solidFill>
              </a:rPr>
              <a:t>Verifica a validade dos datagramas recebidos.</a:t>
            </a:r>
          </a:p>
          <a:p>
            <a:pPr marL="457200" lvl="0" indent="-22860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</a:pPr>
            <a:r>
              <a:rPr lang="pt-BR">
                <a:solidFill>
                  <a:srgbClr val="666666"/>
                </a:solidFill>
              </a:rPr>
              <a:t>Recebe/envia mensagens ICMP de controle e informação e erros.</a:t>
            </a:r>
          </a:p>
          <a:p>
            <a:pPr marL="457200" lvl="0" indent="-22860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</a:pPr>
            <a:r>
              <a:rPr lang="pt-BR">
                <a:solidFill>
                  <a:srgbClr val="666666"/>
                </a:solidFill>
              </a:rPr>
              <a:t>Envia datagramas IP.</a:t>
            </a:r>
          </a:p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</a:endParaRPr>
          </a:p>
          <a:p>
            <a:pPr lvl="0" algn="just" rtl="0">
              <a:spcBef>
                <a:spcPts val="0"/>
              </a:spcBef>
              <a:buNone/>
            </a:pPr>
            <a:endParaRPr sz="2400">
              <a:solidFill>
                <a:srgbClr val="666666"/>
              </a:solidFill>
            </a:endParaRP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5675" y="1659150"/>
            <a:ext cx="2133600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Modelo TCP/IP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57204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66666"/>
                </a:solidFill>
              </a:rPr>
              <a:t>Funcionalidade: Camada de acesso ao meio</a:t>
            </a:r>
          </a:p>
          <a:p>
            <a:pPr lvl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marL="457200" lvl="0" indent="-22860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</a:pPr>
            <a:r>
              <a:rPr lang="pt-BR">
                <a:solidFill>
                  <a:srgbClr val="666666"/>
                </a:solidFill>
              </a:rPr>
              <a:t>Preocupa-se com transmissão de quadros e verificação de erros nesta transmissão.</a:t>
            </a:r>
          </a:p>
          <a:p>
            <a:pPr marL="457200" lvl="0" indent="-228600" algn="just" rtl="0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</a:pPr>
            <a:r>
              <a:rPr lang="pt-BR">
                <a:solidFill>
                  <a:srgbClr val="666666"/>
                </a:solidFill>
              </a:rPr>
              <a:t>A preocupação nesta camada é permitir o uso do meio  físico que  conecta  os computadores  na rede e  fazer com  que  os   bytes   enviados   por um  computador cheguem a  um  outro  computador</a:t>
            </a:r>
          </a:p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</a:endParaRPr>
          </a:p>
          <a:p>
            <a:pPr lvl="0" algn="just" rtl="0">
              <a:spcBef>
                <a:spcPts val="0"/>
              </a:spcBef>
              <a:buNone/>
            </a:pPr>
            <a:endParaRPr sz="2400">
              <a:solidFill>
                <a:srgbClr val="666666"/>
              </a:solidFill>
            </a:endParaRP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1500" y="2045150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1001</Words>
  <Application>Microsoft Office PowerPoint</Application>
  <PresentationFormat>Apresentação na tela (16:9)</PresentationFormat>
  <Paragraphs>135</Paragraphs>
  <Slides>21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Source Code Pro</vt:lpstr>
      <vt:lpstr>Amatic SC</vt:lpstr>
      <vt:lpstr>Beach Day</vt:lpstr>
      <vt:lpstr>Modelo tCP/IP aula 08</vt:lpstr>
      <vt:lpstr>Modelo TCP/IP</vt:lpstr>
      <vt:lpstr>Modelo TCP/IP</vt:lpstr>
      <vt:lpstr>Modelo TCP/IP</vt:lpstr>
      <vt:lpstr>Modelo TCP/IP</vt:lpstr>
      <vt:lpstr>Modelo TCP/IP</vt:lpstr>
      <vt:lpstr>Modelo TCP/IP</vt:lpstr>
      <vt:lpstr>Modelo TCP/IP</vt:lpstr>
      <vt:lpstr>Modelo TCP/IP</vt:lpstr>
      <vt:lpstr>Modelo TCP/IP</vt:lpstr>
      <vt:lpstr>Modelo TCP/IP</vt:lpstr>
      <vt:lpstr>Modelo TCP/IP</vt:lpstr>
      <vt:lpstr>Modelo TCP/IP</vt:lpstr>
      <vt:lpstr>Modelo TCP/IP</vt:lpstr>
      <vt:lpstr>Modelo TCP/IP</vt:lpstr>
      <vt:lpstr>Modelo TCP/IP</vt:lpstr>
      <vt:lpstr>Modelo TCP/IP</vt:lpstr>
      <vt:lpstr>DESAFIO !!!!!</vt:lpstr>
      <vt:lpstr>DESAFIO !!!!!</vt:lpstr>
      <vt:lpstr>DESAFIO !!!!!</vt:lpstr>
      <vt:lpstr>DESAFIO !!!!!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tCP/IP aula 08</dc:title>
  <dc:creator>DIOVANI DOS SANTOS MILHORIM</dc:creator>
  <cp:lastModifiedBy>DIOVANI DOS SANTOS MILHORIM</cp:lastModifiedBy>
  <cp:revision>1</cp:revision>
  <dcterms:modified xsi:type="dcterms:W3CDTF">2017-10-03T14:36:33Z</dcterms:modified>
</cp:coreProperties>
</file>