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Amatic SC"/>
      <p:regular r:id="rId38"/>
      <p:bold r:id="rId39"/>
    </p:embeddedFont>
    <p:embeddedFont>
      <p:font typeface="Source Code Pro"/>
      <p:regular r:id="rId40"/>
      <p:bold r:id="rId41"/>
    </p:embeddedFont>
    <p:embeddedFont>
      <p:font typeface="Permanent Marker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regular.fntdata"/><Relationship Id="rId20" Type="http://schemas.openxmlformats.org/officeDocument/2006/relationships/slide" Target="slides/slide16.xml"/><Relationship Id="rId42" Type="http://schemas.openxmlformats.org/officeDocument/2006/relationships/font" Target="fonts/PermanentMarker-regular.fntdata"/><Relationship Id="rId41" Type="http://schemas.openxmlformats.org/officeDocument/2006/relationships/font" Target="fonts/SourceCodePro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AmaticSC-bold.fntdata"/><Relationship Id="rId16" Type="http://schemas.openxmlformats.org/officeDocument/2006/relationships/slide" Target="slides/slide12.xml"/><Relationship Id="rId38" Type="http://schemas.openxmlformats.org/officeDocument/2006/relationships/font" Target="fonts/AmaticSC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Endereçamento  IP</a:t>
            </a:r>
          </a:p>
          <a:p>
            <a:pPr lvl="0">
              <a:spcBef>
                <a:spcPts val="0"/>
              </a:spcBef>
              <a:buNone/>
            </a:pPr>
            <a:r>
              <a:rPr lang="pt-BR" sz="4800"/>
              <a:t>aula 10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Prof. Msc. Diovani Milhorim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Máscara de rede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Exemplo: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Endereço:  	192.168.10.23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Máscara: 	255.255.255.0 (binário - 11111111.11111111.11111111.00000000)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Nesta máscara os 3 primeiros blocos indicam rede e o último bloco indica o endereço do host. Deste modo: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-&gt; máquina de endereço </a:t>
            </a:r>
            <a:r>
              <a:rPr b="1" lang="pt-BR" sz="1400">
                <a:solidFill>
                  <a:srgbClr val="FF0000"/>
                </a:solidFill>
                <a:highlight>
                  <a:srgbClr val="FFFFFF"/>
                </a:highlight>
              </a:rPr>
              <a:t>23</a:t>
            </a: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 na rede </a:t>
            </a:r>
            <a:r>
              <a:rPr b="1" lang="pt-BR" sz="1400">
                <a:solidFill>
                  <a:srgbClr val="666666"/>
                </a:solidFill>
                <a:highlight>
                  <a:srgbClr val="FFFFFF"/>
                </a:highlight>
              </a:rPr>
              <a:t>192.168.10.</a:t>
            </a:r>
            <a:r>
              <a:rPr b="1" lang="pt-BR" sz="1400">
                <a:solidFill>
                  <a:srgbClr val="FF0000"/>
                </a:solidFill>
                <a:highlight>
                  <a:srgbClr val="FFFFFF"/>
                </a:highlight>
              </a:rPr>
              <a:t>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Máscara de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IP de uma determinada máquina e a máscara de rede utilizada determine o endereço de rede e o endereço desta máquina na rede.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da máquina: 	172.16.32.45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		255.255.0.0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Máscara de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IP de uma determinada máquina e a máscara de rede utilizada determine o endereço de rede e o endereço desta máquina na rede.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da máquina: 	12.32.5.0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		255.0.0.0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Máscara de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de uma rede e sua máscara determine o primeiro e o último endereço possível nesta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de rede:			192.168.10.0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 			255.255.255.0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Máscara de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de uma rede e sua máscara determine o primeiro e o último endereço possível nesta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de rede:			172.17.0.0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 			255.255.0.0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Máscara de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de uma rede e sua máscara determine o primeiro e o último endereço possível nesta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de rede:			10.0.0.0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 			255.0.0.0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418275"/>
            <a:ext cx="64206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Base e broadcast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base: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É o primeiro endereço da rede. Serve para designar (dar nome) a própria rede. Não pode ser usado para endereçar equipamentos (hosts) da rede.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50" y="1709725"/>
            <a:ext cx="1992250" cy="1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418275"/>
            <a:ext cx="64206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Base e broadcast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broadcast: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É o último endereço da rede. Usado para difundir mensagens para todos os hosts de uma rede (mensagens em broadcast).É o último endereço da rede. 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50" y="1709725"/>
            <a:ext cx="1992250" cy="1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Base e broadcast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de uma rede e sua máscara determine o endereço de base  e o endereço de broadcast desta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de rede:			200.225.197.34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 			255.255.255.0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Base e broadcast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de uma rede e sua máscara determine o endereço de base  e o endereço de broadcast desta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de rede:			189.112.242.185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 			255.255.0.0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65553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/>
              <a:t>Em redes de comunicação os dispositivos que fazem parte de uma mesma rede lógica precisam de </a:t>
            </a:r>
            <a:r>
              <a:rPr lang="pt-BR">
                <a:solidFill>
                  <a:srgbClr val="FF0000"/>
                </a:solidFill>
              </a:rPr>
              <a:t>endereços </a:t>
            </a:r>
            <a:r>
              <a:rPr lang="pt-BR"/>
              <a:t>para que possam destinar seus pacotes dados.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/>
              <a:t>De forma análoga aos endereços residenciais utilizados pelos serviços de correios os endereços lógicos distinguem os sistemas que participam de uma mesma rede.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000" y="1533500"/>
            <a:ext cx="187642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418275"/>
            <a:ext cx="81981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Base e broadcast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Exercício: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Dados abaixo o endereço de uma rede e sua máscara determine o endereço de base  e o endereço de broadcast desta rede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endereço de rede:			12.119.182.0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máscara de rede: 			255.0.0.0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418275"/>
            <a:ext cx="55500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Classes de endereços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Para melhor organização do endereçamento IPV4 o </a:t>
            </a: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comitê</a:t>
            </a: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 gestor da internet IANA (Internet Assigned Numbers Authorithy) responsável pelo endereçamento na rede mundial dividiu os endereços IP válidos para uso em 5 diferentes classes a saber A, B , C , D e E.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050" y="1807938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A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O primeiro octeto indica a rede e os três demais indicam o host.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Possui endereços de 1.0.0.0 até 126.0.0.0.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 primeiro octeto (8 bits) é endereço de rede, os 3 últimos octetos (24 bits restantes) são endereços de hosts (N.H.H.H).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Teremos 126 redes e 16.777.214 hosts por rede.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Rede privada: 10.0.0.0 (uma rede)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A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Exemplo: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Rede 12.0.0.0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Máscara 255.0.0.0  (binário 11111111.00000000.00000000.0000000)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Base 12.0.0.0 (primeiro endereço)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Broadcast 12.255.255.255 (último endereço)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B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O dois primeiros octetos indicam a rede e os  dois demais indicam o host.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A classe B possui endereços de 128.0.0.0 até 191.255.0.0.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Os  dois   primeiros   octetos   (16 bits)  são endereços de  rede, os  dois  últimos octetos (16 bits  restantes)  são  endereços de hosts (N.N.H.H).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Teremos 16.385 redes  e  65.534  hosts  por rede.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Rede privada: 172.16.0.0 até 172.31.0.0 (16 redes)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reservada: 169.254.0.0 (DHCP)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B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</a:rPr>
              <a:t>Exemplo: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Rede 191.10.0.0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Máscara 255.255.0.0 (binário 11111111.11111111.00000000.00000000)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Base 191.10.0.0 (primeiro endereço)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Broadcast 191.10.255.255 (último endereço)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C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O três primeiros octetos indicam a rede e o  último indica o host.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A classe C possui endereços de 192.0.0.0 até 223.255.255.0.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Os três primeiros octetos (24 bits) são endereços de rede, o último octeto (8 bits restantes) é endereço de hosts (N.N.N.H).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Teremos 2.097.152 redes e 254 hosts por rede.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 algn="just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Rede privada: 192.168.0.0  (256 redes)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C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Exemplo: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Rede 192.128.10.0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Máscara 255.255.255.0 (binário -  11111111.11111111.11111111.00000000)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Base 192.128.10.0 (primeiro endereço)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Broadcast 192.128.10.255 (último endereço)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1418275"/>
            <a:ext cx="45087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2400">
                <a:solidFill>
                  <a:srgbClr val="666666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DÚVIDA  ???????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2400">
                <a:solidFill>
                  <a:srgbClr val="666666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Você percebeu que não existe a rede com primeiro octeto 127 definida em nenhuma classe </a:t>
            </a:r>
            <a:r>
              <a:rPr lang="pt-BR" sz="2400">
                <a:solidFill>
                  <a:srgbClr val="FF0000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??????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250" y="1743725"/>
            <a:ext cx="3349600" cy="28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418275"/>
            <a:ext cx="63489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Endereço de rede loopback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>
                <a:solidFill>
                  <a:srgbClr val="666666"/>
                </a:solidFill>
                <a:highlight>
                  <a:srgbClr val="FFFFFF"/>
                </a:highlight>
              </a:rPr>
              <a:t>Qualquer tráfego que um computador envie em uma rede loopback é endereçada ao mesmo computador.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>
                <a:solidFill>
                  <a:srgbClr val="666666"/>
                </a:solidFill>
                <a:highlight>
                  <a:srgbClr val="FFFFFF"/>
                </a:highlight>
              </a:rPr>
              <a:t>O endereço IPV4 mais usado  para tal finalidade é </a:t>
            </a:r>
            <a:r>
              <a:rPr lang="pt-BR">
                <a:solidFill>
                  <a:srgbClr val="FF0000"/>
                </a:solidFill>
                <a:highlight>
                  <a:srgbClr val="FFFFFF"/>
                </a:highlight>
              </a:rPr>
              <a:t>127.0.0.1</a:t>
            </a:r>
            <a:r>
              <a:rPr lang="pt-BR">
                <a:solidFill>
                  <a:srgbClr val="666666"/>
                </a:solidFill>
                <a:highlight>
                  <a:srgbClr val="FFFFFF"/>
                </a:highlight>
              </a:rPr>
              <a:t> no IPv4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>
                <a:solidFill>
                  <a:srgbClr val="666666"/>
                </a:solidFill>
                <a:highlight>
                  <a:srgbClr val="FFFFFF"/>
                </a:highlight>
              </a:rPr>
              <a:t>Obs: trata-se sim de um endereço de classe A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000" y="2027200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59538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/>
              <a:t>Em rede que se utilizam da família de protocolos TCP/IP usamos como endereço de rede os endereços IP.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/>
              <a:t>Existem duas versões em uso de endereços IP.</a:t>
            </a:r>
          </a:p>
          <a:p>
            <a:pPr indent="-228600" lvl="0" marL="457200" algn="just">
              <a:spcBef>
                <a:spcPts val="0"/>
              </a:spcBef>
            </a:pPr>
            <a:r>
              <a:rPr lang="pt-BR"/>
              <a:t>IPV4 - IP versão 4 </a:t>
            </a:r>
          </a:p>
          <a:p>
            <a:pPr indent="-228600" lvl="0" marL="457200" rtl="0" algn="just">
              <a:spcBef>
                <a:spcPts val="0"/>
              </a:spcBef>
            </a:pPr>
            <a:r>
              <a:rPr lang="pt-BR"/>
              <a:t>IPV6 - IP versão 6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100" y="1660675"/>
            <a:ext cx="1972200" cy="2476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418275"/>
            <a:ext cx="63489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Resumo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825" y="2091500"/>
            <a:ext cx="6445100" cy="23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D</a:t>
            </a:r>
          </a:p>
          <a:p>
            <a:pPr lvl="0" rtl="0" algn="just">
              <a:spcBef>
                <a:spcPts val="7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A   classe   D   possui   endereços  de 239.0.0.0 até 239.255.255.255 e  é usada para protocolos multicast conforme (RFC 2236).</a:t>
            </a:r>
          </a:p>
          <a:p>
            <a:pPr lvl="0" rtl="0" algn="just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lvl="0" rtl="0" algn="just">
              <a:spcBef>
                <a:spcPts val="7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Multicast  é a entrega de informação  para múltiplos destinatários	simultaneamente usando a  estratégia  mais  eficiente  onde as mensagens só passam por um link uma única   vez   e   somente   são  duplicadas  quando  o link para   os   destinatários  se  divide  em  duas direções.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D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082550"/>
            <a:ext cx="7772400" cy="26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11700" y="1418275"/>
            <a:ext cx="83058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Classe E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>
                <a:solidFill>
                  <a:srgbClr val="666666"/>
                </a:solidFill>
              </a:rPr>
              <a:t>A classe E possui endereços de 240.0.0.0 até   254.255.255.255,   essa   classe   é experimental e reservada para uso futuro.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992775"/>
            <a:ext cx="5953800" cy="257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>
                <a:solidFill>
                  <a:srgbClr val="545454"/>
                </a:solidFill>
                <a:highlight>
                  <a:srgbClr val="FFFFFF"/>
                </a:highlight>
              </a:rPr>
              <a:t>O protocolo IPv6 apresenta como principal característica e justificativa para o seu desenvolvimento, o aumento no espaço para endereçamento uma vez que o espaço de endereçamento IPV4 se encontra esgotado.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900" y="1246250"/>
            <a:ext cx="16002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418275"/>
            <a:ext cx="5882100" cy="315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No IPv4, o campo do cabeçalho reservado para o endereçamento possui 32 bits, com um máximo de 4.294.967.296 (232) endereços distintos.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Na época de seu desenvolvimento, esta quantidade era considerada suficiente para identificar todos os computadores na rede e suportar o surgimento de novas sub-redes. No entanto, com o rápido crescimento da Internet, surgiu o problema da escassez dos endereços IPv4, motivando a criação de uma nova geração do protocolo IP.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50" y="1709725"/>
            <a:ext cx="1992250" cy="1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418275"/>
            <a:ext cx="64206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No endereçamento IPV4 o endereço é dividido em 4 blocos separados por ponto decimal “.”.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Cada bloco é constituído de um byte (8 bits) ou “octeto”.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Cada bloco pode assumir valores de 0 até 255.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Ex: 192.168.0.10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	200.225.197.34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	189.112.118.249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50" y="1709725"/>
            <a:ext cx="1992250" cy="1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418275"/>
            <a:ext cx="45087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2400">
                <a:solidFill>
                  <a:srgbClr val="666666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DÚVIDA  ???????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2400">
                <a:solidFill>
                  <a:srgbClr val="666666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Por que o valor máximo que podemos utilizar é 255 </a:t>
            </a:r>
            <a:r>
              <a:rPr lang="pt-BR" sz="2400">
                <a:solidFill>
                  <a:srgbClr val="FF0000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??????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250" y="1743725"/>
            <a:ext cx="3349600" cy="28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418275"/>
            <a:ext cx="64206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No endereçamento IPV4 o endereço é dividido em 4 blocos separados por ponto decimal “.”.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Cada bloco é constituído de um byte (8 bits) ou “octeto”.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Cada bloco pode assumir valores de 0 até 255.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Ex: 192.168.0.10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	200.225.197.34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	189.112.118.249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50" y="1709725"/>
            <a:ext cx="1992250" cy="1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Endereçamento   IP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418275"/>
            <a:ext cx="6420600" cy="331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Endereços IPV4 - </a:t>
            </a:r>
            <a:r>
              <a:rPr lang="pt-BR" sz="1400">
                <a:solidFill>
                  <a:srgbClr val="666666"/>
                </a:solidFill>
              </a:rPr>
              <a:t>Máscara de rede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A máscara de rede é que determina como o endereço de rede deve ser lido.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A máscara também é composta de 4 bytes (octetos) separados por ponto decimal.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666666"/>
                </a:solidFill>
              </a:rPr>
              <a:t>Parte do endereço IP indica a rede a qual o host pertence e a outra parte determina seu endereço nesta rede.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  Os bits setados como “ 1” identificam rede.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</a:pPr>
            <a:r>
              <a:rPr lang="pt-BR" sz="1400">
                <a:solidFill>
                  <a:srgbClr val="666666"/>
                </a:solidFill>
              </a:rPr>
              <a:t>  Os bits setados como  “0” identificam host.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50" y="1709725"/>
            <a:ext cx="1992250" cy="1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