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Amatic SC" panose="020B0604020202020204" charset="-79"/>
      <p:regular r:id="rId42"/>
      <p:bold r:id="rId43"/>
    </p:embeddedFont>
    <p:embeddedFont>
      <p:font typeface="Calibri" panose="020F0502020204030204" pitchFamily="34" charset="0"/>
      <p:regular r:id="rId44"/>
      <p:bold r:id="rId45"/>
      <p:italic r:id="rId46"/>
      <p:boldItalic r:id="rId47"/>
    </p:embeddedFont>
    <p:embeddedFont>
      <p:font typeface="Source Code Pro" panose="020B0509030403020204" pitchFamily="49"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EFF422-0B2D-40C2-85BC-8849CB7AD589}">
  <a:tblStyle styleId="{93EFF422-0B2D-40C2-85BC-8849CB7AD5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9568955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wrap="square"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wrap="square"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wrap="square"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solidFill>
                  <a:schemeClr val="lt1"/>
                </a:solidFill>
              </a:rPr>
              <a:t>‹nº›</a:t>
            </a:fld>
            <a:endParaRPr lang="pt-B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pt-BR" sz="1000">
                <a:solidFill>
                  <a:schemeClr val="accent1"/>
                </a:solidFill>
                <a:latin typeface="Source Code Pro"/>
                <a:ea typeface="Source Code Pro"/>
                <a:cs typeface="Source Code Pro"/>
                <a:sym typeface="Source Code Pro"/>
              </a:rPr>
              <a:t>‹nº›</a:t>
            </a:fld>
            <a:endParaRPr lang="pt-BR"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wrap="square" lIns="91425" tIns="91425" rIns="91425" bIns="91425" anchor="ctr" anchorCtr="0">
            <a:noAutofit/>
          </a:bodyPr>
          <a:lstStyle/>
          <a:p>
            <a:pPr lvl="0">
              <a:spcBef>
                <a:spcPts val="0"/>
              </a:spcBef>
              <a:buNone/>
            </a:pPr>
            <a:r>
              <a:rPr lang="pt-BR"/>
              <a:t>Redes wireless</a:t>
            </a:r>
          </a:p>
          <a:p>
            <a:pPr lvl="0">
              <a:spcBef>
                <a:spcPts val="0"/>
              </a:spcBef>
              <a:buNone/>
            </a:pPr>
            <a:r>
              <a:rPr lang="pt-BR"/>
              <a:t>Aula 14</a:t>
            </a:r>
          </a:p>
        </p:txBody>
      </p:sp>
      <p:sp>
        <p:nvSpPr>
          <p:cNvPr id="57" name="Shape 57"/>
          <p:cNvSpPr txBox="1">
            <a:spLocks noGrp="1"/>
          </p:cNvSpPr>
          <p:nvPr>
            <p:ph type="subTitle" idx="1"/>
          </p:nvPr>
        </p:nvSpPr>
        <p:spPr>
          <a:xfrm>
            <a:off x="311700" y="3890400"/>
            <a:ext cx="8520600" cy="706200"/>
          </a:xfrm>
          <a:prstGeom prst="rect">
            <a:avLst/>
          </a:prstGeom>
        </p:spPr>
        <p:txBody>
          <a:bodyPr wrap="square" lIns="91425" tIns="91425" rIns="91425" bIns="91425" anchor="ctr" anchorCtr="0">
            <a:noAutofit/>
          </a:bodyPr>
          <a:lstStyle/>
          <a:p>
            <a:pPr lvl="0">
              <a:spcBef>
                <a:spcPts val="0"/>
              </a:spcBef>
              <a:buNone/>
            </a:pPr>
            <a:r>
              <a:rPr lang="pt-BR"/>
              <a:t>Prof. Msc. Diovani Milhorim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17" name="Shape 117"/>
          <p:cNvSpPr txBox="1">
            <a:spLocks noGrp="1"/>
          </p:cNvSpPr>
          <p:nvPr>
            <p:ph type="body" idx="1"/>
          </p:nvPr>
        </p:nvSpPr>
        <p:spPr>
          <a:xfrm>
            <a:off x="311700" y="1228675"/>
            <a:ext cx="5729400" cy="3726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algn="just" rtl="0">
              <a:spcBef>
                <a:spcPts val="500"/>
              </a:spcBef>
              <a:spcAft>
                <a:spcPts val="0"/>
              </a:spcAft>
              <a:buNone/>
            </a:pPr>
            <a:endParaRPr sz="1400">
              <a:solidFill>
                <a:srgbClr val="666666"/>
              </a:solidFill>
            </a:endParaRP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666666"/>
                </a:solidFill>
              </a:rPr>
              <a:t>O Projeto IEEE 802.11  tem, entre outras, as seguintes premissas: </a:t>
            </a:r>
          </a:p>
          <a:p>
            <a:pPr lvl="0" algn="just" rtl="0">
              <a:lnSpc>
                <a:spcPct val="110000"/>
              </a:lnSpc>
              <a:spcBef>
                <a:spcPts val="500"/>
              </a:spcBef>
              <a:spcAft>
                <a:spcPts val="500"/>
              </a:spcAft>
              <a:buNone/>
            </a:pPr>
            <a:endParaRPr sz="1200">
              <a:solidFill>
                <a:srgbClr val="666666"/>
              </a:solidFill>
            </a:endParaRPr>
          </a:p>
          <a:p>
            <a:pPr marL="457200" lvl="0" indent="-304800" rtl="0">
              <a:lnSpc>
                <a:spcPct val="110000"/>
              </a:lnSpc>
              <a:spcBef>
                <a:spcPts val="500"/>
              </a:spcBef>
              <a:spcAft>
                <a:spcPts val="0"/>
              </a:spcAft>
              <a:buClr>
                <a:srgbClr val="666666"/>
              </a:buClr>
              <a:buSzPct val="100000"/>
            </a:pPr>
            <a:r>
              <a:rPr lang="pt-BR" sz="1200">
                <a:solidFill>
                  <a:srgbClr val="666666"/>
                </a:solidFill>
              </a:rPr>
              <a:t>suportar diversos canais;</a:t>
            </a:r>
          </a:p>
          <a:p>
            <a:pPr marL="457200" lvl="0" indent="-304800" rtl="0">
              <a:lnSpc>
                <a:spcPct val="110000"/>
              </a:lnSpc>
              <a:spcBef>
                <a:spcPts val="0"/>
              </a:spcBef>
              <a:spcAft>
                <a:spcPts val="0"/>
              </a:spcAft>
              <a:buClr>
                <a:srgbClr val="666666"/>
              </a:buClr>
              <a:buSzPct val="100000"/>
            </a:pPr>
            <a:r>
              <a:rPr lang="pt-BR" sz="1200">
                <a:solidFill>
                  <a:srgbClr val="666666"/>
                </a:solidFill>
              </a:rPr>
              <a:t>sobrepor diversas redes na mesma área de canal;</a:t>
            </a:r>
          </a:p>
          <a:p>
            <a:pPr marL="457200" lvl="0" indent="-304800" rtl="0">
              <a:lnSpc>
                <a:spcPct val="110000"/>
              </a:lnSpc>
              <a:spcBef>
                <a:spcPts val="0"/>
              </a:spcBef>
              <a:spcAft>
                <a:spcPts val="0"/>
              </a:spcAft>
              <a:buClr>
                <a:srgbClr val="666666"/>
              </a:buClr>
              <a:buSzPct val="100000"/>
            </a:pPr>
            <a:r>
              <a:rPr lang="pt-BR" sz="1200">
                <a:solidFill>
                  <a:srgbClr val="666666"/>
                </a:solidFill>
              </a:rPr>
              <a:t>apresentar robustez com relação a interferência;</a:t>
            </a:r>
          </a:p>
          <a:p>
            <a:pPr marL="457200" lvl="0" indent="-304800" rtl="0">
              <a:lnSpc>
                <a:spcPct val="110000"/>
              </a:lnSpc>
              <a:spcBef>
                <a:spcPts val="0"/>
              </a:spcBef>
              <a:spcAft>
                <a:spcPts val="0"/>
              </a:spcAft>
              <a:buClr>
                <a:srgbClr val="666666"/>
              </a:buClr>
              <a:buSzPct val="100000"/>
            </a:pPr>
            <a:r>
              <a:rPr lang="pt-BR" sz="1200">
                <a:solidFill>
                  <a:srgbClr val="666666"/>
                </a:solidFill>
              </a:rPr>
              <a:t>possuir mecanismos para evitar nós escondidos;</a:t>
            </a:r>
          </a:p>
          <a:p>
            <a:pPr marL="457200" lvl="0" indent="-304800" rtl="0">
              <a:lnSpc>
                <a:spcPct val="110000"/>
              </a:lnSpc>
              <a:spcBef>
                <a:spcPts val="0"/>
              </a:spcBef>
              <a:spcAft>
                <a:spcPts val="500"/>
              </a:spcAft>
              <a:buClr>
                <a:srgbClr val="666666"/>
              </a:buClr>
              <a:buSzPct val="100000"/>
            </a:pPr>
            <a:r>
              <a:rPr lang="pt-BR" sz="1200">
                <a:solidFill>
                  <a:srgbClr val="666666"/>
                </a:solidFill>
              </a:rPr>
              <a:t>oferecer privacidade e controle de acesso ao meio.</a:t>
            </a: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18" name="Shape 118"/>
          <p:cNvPicPr preferRelativeResize="0"/>
          <p:nvPr/>
        </p:nvPicPr>
        <p:blipFill>
          <a:blip r:embed="rId3">
            <a:alphaModFix/>
          </a:blip>
          <a:stretch>
            <a:fillRect/>
          </a:stretch>
        </p:blipFill>
        <p:spPr>
          <a:xfrm>
            <a:off x="6561550" y="2018225"/>
            <a:ext cx="1943100" cy="194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24" name="Shape 124"/>
          <p:cNvSpPr txBox="1">
            <a:spLocks noGrp="1"/>
          </p:cNvSpPr>
          <p:nvPr>
            <p:ph type="body" idx="1"/>
          </p:nvPr>
        </p:nvSpPr>
        <p:spPr>
          <a:xfrm>
            <a:off x="311700" y="1228675"/>
            <a:ext cx="8520600" cy="11448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666666"/>
                </a:solidFill>
              </a:rPr>
              <a:t>Protocolo das camadas 1 e 2 do modelo OSI,</a:t>
            </a:r>
          </a:p>
          <a:p>
            <a:pPr lvl="0" algn="just" rtl="0">
              <a:lnSpc>
                <a:spcPct val="110000"/>
              </a:lnSpc>
              <a:spcBef>
                <a:spcPts val="500"/>
              </a:spcBef>
              <a:spcAft>
                <a:spcPts val="500"/>
              </a:spcAft>
              <a:buNone/>
            </a:pPr>
            <a:endParaRPr sz="1200">
              <a:solidFill>
                <a:srgbClr val="666666"/>
              </a:solidFill>
            </a:endParaRP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25" name="Shape 125"/>
          <p:cNvPicPr preferRelativeResize="0"/>
          <p:nvPr/>
        </p:nvPicPr>
        <p:blipFill>
          <a:blip r:embed="rId3">
            <a:alphaModFix/>
          </a:blip>
          <a:stretch>
            <a:fillRect/>
          </a:stretch>
        </p:blipFill>
        <p:spPr>
          <a:xfrm>
            <a:off x="2028675" y="2373475"/>
            <a:ext cx="5421776" cy="248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31" name="Shape 131"/>
          <p:cNvSpPr txBox="1">
            <a:spLocks noGrp="1"/>
          </p:cNvSpPr>
          <p:nvPr>
            <p:ph type="body" idx="1"/>
          </p:nvPr>
        </p:nvSpPr>
        <p:spPr>
          <a:xfrm>
            <a:off x="311700" y="1228675"/>
            <a:ext cx="8520600" cy="11448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666666"/>
                </a:solidFill>
              </a:rPr>
              <a:t>Protocolo das camadas 1 e 2 do modelo OSI,</a:t>
            </a:r>
          </a:p>
          <a:p>
            <a:pPr lvl="0" algn="just" rtl="0">
              <a:lnSpc>
                <a:spcPct val="110000"/>
              </a:lnSpc>
              <a:spcBef>
                <a:spcPts val="500"/>
              </a:spcBef>
              <a:spcAft>
                <a:spcPts val="500"/>
              </a:spcAft>
              <a:buNone/>
            </a:pPr>
            <a:endParaRPr sz="1200">
              <a:solidFill>
                <a:srgbClr val="666666"/>
              </a:solidFill>
            </a:endParaRP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32" name="Shape 132"/>
          <p:cNvPicPr preferRelativeResize="0"/>
          <p:nvPr/>
        </p:nvPicPr>
        <p:blipFill>
          <a:blip r:embed="rId3">
            <a:alphaModFix/>
          </a:blip>
          <a:stretch>
            <a:fillRect/>
          </a:stretch>
        </p:blipFill>
        <p:spPr>
          <a:xfrm>
            <a:off x="2163325" y="2373475"/>
            <a:ext cx="4784451" cy="246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38" name="Shape 138"/>
          <p:cNvSpPr txBox="1">
            <a:spLocks noGrp="1"/>
          </p:cNvSpPr>
          <p:nvPr>
            <p:ph type="body" idx="1"/>
          </p:nvPr>
        </p:nvSpPr>
        <p:spPr>
          <a:xfrm>
            <a:off x="311700" y="1228675"/>
            <a:ext cx="4706100" cy="3663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Topologias:</a:t>
            </a:r>
          </a:p>
          <a:p>
            <a:pPr lvl="0" algn="just" rtl="0">
              <a:lnSpc>
                <a:spcPct val="110000"/>
              </a:lnSpc>
              <a:spcBef>
                <a:spcPts val="500"/>
              </a:spcBef>
              <a:spcAft>
                <a:spcPts val="500"/>
              </a:spcAft>
              <a:buNone/>
            </a:pPr>
            <a:endParaRPr sz="1200">
              <a:solidFill>
                <a:srgbClr val="666666"/>
              </a:solidFill>
            </a:endParaRPr>
          </a:p>
          <a:p>
            <a:pPr lvl="0" algn="just" rtl="0">
              <a:spcBef>
                <a:spcPts val="500"/>
              </a:spcBef>
              <a:spcAft>
                <a:spcPts val="0"/>
              </a:spcAft>
              <a:buNone/>
            </a:pPr>
            <a:r>
              <a:rPr lang="pt-BR" sz="1200" b="1">
                <a:solidFill>
                  <a:srgbClr val="FF0000"/>
                </a:solidFill>
              </a:rPr>
              <a:t>Modo Ad-hoc (Independent Basic Service Set)</a:t>
            </a:r>
          </a:p>
          <a:p>
            <a:pPr lvl="0" algn="just" rtl="0">
              <a:lnSpc>
                <a:spcPct val="110000"/>
              </a:lnSpc>
              <a:spcBef>
                <a:spcPts val="500"/>
              </a:spcBef>
              <a:spcAft>
                <a:spcPts val="500"/>
              </a:spcAft>
              <a:buNone/>
            </a:pPr>
            <a:endParaRPr sz="1200">
              <a:solidFill>
                <a:srgbClr val="666666"/>
              </a:solidFill>
            </a:endParaRPr>
          </a:p>
          <a:p>
            <a:pPr lvl="0" algn="just" rtl="0">
              <a:spcBef>
                <a:spcPts val="500"/>
              </a:spcBef>
              <a:spcAft>
                <a:spcPts val="0"/>
              </a:spcAft>
              <a:buNone/>
            </a:pPr>
            <a:r>
              <a:rPr lang="pt-BR" sz="1200">
                <a:solidFill>
                  <a:srgbClr val="666666"/>
                </a:solidFill>
              </a:rPr>
              <a:t>Neste modo a comunicação entre os clientes de uma WLAN é estabelecida de forma direta, sem a necessidade de um Access Point nem de uma rede física (Ethernet). A ideia é que cada nó na rede funciona como cliente e servidor.</a:t>
            </a:r>
          </a:p>
          <a:p>
            <a:pPr lvl="0" algn="just"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endParaRPr sz="1200">
              <a:solidFill>
                <a:srgbClr val="666666"/>
              </a:solidFill>
            </a:endParaRP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39" name="Shape 139"/>
          <p:cNvPicPr preferRelativeResize="0"/>
          <p:nvPr/>
        </p:nvPicPr>
        <p:blipFill>
          <a:blip r:embed="rId3">
            <a:alphaModFix/>
          </a:blip>
          <a:stretch>
            <a:fillRect/>
          </a:stretch>
        </p:blipFill>
        <p:spPr>
          <a:xfrm>
            <a:off x="5691050" y="1786300"/>
            <a:ext cx="3291550" cy="292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45" name="Shape 145"/>
          <p:cNvSpPr txBox="1">
            <a:spLocks noGrp="1"/>
          </p:cNvSpPr>
          <p:nvPr>
            <p:ph type="body" idx="1"/>
          </p:nvPr>
        </p:nvSpPr>
        <p:spPr>
          <a:xfrm>
            <a:off x="311700" y="1228675"/>
            <a:ext cx="4706100" cy="3663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Topologias:</a:t>
            </a:r>
          </a:p>
          <a:p>
            <a:pPr lvl="0" algn="just" rtl="0">
              <a:lnSpc>
                <a:spcPct val="110000"/>
              </a:lnSpc>
              <a:spcBef>
                <a:spcPts val="500"/>
              </a:spcBef>
              <a:spcAft>
                <a:spcPts val="500"/>
              </a:spcAft>
              <a:buNone/>
            </a:pPr>
            <a:endParaRPr sz="1200">
              <a:solidFill>
                <a:srgbClr val="666666"/>
              </a:solidFill>
            </a:endParaRPr>
          </a:p>
          <a:p>
            <a:pPr lvl="0" algn="just" rtl="0">
              <a:spcBef>
                <a:spcPts val="500"/>
              </a:spcBef>
              <a:spcAft>
                <a:spcPts val="0"/>
              </a:spcAft>
              <a:buNone/>
            </a:pPr>
            <a:r>
              <a:rPr lang="pt-BR" sz="1200" b="1">
                <a:solidFill>
                  <a:srgbClr val="FF0000"/>
                </a:solidFill>
              </a:rPr>
              <a:t>Modo Infraestruturado </a:t>
            </a:r>
          </a:p>
          <a:p>
            <a:pPr lvl="0" algn="just" rtl="0">
              <a:spcBef>
                <a:spcPts val="500"/>
              </a:spcBef>
              <a:spcAft>
                <a:spcPts val="0"/>
              </a:spcAft>
              <a:buNone/>
            </a:pPr>
            <a:r>
              <a:rPr lang="pt-BR" sz="1200" b="1">
                <a:solidFill>
                  <a:srgbClr val="FF0000"/>
                </a:solidFill>
              </a:rPr>
              <a:t>(Infrastructure Basic Service Set)</a:t>
            </a:r>
          </a:p>
          <a:p>
            <a:pPr lvl="0" algn="just" rtl="0">
              <a:spcBef>
                <a:spcPts val="500"/>
              </a:spcBef>
              <a:spcAft>
                <a:spcPts val="0"/>
              </a:spcAft>
              <a:buNone/>
            </a:pPr>
            <a:endParaRPr sz="1200" b="1">
              <a:solidFill>
                <a:srgbClr val="FF0000"/>
              </a:solidFill>
            </a:endParaRPr>
          </a:p>
          <a:p>
            <a:pPr lvl="0" algn="just" rtl="0">
              <a:spcBef>
                <a:spcPts val="500"/>
              </a:spcBef>
              <a:spcAft>
                <a:spcPts val="0"/>
              </a:spcAft>
              <a:buNone/>
            </a:pPr>
            <a:r>
              <a:rPr lang="pt-BR" sz="1200">
                <a:solidFill>
                  <a:srgbClr val="666666"/>
                </a:solidFill>
              </a:rPr>
              <a:t>  Neste modo a comunicação e feita e gerida por um dispositivo de acesso (Access Point) conectados a uma rede estruturada Ethernet, estabelecendo uma conexão entre as redes cabeadas ou não.</a:t>
            </a:r>
          </a:p>
          <a:p>
            <a:pPr lvl="0" algn="just" rtl="0">
              <a:spcBef>
                <a:spcPts val="500"/>
              </a:spcBef>
              <a:spcAft>
                <a:spcPts val="0"/>
              </a:spcAft>
              <a:buNone/>
            </a:pPr>
            <a:endParaRPr sz="1200" b="1">
              <a:solidFill>
                <a:srgbClr val="FF0000"/>
              </a:solidFill>
            </a:endParaRPr>
          </a:p>
          <a:p>
            <a:pPr lvl="0" algn="just"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endParaRPr sz="1200">
              <a:solidFill>
                <a:srgbClr val="666666"/>
              </a:solidFill>
            </a:endParaRP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46" name="Shape 146"/>
          <p:cNvPicPr preferRelativeResize="0"/>
          <p:nvPr/>
        </p:nvPicPr>
        <p:blipFill>
          <a:blip r:embed="rId3">
            <a:alphaModFix/>
          </a:blip>
          <a:stretch>
            <a:fillRect/>
          </a:stretch>
        </p:blipFill>
        <p:spPr>
          <a:xfrm>
            <a:off x="5690825" y="1570875"/>
            <a:ext cx="3043250" cy="2809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52" name="Shape 152"/>
          <p:cNvSpPr txBox="1">
            <a:spLocks noGrp="1"/>
          </p:cNvSpPr>
          <p:nvPr>
            <p:ph type="body" idx="1"/>
          </p:nvPr>
        </p:nvSpPr>
        <p:spPr>
          <a:xfrm>
            <a:off x="311700" y="1228675"/>
            <a:ext cx="48678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Elementos da Topologias:</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BSS </a:t>
            </a:r>
            <a:r>
              <a:rPr lang="pt-BR" sz="1200">
                <a:solidFill>
                  <a:srgbClr val="666666"/>
                </a:solidFill>
              </a:rPr>
              <a:t>- Basic Service Set. Corresponde a uma célula de comunicação da   rede sem fio.</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b="1">
                <a:solidFill>
                  <a:srgbClr val="666666"/>
                </a:solidFill>
              </a:rPr>
              <a:t>STA</a:t>
            </a:r>
            <a:r>
              <a:rPr lang="pt-BR" sz="1200">
                <a:solidFill>
                  <a:srgbClr val="666666"/>
                </a:solidFill>
              </a:rPr>
              <a:t> - Wireless LAN Stations. São os diversos clientes da rede.AP   </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b="1">
                <a:solidFill>
                  <a:srgbClr val="666666"/>
                </a:solidFill>
              </a:rPr>
              <a:t>DS</a:t>
            </a:r>
            <a:r>
              <a:rPr lang="pt-BR" sz="1200">
                <a:solidFill>
                  <a:srgbClr val="666666"/>
                </a:solidFill>
              </a:rPr>
              <a:t> - Distribution System. Corresponde ao backbone da WLAN,   realizando a comunicação entre os APs.</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b="1">
                <a:solidFill>
                  <a:srgbClr val="666666"/>
                </a:solidFill>
              </a:rPr>
              <a:t>ESS</a:t>
            </a:r>
            <a:r>
              <a:rPr lang="pt-BR" sz="1200">
                <a:solidFill>
                  <a:srgbClr val="666666"/>
                </a:solidFill>
              </a:rPr>
              <a:t> - Extended Service Set. Conjunto de células BSS cujos APs 	  estão  conectados  a   uma   mesma  rede   convencional.     </a:t>
            </a:r>
          </a:p>
        </p:txBody>
      </p:sp>
      <p:pic>
        <p:nvPicPr>
          <p:cNvPr id="153" name="Shape 153"/>
          <p:cNvPicPr preferRelativeResize="0"/>
          <p:nvPr/>
        </p:nvPicPr>
        <p:blipFill>
          <a:blip r:embed="rId3">
            <a:alphaModFix/>
          </a:blip>
          <a:stretch>
            <a:fillRect/>
          </a:stretch>
        </p:blipFill>
        <p:spPr>
          <a:xfrm>
            <a:off x="5296200" y="1490100"/>
            <a:ext cx="3725125" cy="341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59" name="Shape 159"/>
          <p:cNvSpPr txBox="1">
            <a:spLocks noGrp="1"/>
          </p:cNvSpPr>
          <p:nvPr>
            <p:ph type="body" idx="1"/>
          </p:nvPr>
        </p:nvSpPr>
        <p:spPr>
          <a:xfrm>
            <a:off x="311700" y="1228675"/>
            <a:ext cx="65193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Sub-padrões:</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Mais conhecidos:</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a:solidFill>
                  <a:srgbClr val="666666"/>
                </a:solidFill>
              </a:rPr>
              <a:t>802.11 a:</a:t>
            </a:r>
          </a:p>
          <a:p>
            <a:pPr lvl="0" algn="just" rtl="0">
              <a:spcBef>
                <a:spcPts val="0"/>
              </a:spcBef>
              <a:spcAft>
                <a:spcPts val="0"/>
              </a:spcAft>
              <a:buNone/>
            </a:pPr>
            <a:endParaRPr sz="1200">
              <a:solidFill>
                <a:srgbClr val="666666"/>
              </a:solidFill>
            </a:endParaRPr>
          </a:p>
          <a:p>
            <a:pPr marL="457200" lvl="0" indent="-304800" rtl="0">
              <a:spcBef>
                <a:spcPts val="400"/>
              </a:spcBef>
              <a:spcAft>
                <a:spcPts val="0"/>
              </a:spcAft>
              <a:buClr>
                <a:srgbClr val="666666"/>
              </a:buClr>
              <a:buSzPct val="100000"/>
            </a:pPr>
            <a:r>
              <a:rPr lang="pt-BR" sz="1200">
                <a:solidFill>
                  <a:srgbClr val="666666"/>
                </a:solidFill>
              </a:rPr>
              <a:t>Velocidade nominal de 54 Mbps.</a:t>
            </a:r>
          </a:p>
          <a:p>
            <a:pPr marL="457200" lvl="0" indent="-304800" rtl="0">
              <a:spcBef>
                <a:spcPts val="0"/>
              </a:spcBef>
              <a:spcAft>
                <a:spcPts val="0"/>
              </a:spcAft>
              <a:buClr>
                <a:srgbClr val="666666"/>
              </a:buClr>
              <a:buSzPct val="100000"/>
            </a:pPr>
            <a:r>
              <a:rPr lang="pt-BR" sz="1200">
                <a:solidFill>
                  <a:srgbClr val="666666"/>
                </a:solidFill>
              </a:rPr>
              <a:t>Opera na frequência de 5 GHz (5,8 Ghz no Brasil).As Suas principais vantagens são a velocidade e a ausência de interferências.</a:t>
            </a:r>
          </a:p>
          <a:p>
            <a:pPr marL="457200" lvl="0" indent="-304800" rtl="0">
              <a:spcBef>
                <a:spcPts val="0"/>
              </a:spcBef>
              <a:spcAft>
                <a:spcPts val="0"/>
              </a:spcAft>
              <a:buClr>
                <a:srgbClr val="666666"/>
              </a:buClr>
              <a:buSzPct val="100000"/>
            </a:pPr>
            <a:r>
              <a:rPr lang="pt-BR" sz="1200">
                <a:solidFill>
                  <a:srgbClr val="666666"/>
                </a:solidFill>
              </a:rPr>
              <a:t>O padrão 802.11a é incompatível tanto com 802.11b e 802.11g na maioria dos casos.</a:t>
            </a:r>
          </a:p>
          <a:p>
            <a:pPr marL="457200" lvl="0" indent="-304800" rtl="0">
              <a:spcBef>
                <a:spcPts val="0"/>
              </a:spcBef>
              <a:spcAft>
                <a:spcPts val="0"/>
              </a:spcAft>
              <a:buClr>
                <a:srgbClr val="666666"/>
              </a:buClr>
              <a:buSzPct val="100000"/>
            </a:pPr>
            <a:r>
              <a:rPr lang="pt-BR" sz="1200">
                <a:solidFill>
                  <a:srgbClr val="666666"/>
                </a:solidFill>
              </a:rPr>
              <a:t>Modulação em OFDM - </a:t>
            </a:r>
            <a:r>
              <a:rPr lang="pt-BR" sz="1200">
                <a:solidFill>
                  <a:srgbClr val="666666"/>
                </a:solidFill>
                <a:highlight>
                  <a:srgbClr val="FFFFFF"/>
                </a:highlight>
              </a:rPr>
              <a:t>Orthogonal frequency-division multiplexing.</a:t>
            </a:r>
          </a:p>
        </p:txBody>
      </p:sp>
      <p:pic>
        <p:nvPicPr>
          <p:cNvPr id="160" name="Shape 160"/>
          <p:cNvPicPr preferRelativeResize="0"/>
          <p:nvPr/>
        </p:nvPicPr>
        <p:blipFill>
          <a:blip r:embed="rId3">
            <a:alphaModFix/>
          </a:blip>
          <a:stretch>
            <a:fillRect/>
          </a:stretch>
        </p:blipFill>
        <p:spPr>
          <a:xfrm>
            <a:off x="7055475" y="1759375"/>
            <a:ext cx="1669625" cy="2558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66" name="Shape 166"/>
          <p:cNvSpPr txBox="1">
            <a:spLocks noGrp="1"/>
          </p:cNvSpPr>
          <p:nvPr>
            <p:ph type="body" idx="1"/>
          </p:nvPr>
        </p:nvSpPr>
        <p:spPr>
          <a:xfrm>
            <a:off x="311700" y="1228675"/>
            <a:ext cx="65193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Sub-padrões:</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Mais conhecidos:</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a:solidFill>
                  <a:srgbClr val="666666"/>
                </a:solidFill>
              </a:rPr>
              <a:t>802.11 B:</a:t>
            </a:r>
          </a:p>
          <a:p>
            <a:pPr lvl="0" algn="just" rtl="0">
              <a:spcBef>
                <a:spcPts val="0"/>
              </a:spcBef>
              <a:spcAft>
                <a:spcPts val="0"/>
              </a:spcAft>
              <a:buNone/>
            </a:pPr>
            <a:endParaRPr sz="1200">
              <a:solidFill>
                <a:srgbClr val="666666"/>
              </a:solidFill>
            </a:endParaRPr>
          </a:p>
          <a:p>
            <a:pPr marL="457200" lvl="0" indent="-304800" rtl="0">
              <a:lnSpc>
                <a:spcPct val="90000"/>
              </a:lnSpc>
              <a:spcBef>
                <a:spcPts val="400"/>
              </a:spcBef>
              <a:spcAft>
                <a:spcPts val="0"/>
              </a:spcAft>
              <a:buClr>
                <a:srgbClr val="666666"/>
              </a:buClr>
              <a:buSzPct val="100000"/>
            </a:pPr>
            <a:r>
              <a:rPr lang="pt-BR" sz="1200">
                <a:solidFill>
                  <a:srgbClr val="666666"/>
                </a:solidFill>
              </a:rPr>
              <a:t>Velocidade nominal de 11 Mbps padronizada pelo IEEE.</a:t>
            </a:r>
          </a:p>
          <a:p>
            <a:pPr marL="457200" lvl="0" indent="-304800" rtl="0">
              <a:lnSpc>
                <a:spcPct val="90000"/>
              </a:lnSpc>
              <a:spcBef>
                <a:spcPts val="0"/>
              </a:spcBef>
              <a:spcAft>
                <a:spcPts val="0"/>
              </a:spcAft>
              <a:buClr>
                <a:srgbClr val="666666"/>
              </a:buClr>
              <a:buSzPct val="100000"/>
            </a:pPr>
            <a:r>
              <a:rPr lang="pt-BR" sz="1200">
                <a:solidFill>
                  <a:srgbClr val="666666"/>
                </a:solidFill>
              </a:rPr>
              <a:t>Opera na frequência de 2.4 GHz.</a:t>
            </a:r>
          </a:p>
          <a:p>
            <a:pPr marL="457200" lvl="0" indent="-304800" rtl="0">
              <a:lnSpc>
                <a:spcPct val="90000"/>
              </a:lnSpc>
              <a:spcBef>
                <a:spcPts val="0"/>
              </a:spcBef>
              <a:spcAft>
                <a:spcPts val="0"/>
              </a:spcAft>
              <a:buClr>
                <a:srgbClr val="666666"/>
              </a:buClr>
              <a:buSzPct val="100000"/>
            </a:pPr>
            <a:r>
              <a:rPr lang="pt-BR" sz="1200">
                <a:solidFill>
                  <a:srgbClr val="666666"/>
                </a:solidFill>
              </a:rPr>
              <a:t>Alta interferência. Funcionam a 2,4 GHz equivalentes aos telefones móveis, fornos micro-ondas e dispositivos Bluetooth.</a:t>
            </a:r>
          </a:p>
          <a:p>
            <a:pPr marL="457200" lvl="0" indent="-304800" rtl="0">
              <a:lnSpc>
                <a:spcPct val="90000"/>
              </a:lnSpc>
              <a:spcBef>
                <a:spcPts val="0"/>
              </a:spcBef>
              <a:spcAft>
                <a:spcPts val="0"/>
              </a:spcAft>
              <a:buClr>
                <a:srgbClr val="666666"/>
              </a:buClr>
              <a:buSzPct val="100000"/>
            </a:pPr>
            <a:r>
              <a:rPr lang="pt-BR" sz="1200">
                <a:solidFill>
                  <a:srgbClr val="666666"/>
                </a:solidFill>
              </a:rPr>
              <a:t>Baixo preço dos seus dispositivos</a:t>
            </a:r>
          </a:p>
          <a:p>
            <a:pPr marL="457200" lvl="0" indent="-304800" rtl="0">
              <a:lnSpc>
                <a:spcPct val="90000"/>
              </a:lnSpc>
              <a:spcBef>
                <a:spcPts val="0"/>
              </a:spcBef>
              <a:spcAft>
                <a:spcPts val="0"/>
              </a:spcAft>
              <a:buClr>
                <a:srgbClr val="666666"/>
              </a:buClr>
              <a:buSzPct val="100000"/>
            </a:pPr>
            <a:r>
              <a:rPr lang="pt-BR" sz="1200">
                <a:solidFill>
                  <a:srgbClr val="666666"/>
                </a:solidFill>
              </a:rPr>
              <a:t>Modulação em DSSS (</a:t>
            </a:r>
            <a:r>
              <a:rPr lang="pt-BR" sz="1200">
                <a:solidFill>
                  <a:srgbClr val="666666"/>
                </a:solidFill>
                <a:highlight>
                  <a:srgbClr val="FFFFFF"/>
                </a:highlight>
              </a:rPr>
              <a:t>Direct Sequence</a:t>
            </a:r>
            <a:r>
              <a:rPr lang="pt-BR" sz="1200" b="1">
                <a:solidFill>
                  <a:srgbClr val="222222"/>
                </a:solidFill>
                <a:highlight>
                  <a:srgbClr val="FFFFFF"/>
                </a:highlight>
                <a:latin typeface="Arial"/>
                <a:ea typeface="Arial"/>
                <a:cs typeface="Arial"/>
                <a:sym typeface="Arial"/>
              </a:rPr>
              <a:t> </a:t>
            </a:r>
            <a:r>
              <a:rPr lang="pt-BR" sz="1100">
                <a:solidFill>
                  <a:srgbClr val="666666"/>
                </a:solidFill>
                <a:highlight>
                  <a:srgbClr val="FFFFFF"/>
                </a:highlight>
              </a:rPr>
              <a:t>spread spectrum)</a:t>
            </a:r>
          </a:p>
        </p:txBody>
      </p:sp>
      <p:pic>
        <p:nvPicPr>
          <p:cNvPr id="167" name="Shape 167"/>
          <p:cNvPicPr preferRelativeResize="0"/>
          <p:nvPr/>
        </p:nvPicPr>
        <p:blipFill>
          <a:blip r:embed="rId3">
            <a:alphaModFix/>
          </a:blip>
          <a:stretch>
            <a:fillRect/>
          </a:stretch>
        </p:blipFill>
        <p:spPr>
          <a:xfrm>
            <a:off x="7234131" y="1938900"/>
            <a:ext cx="1598169" cy="224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73" name="Shape 173"/>
          <p:cNvSpPr txBox="1">
            <a:spLocks noGrp="1"/>
          </p:cNvSpPr>
          <p:nvPr>
            <p:ph type="body" idx="1"/>
          </p:nvPr>
        </p:nvSpPr>
        <p:spPr>
          <a:xfrm>
            <a:off x="311700" y="1228675"/>
            <a:ext cx="65193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Sub-padrões:</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Mais conhecidos:</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a:solidFill>
                  <a:srgbClr val="666666"/>
                </a:solidFill>
              </a:rPr>
              <a:t>802.11 G:</a:t>
            </a:r>
          </a:p>
          <a:p>
            <a:pPr lvl="0" algn="just" rtl="0">
              <a:spcBef>
                <a:spcPts val="0"/>
              </a:spcBef>
              <a:spcAft>
                <a:spcPts val="0"/>
              </a:spcAft>
              <a:buNone/>
            </a:pPr>
            <a:endParaRPr sz="1200">
              <a:solidFill>
                <a:srgbClr val="666666"/>
              </a:solidFill>
            </a:endParaRPr>
          </a:p>
          <a:p>
            <a:pPr marL="457200" lvl="0" indent="-304800" rtl="0">
              <a:lnSpc>
                <a:spcPct val="90000"/>
              </a:lnSpc>
              <a:spcBef>
                <a:spcPts val="400"/>
              </a:spcBef>
              <a:spcAft>
                <a:spcPts val="0"/>
              </a:spcAft>
              <a:buClr>
                <a:srgbClr val="666666"/>
              </a:buClr>
              <a:buSzPct val="100000"/>
            </a:pPr>
            <a:r>
              <a:rPr lang="pt-BR" sz="1200">
                <a:solidFill>
                  <a:srgbClr val="666666"/>
                </a:solidFill>
              </a:rPr>
              <a:t>Velocidade nominal de 54 Mbps padronizada pelo IEEE.</a:t>
            </a:r>
          </a:p>
          <a:p>
            <a:pPr marL="457200" lvl="0" indent="-304800" rtl="0">
              <a:lnSpc>
                <a:spcPct val="90000"/>
              </a:lnSpc>
              <a:spcBef>
                <a:spcPts val="0"/>
              </a:spcBef>
              <a:spcAft>
                <a:spcPts val="0"/>
              </a:spcAft>
              <a:buClr>
                <a:srgbClr val="666666"/>
              </a:buClr>
              <a:buSzPct val="100000"/>
            </a:pPr>
            <a:r>
              <a:rPr lang="pt-BR" sz="1200">
                <a:solidFill>
                  <a:srgbClr val="666666"/>
                </a:solidFill>
              </a:rPr>
              <a:t>Opera na frequência de 2.4 GHz.</a:t>
            </a:r>
          </a:p>
          <a:p>
            <a:pPr marL="457200" lvl="0" indent="-304800" rtl="0">
              <a:lnSpc>
                <a:spcPct val="90000"/>
              </a:lnSpc>
              <a:spcBef>
                <a:spcPts val="0"/>
              </a:spcBef>
              <a:spcAft>
                <a:spcPts val="0"/>
              </a:spcAft>
              <a:buClr>
                <a:srgbClr val="666666"/>
              </a:buClr>
              <a:buSzPct val="100000"/>
            </a:pPr>
            <a:r>
              <a:rPr lang="pt-BR" sz="1200">
                <a:solidFill>
                  <a:srgbClr val="666666"/>
                </a:solidFill>
              </a:rPr>
              <a:t>Alta interferência. Funcionam a 2,4 GHz </a:t>
            </a:r>
          </a:p>
          <a:p>
            <a:pPr marL="457200" lvl="0" indent="-304800" rtl="0">
              <a:lnSpc>
                <a:spcPct val="90000"/>
              </a:lnSpc>
              <a:spcBef>
                <a:spcPts val="0"/>
              </a:spcBef>
              <a:spcAft>
                <a:spcPts val="0"/>
              </a:spcAft>
              <a:buClr>
                <a:srgbClr val="666666"/>
              </a:buClr>
              <a:buSzPct val="100000"/>
            </a:pPr>
            <a:r>
              <a:rPr lang="pt-BR" sz="1200">
                <a:solidFill>
                  <a:srgbClr val="666666"/>
                </a:solidFill>
              </a:rPr>
              <a:t>Baixo preço dos seus dispositivos</a:t>
            </a:r>
          </a:p>
          <a:p>
            <a:pPr marL="457200" lvl="0" indent="-304800" rtl="0">
              <a:lnSpc>
                <a:spcPct val="90000"/>
              </a:lnSpc>
              <a:spcBef>
                <a:spcPts val="0"/>
              </a:spcBef>
              <a:spcAft>
                <a:spcPts val="0"/>
              </a:spcAft>
              <a:buClr>
                <a:srgbClr val="666666"/>
              </a:buClr>
              <a:buSzPct val="100000"/>
            </a:pPr>
            <a:r>
              <a:rPr lang="pt-BR" sz="1200">
                <a:solidFill>
                  <a:srgbClr val="666666"/>
                </a:solidFill>
              </a:rPr>
              <a:t>Modulação em OFDM mas comutando para DSSS quando opera com equipamentos 802.11B.</a:t>
            </a:r>
          </a:p>
          <a:p>
            <a:pPr marL="457200" lvl="0" indent="-304800" rtl="0">
              <a:lnSpc>
                <a:spcPct val="90000"/>
              </a:lnSpc>
              <a:spcBef>
                <a:spcPts val="0"/>
              </a:spcBef>
              <a:spcAft>
                <a:spcPts val="0"/>
              </a:spcAft>
              <a:buClr>
                <a:srgbClr val="666666"/>
              </a:buClr>
              <a:buSzPct val="100000"/>
            </a:pPr>
            <a:r>
              <a:rPr lang="pt-BR" sz="1200">
                <a:solidFill>
                  <a:srgbClr val="666666"/>
                </a:solidFill>
              </a:rPr>
              <a:t>Compatível com 802.11 B e N.</a:t>
            </a:r>
          </a:p>
        </p:txBody>
      </p:sp>
      <p:pic>
        <p:nvPicPr>
          <p:cNvPr id="174" name="Shape 174"/>
          <p:cNvPicPr preferRelativeResize="0"/>
          <p:nvPr/>
        </p:nvPicPr>
        <p:blipFill>
          <a:blip r:embed="rId3">
            <a:alphaModFix/>
          </a:blip>
          <a:stretch>
            <a:fillRect/>
          </a:stretch>
        </p:blipFill>
        <p:spPr>
          <a:xfrm>
            <a:off x="6974425" y="1892550"/>
            <a:ext cx="1771650" cy="2581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80" name="Shape 180"/>
          <p:cNvSpPr txBox="1">
            <a:spLocks noGrp="1"/>
          </p:cNvSpPr>
          <p:nvPr>
            <p:ph type="body" idx="1"/>
          </p:nvPr>
        </p:nvSpPr>
        <p:spPr>
          <a:xfrm>
            <a:off x="311700" y="1228675"/>
            <a:ext cx="65193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Sub-padrões:</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Mais conhecidos:</a:t>
            </a:r>
          </a:p>
          <a:p>
            <a:pPr lvl="0" algn="just" rtl="0">
              <a:spcBef>
                <a:spcPts val="0"/>
              </a:spcBef>
              <a:spcAft>
                <a:spcPts val="0"/>
              </a:spcAft>
              <a:buNone/>
            </a:pPr>
            <a:endParaRPr sz="1200">
              <a:solidFill>
                <a:srgbClr val="666666"/>
              </a:solidFill>
            </a:endParaRPr>
          </a:p>
          <a:p>
            <a:pPr lvl="0" algn="just" rtl="0">
              <a:spcBef>
                <a:spcPts val="0"/>
              </a:spcBef>
              <a:spcAft>
                <a:spcPts val="0"/>
              </a:spcAft>
              <a:buNone/>
            </a:pPr>
            <a:r>
              <a:rPr lang="pt-BR" sz="1200">
                <a:solidFill>
                  <a:srgbClr val="666666"/>
                </a:solidFill>
              </a:rPr>
              <a:t>802.11 N:</a:t>
            </a:r>
          </a:p>
          <a:p>
            <a:pPr lvl="0" algn="just" rtl="0">
              <a:spcBef>
                <a:spcPts val="0"/>
              </a:spcBef>
              <a:spcAft>
                <a:spcPts val="0"/>
              </a:spcAft>
              <a:buNone/>
            </a:pPr>
            <a:endParaRPr sz="1200">
              <a:solidFill>
                <a:srgbClr val="666666"/>
              </a:solidFill>
            </a:endParaRPr>
          </a:p>
          <a:p>
            <a:pPr marL="457200" lvl="0" indent="-304800" algn="just" rtl="0">
              <a:lnSpc>
                <a:spcPct val="80000"/>
              </a:lnSpc>
              <a:spcBef>
                <a:spcPts val="400"/>
              </a:spcBef>
              <a:spcAft>
                <a:spcPts val="0"/>
              </a:spcAft>
              <a:buClr>
                <a:srgbClr val="434343"/>
              </a:buClr>
              <a:buSzPct val="100000"/>
            </a:pPr>
            <a:r>
              <a:rPr lang="pt-BR" sz="1200">
                <a:solidFill>
                  <a:srgbClr val="434343"/>
                </a:solidFill>
              </a:rPr>
              <a:t>Tem como principal característica o uso de um esquema Multiple-Input Multiple-Output (MIMO), que aumenta as taxas de transferência de dados através da combinação de várias vias de transmissão (vários rádios).</a:t>
            </a:r>
          </a:p>
          <a:p>
            <a:pPr marL="457200" lvl="0" indent="-304800" algn="just" rtl="0">
              <a:lnSpc>
                <a:spcPct val="80000"/>
              </a:lnSpc>
              <a:spcBef>
                <a:spcPts val="0"/>
              </a:spcBef>
              <a:spcAft>
                <a:spcPts val="0"/>
              </a:spcAft>
              <a:buClr>
                <a:srgbClr val="434343"/>
              </a:buClr>
              <a:buSzPct val="100000"/>
            </a:pPr>
            <a:r>
              <a:rPr lang="pt-BR" sz="1200">
                <a:solidFill>
                  <a:srgbClr val="434343"/>
                </a:solidFill>
              </a:rPr>
              <a:t>O padrão 802.11n é capaz de fazer transmissões na faixa de 300 Mbps e, teoricamente, pode atingir taxas de até 600 Mbps.</a:t>
            </a:r>
          </a:p>
          <a:p>
            <a:pPr marL="457200" lvl="0" indent="-304800" algn="just" rtl="0">
              <a:lnSpc>
                <a:spcPct val="80000"/>
              </a:lnSpc>
              <a:spcBef>
                <a:spcPts val="0"/>
              </a:spcBef>
              <a:spcAft>
                <a:spcPts val="0"/>
              </a:spcAft>
              <a:buClr>
                <a:srgbClr val="434343"/>
              </a:buClr>
              <a:buSzPct val="100000"/>
            </a:pPr>
            <a:r>
              <a:rPr lang="pt-BR" sz="1200">
                <a:solidFill>
                  <a:srgbClr val="434343"/>
                </a:solidFill>
              </a:rPr>
              <a:t>Compatível com 802.11 B e G.</a:t>
            </a:r>
          </a:p>
          <a:p>
            <a:pPr marL="457200" lvl="0" indent="-304800" algn="just" rtl="0">
              <a:lnSpc>
                <a:spcPct val="80000"/>
              </a:lnSpc>
              <a:spcBef>
                <a:spcPts val="0"/>
              </a:spcBef>
              <a:spcAft>
                <a:spcPts val="0"/>
              </a:spcAft>
              <a:buClr>
                <a:srgbClr val="434343"/>
              </a:buClr>
              <a:buSzPct val="100000"/>
            </a:pPr>
            <a:r>
              <a:rPr lang="pt-BR" sz="1200">
                <a:solidFill>
                  <a:srgbClr val="434343"/>
                </a:solidFill>
              </a:rPr>
              <a:t>Modulação OFDM ou DSSS</a:t>
            </a:r>
          </a:p>
          <a:p>
            <a:pPr lvl="0" algn="just" rtl="0">
              <a:lnSpc>
                <a:spcPct val="90000"/>
              </a:lnSpc>
              <a:spcBef>
                <a:spcPts val="400"/>
              </a:spcBef>
              <a:spcAft>
                <a:spcPts val="0"/>
              </a:spcAft>
              <a:buNone/>
            </a:pPr>
            <a:endParaRPr sz="1200">
              <a:solidFill>
                <a:srgbClr val="434343"/>
              </a:solidFill>
            </a:endParaRPr>
          </a:p>
        </p:txBody>
      </p:sp>
      <p:pic>
        <p:nvPicPr>
          <p:cNvPr id="181" name="Shape 181"/>
          <p:cNvPicPr preferRelativeResize="0"/>
          <p:nvPr/>
        </p:nvPicPr>
        <p:blipFill>
          <a:blip r:embed="rId3">
            <a:alphaModFix/>
          </a:blip>
          <a:stretch>
            <a:fillRect/>
          </a:stretch>
        </p:blipFill>
        <p:spPr>
          <a:xfrm>
            <a:off x="7091125" y="1901525"/>
            <a:ext cx="1800225" cy="254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a:spcBef>
                <a:spcPts val="0"/>
              </a:spcBef>
              <a:buNone/>
            </a:pPr>
            <a:r>
              <a:rPr lang="pt-BR"/>
              <a:t>Redes wireless</a:t>
            </a:r>
          </a:p>
        </p:txBody>
      </p:sp>
      <p:sp>
        <p:nvSpPr>
          <p:cNvPr id="63" name="Shape 63"/>
          <p:cNvSpPr txBox="1">
            <a:spLocks noGrp="1"/>
          </p:cNvSpPr>
          <p:nvPr>
            <p:ph type="body" idx="1"/>
          </p:nvPr>
        </p:nvSpPr>
        <p:spPr>
          <a:xfrm>
            <a:off x="2322150" y="1758275"/>
            <a:ext cx="4499700" cy="719100"/>
          </a:xfrm>
          <a:prstGeom prst="rect">
            <a:avLst/>
          </a:prstGeom>
        </p:spPr>
        <p:txBody>
          <a:bodyPr wrap="square" lIns="91425" tIns="91425" rIns="91425" bIns="91425" anchor="t" anchorCtr="0">
            <a:noAutofit/>
          </a:bodyPr>
          <a:lstStyle/>
          <a:p>
            <a:pPr lvl="0" algn="just">
              <a:spcBef>
                <a:spcPts val="0"/>
              </a:spcBef>
              <a:buNone/>
            </a:pPr>
            <a:r>
              <a:rPr lang="pt-BR" sz="3000"/>
              <a:t>wireless = </a:t>
            </a:r>
            <a:r>
              <a:rPr lang="pt-BR" sz="3000">
                <a:solidFill>
                  <a:srgbClr val="FF0000"/>
                </a:solidFill>
              </a:rPr>
              <a:t>sem fio</a:t>
            </a:r>
            <a:r>
              <a:rPr lang="pt-BR" sz="3000"/>
              <a:t> </a:t>
            </a:r>
          </a:p>
        </p:txBody>
      </p:sp>
      <p:pic>
        <p:nvPicPr>
          <p:cNvPr id="64" name="Shape 64"/>
          <p:cNvPicPr preferRelativeResize="0"/>
          <p:nvPr/>
        </p:nvPicPr>
        <p:blipFill>
          <a:blip r:embed="rId3">
            <a:alphaModFix/>
          </a:blip>
          <a:stretch>
            <a:fillRect/>
          </a:stretch>
        </p:blipFill>
        <p:spPr>
          <a:xfrm>
            <a:off x="3420525" y="2791648"/>
            <a:ext cx="4762500" cy="2046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87" name="Shape 187"/>
          <p:cNvSpPr txBox="1">
            <a:spLocks noGrp="1"/>
          </p:cNvSpPr>
          <p:nvPr>
            <p:ph type="body" idx="1"/>
          </p:nvPr>
        </p:nvSpPr>
        <p:spPr>
          <a:xfrm>
            <a:off x="311700" y="1228675"/>
            <a:ext cx="8314500" cy="10872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frequências utilizadas</a:t>
            </a:r>
          </a:p>
          <a:p>
            <a:pPr lvl="0" algn="just" rtl="0">
              <a:lnSpc>
                <a:spcPct val="80000"/>
              </a:lnSpc>
              <a:spcBef>
                <a:spcPts val="400"/>
              </a:spcBef>
              <a:spcAft>
                <a:spcPts val="0"/>
              </a:spcAft>
              <a:buNone/>
            </a:pPr>
            <a:endParaRPr sz="1200">
              <a:solidFill>
                <a:srgbClr val="434343"/>
              </a:solidFill>
            </a:endParaRPr>
          </a:p>
          <a:p>
            <a:pPr lvl="0" algn="just" rtl="0">
              <a:lnSpc>
                <a:spcPct val="90000"/>
              </a:lnSpc>
              <a:spcBef>
                <a:spcPts val="400"/>
              </a:spcBef>
              <a:spcAft>
                <a:spcPts val="0"/>
              </a:spcAft>
              <a:buNone/>
            </a:pPr>
            <a:endParaRPr sz="1200">
              <a:solidFill>
                <a:srgbClr val="434343"/>
              </a:solidFill>
            </a:endParaRPr>
          </a:p>
        </p:txBody>
      </p:sp>
      <p:pic>
        <p:nvPicPr>
          <p:cNvPr id="188" name="Shape 188"/>
          <p:cNvPicPr preferRelativeResize="0"/>
          <p:nvPr/>
        </p:nvPicPr>
        <p:blipFill>
          <a:blip r:embed="rId3">
            <a:alphaModFix/>
          </a:blip>
          <a:stretch>
            <a:fillRect/>
          </a:stretch>
        </p:blipFill>
        <p:spPr>
          <a:xfrm>
            <a:off x="923250" y="2262075"/>
            <a:ext cx="7091401" cy="2711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94" name="Shape 194"/>
          <p:cNvSpPr txBox="1">
            <a:spLocks noGrp="1"/>
          </p:cNvSpPr>
          <p:nvPr>
            <p:ph type="body" idx="1"/>
          </p:nvPr>
        </p:nvSpPr>
        <p:spPr>
          <a:xfrm>
            <a:off x="311700" y="1228675"/>
            <a:ext cx="8314500" cy="10872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rtl="0">
              <a:spcBef>
                <a:spcPts val="0"/>
              </a:spcBef>
              <a:spcAft>
                <a:spcPts val="0"/>
              </a:spcAft>
              <a:buNone/>
            </a:pPr>
            <a:r>
              <a:rPr lang="pt-BR" sz="1200">
                <a:solidFill>
                  <a:srgbClr val="000000"/>
                </a:solidFill>
              </a:rPr>
              <a:t>Distribuição de Canais </a:t>
            </a:r>
            <a:r>
              <a:rPr lang="pt-BR" sz="1200" b="1">
                <a:solidFill>
                  <a:srgbClr val="000000"/>
                </a:solidFill>
              </a:rPr>
              <a:t>ISM</a:t>
            </a:r>
            <a:r>
              <a:rPr lang="pt-BR" sz="1200">
                <a:solidFill>
                  <a:srgbClr val="000000"/>
                </a:solidFill>
              </a:rPr>
              <a:t> – Industrial, Scientific and Medical</a:t>
            </a:r>
          </a:p>
          <a:p>
            <a:pPr lvl="0" algn="just" rtl="0">
              <a:lnSpc>
                <a:spcPct val="110000"/>
              </a:lnSpc>
              <a:spcBef>
                <a:spcPts val="500"/>
              </a:spcBef>
              <a:spcAft>
                <a:spcPts val="500"/>
              </a:spcAft>
              <a:buNone/>
            </a:pPr>
            <a:endParaRPr sz="1200">
              <a:solidFill>
                <a:srgbClr val="FF0000"/>
              </a:solidFill>
            </a:endParaRPr>
          </a:p>
          <a:p>
            <a:pPr lvl="0" algn="just" rtl="0">
              <a:lnSpc>
                <a:spcPct val="80000"/>
              </a:lnSpc>
              <a:spcBef>
                <a:spcPts val="400"/>
              </a:spcBef>
              <a:spcAft>
                <a:spcPts val="0"/>
              </a:spcAft>
              <a:buNone/>
            </a:pPr>
            <a:endParaRPr sz="1200">
              <a:solidFill>
                <a:srgbClr val="434343"/>
              </a:solidFill>
            </a:endParaRPr>
          </a:p>
          <a:p>
            <a:pPr lvl="0" algn="just" rtl="0">
              <a:lnSpc>
                <a:spcPct val="90000"/>
              </a:lnSpc>
              <a:spcBef>
                <a:spcPts val="400"/>
              </a:spcBef>
              <a:spcAft>
                <a:spcPts val="0"/>
              </a:spcAft>
              <a:buNone/>
            </a:pPr>
            <a:endParaRPr sz="1200">
              <a:solidFill>
                <a:srgbClr val="434343"/>
              </a:solidFill>
            </a:endParaRPr>
          </a:p>
        </p:txBody>
      </p:sp>
      <p:pic>
        <p:nvPicPr>
          <p:cNvPr id="195" name="Shape 195"/>
          <p:cNvPicPr preferRelativeResize="0"/>
          <p:nvPr/>
        </p:nvPicPr>
        <p:blipFill>
          <a:blip r:embed="rId3">
            <a:alphaModFix/>
          </a:blip>
          <a:stretch>
            <a:fillRect/>
          </a:stretch>
        </p:blipFill>
        <p:spPr>
          <a:xfrm>
            <a:off x="1178913" y="2387675"/>
            <a:ext cx="6786175" cy="2522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01" name="Shape 201"/>
          <p:cNvSpPr txBox="1">
            <a:spLocks noGrp="1"/>
          </p:cNvSpPr>
          <p:nvPr>
            <p:ph type="body" idx="1"/>
          </p:nvPr>
        </p:nvSpPr>
        <p:spPr>
          <a:xfrm>
            <a:off x="311700" y="1228675"/>
            <a:ext cx="61335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dirty="0">
                <a:solidFill>
                  <a:srgbClr val="FF0000"/>
                </a:solidFill>
              </a:rPr>
              <a:t>WLAN- padrão Wi-fi (IEEE 802.11)</a:t>
            </a:r>
          </a:p>
          <a:p>
            <a:pPr lvl="0" rtl="0">
              <a:lnSpc>
                <a:spcPct val="110000"/>
              </a:lnSpc>
              <a:spcBef>
                <a:spcPts val="500"/>
              </a:spcBef>
              <a:spcAft>
                <a:spcPts val="500"/>
              </a:spcAft>
              <a:buNone/>
            </a:pPr>
            <a:endParaRPr sz="1200" dirty="0">
              <a:solidFill>
                <a:srgbClr val="666666"/>
              </a:solidFill>
            </a:endParaRPr>
          </a:p>
          <a:p>
            <a:pPr lvl="0" algn="just" rtl="0">
              <a:lnSpc>
                <a:spcPct val="110000"/>
              </a:lnSpc>
              <a:spcBef>
                <a:spcPts val="500"/>
              </a:spcBef>
              <a:spcAft>
                <a:spcPts val="500"/>
              </a:spcAft>
              <a:buNone/>
            </a:pPr>
            <a:r>
              <a:rPr lang="pt-BR" sz="1200" dirty="0">
                <a:solidFill>
                  <a:srgbClr val="FF0000"/>
                </a:solidFill>
              </a:rPr>
              <a:t>Método de acesso ao meio (MAC)</a:t>
            </a:r>
          </a:p>
          <a:p>
            <a:pPr lvl="0" algn="just" rtl="0">
              <a:lnSpc>
                <a:spcPct val="110000"/>
              </a:lnSpc>
              <a:spcBef>
                <a:spcPts val="500"/>
              </a:spcBef>
              <a:spcAft>
                <a:spcPts val="500"/>
              </a:spcAft>
              <a:buNone/>
            </a:pPr>
            <a:endParaRPr sz="1200" dirty="0">
              <a:solidFill>
                <a:srgbClr val="666666"/>
              </a:solidFill>
            </a:endParaRPr>
          </a:p>
          <a:p>
            <a:pPr lvl="0" algn="just" rtl="0">
              <a:spcBef>
                <a:spcPts val="0"/>
              </a:spcBef>
              <a:spcAft>
                <a:spcPts val="0"/>
              </a:spcAft>
              <a:buNone/>
            </a:pPr>
            <a:r>
              <a:rPr lang="pt-BR" sz="1200" b="1" dirty="0">
                <a:solidFill>
                  <a:srgbClr val="666666"/>
                </a:solidFill>
              </a:rPr>
              <a:t>Acesso ao meio dividido em dois métodos:</a:t>
            </a:r>
          </a:p>
          <a:p>
            <a:pPr lvl="0" algn="just" rtl="0">
              <a:spcBef>
                <a:spcPts val="0"/>
              </a:spcBef>
              <a:spcAft>
                <a:spcPts val="0"/>
              </a:spcAft>
              <a:buNone/>
            </a:pPr>
            <a:endParaRPr sz="1200" dirty="0">
              <a:solidFill>
                <a:srgbClr val="666666"/>
              </a:solidFill>
            </a:endParaRPr>
          </a:p>
          <a:p>
            <a:pPr lvl="0" algn="just" rtl="0">
              <a:lnSpc>
                <a:spcPct val="90000"/>
              </a:lnSpc>
              <a:spcBef>
                <a:spcPts val="400"/>
              </a:spcBef>
              <a:spcAft>
                <a:spcPts val="0"/>
              </a:spcAft>
              <a:buNone/>
            </a:pPr>
            <a:r>
              <a:rPr lang="pt-BR" sz="1200" dirty="0">
                <a:solidFill>
                  <a:srgbClr val="666666"/>
                </a:solidFill>
              </a:rPr>
              <a:t>DCF :  </a:t>
            </a:r>
            <a:r>
              <a:rPr lang="pt-BR" sz="1200" dirty="0" err="1">
                <a:solidFill>
                  <a:srgbClr val="666666"/>
                </a:solidFill>
              </a:rPr>
              <a:t>Distributed</a:t>
            </a:r>
            <a:r>
              <a:rPr lang="pt-BR" sz="1200" dirty="0">
                <a:solidFill>
                  <a:srgbClr val="666666"/>
                </a:solidFill>
              </a:rPr>
              <a:t> </a:t>
            </a:r>
            <a:r>
              <a:rPr lang="pt-BR" sz="1200" dirty="0" err="1">
                <a:solidFill>
                  <a:srgbClr val="666666"/>
                </a:solidFill>
              </a:rPr>
              <a:t>Coordination</a:t>
            </a:r>
            <a:r>
              <a:rPr lang="pt-BR" sz="1200" dirty="0">
                <a:solidFill>
                  <a:srgbClr val="666666"/>
                </a:solidFill>
              </a:rPr>
              <a:t> </a:t>
            </a:r>
            <a:r>
              <a:rPr lang="pt-BR" sz="1200" dirty="0" err="1">
                <a:solidFill>
                  <a:srgbClr val="666666"/>
                </a:solidFill>
              </a:rPr>
              <a:t>Function</a:t>
            </a:r>
            <a:r>
              <a:rPr lang="pt-BR" sz="1200" dirty="0">
                <a:solidFill>
                  <a:srgbClr val="666666"/>
                </a:solidFill>
              </a:rPr>
              <a:t> - função de coordenação distribuída. Não usa nenhuma espécie de controle central </a:t>
            </a:r>
          </a:p>
          <a:p>
            <a:pPr lvl="0" algn="just" rtl="0">
              <a:lnSpc>
                <a:spcPct val="90000"/>
              </a:lnSpc>
              <a:spcBef>
                <a:spcPts val="400"/>
              </a:spcBef>
              <a:spcAft>
                <a:spcPts val="0"/>
              </a:spcAft>
              <a:buNone/>
            </a:pPr>
            <a:endParaRPr sz="1200" dirty="0">
              <a:solidFill>
                <a:srgbClr val="666666"/>
              </a:solidFill>
            </a:endParaRPr>
          </a:p>
          <a:p>
            <a:pPr lvl="0" algn="just" rtl="0">
              <a:lnSpc>
                <a:spcPct val="90000"/>
              </a:lnSpc>
              <a:spcBef>
                <a:spcPts val="400"/>
              </a:spcBef>
              <a:spcAft>
                <a:spcPts val="0"/>
              </a:spcAft>
              <a:buNone/>
            </a:pPr>
            <a:r>
              <a:rPr lang="pt-BR" sz="1200" dirty="0">
                <a:solidFill>
                  <a:srgbClr val="666666"/>
                </a:solidFill>
              </a:rPr>
              <a:t>PCF : Point </a:t>
            </a:r>
            <a:r>
              <a:rPr lang="pt-BR" sz="1200" dirty="0" err="1">
                <a:solidFill>
                  <a:srgbClr val="666666"/>
                </a:solidFill>
              </a:rPr>
              <a:t>Coordination</a:t>
            </a:r>
            <a:r>
              <a:rPr lang="pt-BR" sz="1200" dirty="0">
                <a:solidFill>
                  <a:srgbClr val="666666"/>
                </a:solidFill>
              </a:rPr>
              <a:t> </a:t>
            </a:r>
            <a:r>
              <a:rPr lang="pt-BR" sz="1200" dirty="0" err="1">
                <a:solidFill>
                  <a:srgbClr val="666666"/>
                </a:solidFill>
              </a:rPr>
              <a:t>Function</a:t>
            </a:r>
            <a:r>
              <a:rPr lang="pt-BR" sz="1200" dirty="0">
                <a:solidFill>
                  <a:srgbClr val="666666"/>
                </a:solidFill>
              </a:rPr>
              <a:t> função de coordenação de ponto, que utiliza a </a:t>
            </a:r>
            <a:r>
              <a:rPr lang="pt-BR" sz="1200" dirty="0">
                <a:solidFill>
                  <a:srgbClr val="FF0000"/>
                </a:solidFill>
              </a:rPr>
              <a:t>estação base para controlar toda atividade</a:t>
            </a:r>
            <a:r>
              <a:rPr lang="pt-BR" sz="1200" dirty="0">
                <a:solidFill>
                  <a:srgbClr val="666666"/>
                </a:solidFill>
              </a:rPr>
              <a:t> em sua célula. </a:t>
            </a:r>
          </a:p>
          <a:p>
            <a:pPr lvl="0" algn="just" rtl="0">
              <a:lnSpc>
                <a:spcPct val="90000"/>
              </a:lnSpc>
              <a:spcBef>
                <a:spcPts val="400"/>
              </a:spcBef>
              <a:spcAft>
                <a:spcPts val="0"/>
              </a:spcAft>
              <a:buNone/>
            </a:pPr>
            <a:endParaRPr sz="1200" dirty="0">
              <a:solidFill>
                <a:srgbClr val="666666"/>
              </a:solidFill>
            </a:endParaRPr>
          </a:p>
          <a:p>
            <a:pPr lvl="0" algn="just" rtl="0">
              <a:lnSpc>
                <a:spcPct val="90000"/>
              </a:lnSpc>
              <a:spcBef>
                <a:spcPts val="400"/>
              </a:spcBef>
              <a:spcAft>
                <a:spcPts val="0"/>
              </a:spcAft>
              <a:buNone/>
            </a:pPr>
            <a:r>
              <a:rPr lang="pt-BR" sz="1200" dirty="0">
                <a:solidFill>
                  <a:srgbClr val="666666"/>
                </a:solidFill>
              </a:rPr>
              <a:t>Todas as implementações devem aceitar a DCF, mas a PCF e opcional.</a:t>
            </a:r>
          </a:p>
        </p:txBody>
      </p:sp>
      <p:pic>
        <p:nvPicPr>
          <p:cNvPr id="202" name="Shape 202"/>
          <p:cNvPicPr preferRelativeResize="0"/>
          <p:nvPr/>
        </p:nvPicPr>
        <p:blipFill>
          <a:blip r:embed="rId3">
            <a:alphaModFix/>
          </a:blip>
          <a:stretch>
            <a:fillRect/>
          </a:stretch>
        </p:blipFill>
        <p:spPr>
          <a:xfrm>
            <a:off x="6983575" y="1578375"/>
            <a:ext cx="1533525" cy="2981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08" name="Shape 208"/>
          <p:cNvSpPr txBox="1">
            <a:spLocks noGrp="1"/>
          </p:cNvSpPr>
          <p:nvPr>
            <p:ph type="body" idx="1"/>
          </p:nvPr>
        </p:nvSpPr>
        <p:spPr>
          <a:xfrm>
            <a:off x="311700" y="1228675"/>
            <a:ext cx="8350500" cy="20835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a:t>
            </a:r>
          </a:p>
          <a:p>
            <a:pPr lvl="0" algn="just" rtl="0">
              <a:lnSpc>
                <a:spcPct val="90000"/>
              </a:lnSpc>
              <a:spcBef>
                <a:spcPts val="400"/>
              </a:spcBef>
              <a:spcAft>
                <a:spcPts val="0"/>
              </a:spcAft>
              <a:buNone/>
            </a:pPr>
            <a:r>
              <a:rPr lang="pt-BR" sz="1200">
                <a:solidFill>
                  <a:srgbClr val="666666"/>
                </a:solidFill>
              </a:rPr>
              <a:t>DCF :  </a:t>
            </a:r>
            <a:r>
              <a:rPr lang="pt-BR" sz="1200">
                <a:solidFill>
                  <a:srgbClr val="666666"/>
                </a:solidFill>
                <a:latin typeface="Arial"/>
                <a:ea typeface="Arial"/>
                <a:cs typeface="Arial"/>
                <a:sym typeface="Arial"/>
              </a:rPr>
              <a:t>O  mecanismo  básico  do  controle  de  acesso  DFWMAC ou CSMA/CA (</a:t>
            </a:r>
            <a:r>
              <a:rPr lang="pt-BR" sz="1200">
                <a:latin typeface="Arial"/>
                <a:ea typeface="Arial"/>
                <a:cs typeface="Arial"/>
                <a:sym typeface="Arial"/>
              </a:rPr>
              <a:t> Método de múltiplo acesso com detecção de portadora e </a:t>
            </a:r>
            <a:r>
              <a:rPr lang="pt-BR" sz="1200">
                <a:solidFill>
                  <a:srgbClr val="FF0000"/>
                </a:solidFill>
                <a:latin typeface="Arial"/>
                <a:ea typeface="Arial"/>
                <a:cs typeface="Arial"/>
                <a:sym typeface="Arial"/>
              </a:rPr>
              <a:t>prevenção </a:t>
            </a:r>
            <a:r>
              <a:rPr lang="pt-BR" sz="1200">
                <a:latin typeface="Arial"/>
                <a:ea typeface="Arial"/>
                <a:cs typeface="Arial"/>
                <a:sym typeface="Arial"/>
              </a:rPr>
              <a:t>de colisão</a:t>
            </a:r>
            <a:r>
              <a:rPr lang="pt-BR" sz="1200">
                <a:solidFill>
                  <a:srgbClr val="666666"/>
                </a:solidFill>
                <a:latin typeface="Arial"/>
                <a:ea typeface="Arial"/>
                <a:cs typeface="Arial"/>
                <a:sym typeface="Arial"/>
              </a:rPr>
              <a:t>). Nela podemos observar que uma estação, com quadros para transmitir, deve sentir o meio livre por um período de silêncio mínimo, IFS (Inter Frame Space), antes de utilizá-lo. Utilizando valores diferentes para esse período. O DFWMAC define três prioridades de acesso ao meio</a:t>
            </a:r>
          </a:p>
          <a:p>
            <a:pPr lvl="0" algn="just" rtl="0">
              <a:lnSpc>
                <a:spcPct val="90000"/>
              </a:lnSpc>
              <a:spcBef>
                <a:spcPts val="400"/>
              </a:spcBef>
              <a:spcAft>
                <a:spcPts val="0"/>
              </a:spcAft>
              <a:buNone/>
            </a:pPr>
            <a:endParaRPr sz="1200">
              <a:solidFill>
                <a:srgbClr val="666666"/>
              </a:solidFill>
              <a:latin typeface="Arial"/>
              <a:ea typeface="Arial"/>
              <a:cs typeface="Arial"/>
              <a:sym typeface="Arial"/>
            </a:endParaRPr>
          </a:p>
          <a:p>
            <a:pPr lvl="0" algn="just" rtl="0">
              <a:lnSpc>
                <a:spcPct val="90000"/>
              </a:lnSpc>
              <a:spcBef>
                <a:spcPts val="400"/>
              </a:spcBef>
              <a:spcAft>
                <a:spcPts val="0"/>
              </a:spcAft>
              <a:buNone/>
            </a:pPr>
            <a:endParaRPr sz="1200">
              <a:solidFill>
                <a:srgbClr val="666666"/>
              </a:solidFill>
            </a:endParaRPr>
          </a:p>
        </p:txBody>
      </p:sp>
      <p:pic>
        <p:nvPicPr>
          <p:cNvPr id="209" name="Shape 209"/>
          <p:cNvPicPr preferRelativeResize="0"/>
          <p:nvPr/>
        </p:nvPicPr>
        <p:blipFill>
          <a:blip r:embed="rId3">
            <a:alphaModFix/>
          </a:blip>
          <a:stretch>
            <a:fillRect/>
          </a:stretch>
        </p:blipFill>
        <p:spPr>
          <a:xfrm>
            <a:off x="594513" y="3043000"/>
            <a:ext cx="8067675" cy="186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15" name="Shape 215"/>
          <p:cNvSpPr txBox="1">
            <a:spLocks noGrp="1"/>
          </p:cNvSpPr>
          <p:nvPr>
            <p:ph type="body" idx="1"/>
          </p:nvPr>
        </p:nvSpPr>
        <p:spPr>
          <a:xfrm>
            <a:off x="311700" y="1228675"/>
            <a:ext cx="8350500" cy="34569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 - tempos de espera.</a:t>
            </a:r>
          </a:p>
          <a:p>
            <a:pPr lvl="0" algn="just" rtl="0">
              <a:lnSpc>
                <a:spcPct val="110000"/>
              </a:lnSpc>
              <a:spcBef>
                <a:spcPts val="500"/>
              </a:spcBef>
              <a:spcAft>
                <a:spcPts val="500"/>
              </a:spcAft>
              <a:buNone/>
            </a:pPr>
            <a:endParaRPr sz="1200">
              <a:solidFill>
                <a:srgbClr val="FF0000"/>
              </a:solidFill>
            </a:endParaRPr>
          </a:p>
          <a:p>
            <a:pPr lvl="0" algn="just" rtl="0">
              <a:lnSpc>
                <a:spcPct val="80000"/>
              </a:lnSpc>
              <a:spcBef>
                <a:spcPts val="500"/>
              </a:spcBef>
              <a:spcAft>
                <a:spcPts val="500"/>
              </a:spcAft>
              <a:buNone/>
            </a:pPr>
            <a:r>
              <a:rPr lang="pt-BR" sz="1200" b="1">
                <a:solidFill>
                  <a:srgbClr val="666666"/>
                </a:solidFill>
              </a:rPr>
              <a:t>Distributed Inter Frame Spacing (DIFS)</a:t>
            </a:r>
            <a:r>
              <a:rPr lang="pt-BR" sz="1200">
                <a:solidFill>
                  <a:srgbClr val="666666"/>
                </a:solidFill>
              </a:rPr>
              <a:t> – espaço entre quadros da DCF (Função de Coordenação Distribuída), este parâmetro indica o maior tempo de espera, portanto a menor prioridade; ele monitora o meio, aguardando no mínimo um intervalo de silêncio para transmitir os dados.</a:t>
            </a:r>
          </a:p>
          <a:p>
            <a:pPr lvl="0" algn="just" rtl="0">
              <a:lnSpc>
                <a:spcPct val="80000"/>
              </a:lnSpc>
              <a:spcBef>
                <a:spcPts val="500"/>
              </a:spcBef>
              <a:spcAft>
                <a:spcPts val="500"/>
              </a:spcAft>
              <a:buNone/>
            </a:pPr>
            <a:r>
              <a:rPr lang="pt-BR" sz="1200">
                <a:solidFill>
                  <a:srgbClr val="666666"/>
                </a:solidFill>
              </a:rPr>
              <a:t>· </a:t>
            </a:r>
            <a:r>
              <a:rPr lang="pt-BR" sz="1200" b="1">
                <a:solidFill>
                  <a:srgbClr val="666666"/>
                </a:solidFill>
              </a:rPr>
              <a:t>Priority Inter Frame Space (PIFS)</a:t>
            </a:r>
            <a:r>
              <a:rPr lang="pt-BR" sz="1200">
                <a:solidFill>
                  <a:srgbClr val="666666"/>
                </a:solidFill>
              </a:rPr>
              <a:t> – espaço entre quadros da PCF (Função de Coordenação Pontual), um tempo de espera entre o DIFS e o SIFS (prioridade média) , é usado para o serviço de acesso com retardo, ou seja um ponto de acesso controlando outros nós, so precisa esperar um tempo PIFS para acessar o meio.</a:t>
            </a:r>
          </a:p>
          <a:p>
            <a:pPr lvl="0" algn="just" rtl="0">
              <a:lnSpc>
                <a:spcPct val="80000"/>
              </a:lnSpc>
              <a:spcBef>
                <a:spcPts val="500"/>
              </a:spcBef>
              <a:spcAft>
                <a:spcPts val="500"/>
              </a:spcAft>
              <a:buNone/>
            </a:pPr>
            <a:r>
              <a:rPr lang="pt-BR" sz="1200">
                <a:solidFill>
                  <a:srgbClr val="666666"/>
                </a:solidFill>
              </a:rPr>
              <a:t>· </a:t>
            </a:r>
            <a:r>
              <a:rPr lang="pt-BR" sz="1200" b="1">
                <a:solidFill>
                  <a:srgbClr val="666666"/>
                </a:solidFill>
              </a:rPr>
              <a:t>Short Inter Frame Space (SIFS)</a:t>
            </a:r>
            <a:r>
              <a:rPr lang="pt-BR" sz="1200">
                <a:solidFill>
                  <a:srgbClr val="666666"/>
                </a:solidFill>
              </a:rPr>
              <a:t> – é usado para transmissão de quadros carregando respostas imediatas (curtas), como ACK que possuem a mais alta prioridade.</a:t>
            </a:r>
          </a:p>
          <a:p>
            <a:pPr lvl="0" algn="just" rtl="0">
              <a:lnSpc>
                <a:spcPct val="90000"/>
              </a:lnSpc>
              <a:spcBef>
                <a:spcPts val="400"/>
              </a:spcBef>
              <a:spcAft>
                <a:spcPts val="0"/>
              </a:spcAft>
              <a:buNone/>
            </a:pPr>
            <a:endParaRPr sz="1200">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21" name="Shape 221"/>
          <p:cNvSpPr txBox="1">
            <a:spLocks noGrp="1"/>
          </p:cNvSpPr>
          <p:nvPr>
            <p:ph type="body" idx="1"/>
          </p:nvPr>
        </p:nvSpPr>
        <p:spPr>
          <a:xfrm>
            <a:off x="311700" y="1093850"/>
            <a:ext cx="8350500" cy="38880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 - funcionamento.</a:t>
            </a:r>
          </a:p>
          <a:p>
            <a:pPr lvl="0" algn="just" rtl="0">
              <a:lnSpc>
                <a:spcPct val="110000"/>
              </a:lnSpc>
              <a:spcBef>
                <a:spcPts val="500"/>
              </a:spcBef>
              <a:spcAft>
                <a:spcPts val="500"/>
              </a:spcAft>
              <a:buNone/>
            </a:pPr>
            <a:endParaRPr sz="1200">
              <a:solidFill>
                <a:srgbClr val="FF0000"/>
              </a:solidFill>
            </a:endParaRPr>
          </a:p>
          <a:p>
            <a:pPr lvl="0" algn="just" rtl="0">
              <a:lnSpc>
                <a:spcPct val="90000"/>
              </a:lnSpc>
              <a:spcBef>
                <a:spcPts val="500"/>
              </a:spcBef>
              <a:spcAft>
                <a:spcPts val="500"/>
              </a:spcAft>
              <a:buNone/>
            </a:pPr>
            <a:r>
              <a:rPr lang="pt-BR" sz="1200">
                <a:solidFill>
                  <a:srgbClr val="666666"/>
                </a:solidFill>
              </a:rPr>
              <a:t>A DCF, trabalha da seguinte maneira, quando uma estação deseja transmitir:</a:t>
            </a:r>
          </a:p>
          <a:p>
            <a:pPr lvl="0" algn="just" rtl="0">
              <a:lnSpc>
                <a:spcPct val="90000"/>
              </a:lnSpc>
              <a:spcBef>
                <a:spcPts val="500"/>
              </a:spcBef>
              <a:spcAft>
                <a:spcPts val="500"/>
              </a:spcAft>
              <a:buNone/>
            </a:pPr>
            <a:r>
              <a:rPr lang="pt-BR" sz="1200">
                <a:solidFill>
                  <a:srgbClr val="666666"/>
                </a:solidFill>
              </a:rPr>
              <a:t>•a estação sente o meio para determinar se outra estação já está transmitindo.</a:t>
            </a:r>
          </a:p>
          <a:p>
            <a:pPr lvl="0" algn="just" rtl="0">
              <a:lnSpc>
                <a:spcPct val="90000"/>
              </a:lnSpc>
              <a:spcBef>
                <a:spcPts val="500"/>
              </a:spcBef>
              <a:spcAft>
                <a:spcPts val="500"/>
              </a:spcAft>
              <a:buNone/>
            </a:pPr>
            <a:r>
              <a:rPr lang="pt-BR" sz="1200">
                <a:solidFill>
                  <a:srgbClr val="666666"/>
                </a:solidFill>
              </a:rPr>
              <a:t>•se o meio estiver livre há pelo menos um intervalo de tempo DIFS, a estação transmite seu quadro imediatamente, caso contrário, ela aguarda DIFS novamente, cada estação escolhe um tempo aleatório de retirada (Back-off time) e atrasa esse tempo aleatório sua tentativa de acesso ao meio. Se ao terminar seu tempo de back-off a estação encontrar o meio livre, ela transmitirá.</a:t>
            </a:r>
          </a:p>
          <a:p>
            <a:pPr lvl="0" algn="just" rtl="0">
              <a:lnSpc>
                <a:spcPct val="90000"/>
              </a:lnSpc>
              <a:spcBef>
                <a:spcPts val="500"/>
              </a:spcBef>
              <a:spcAft>
                <a:spcPts val="500"/>
              </a:spcAft>
              <a:buNone/>
            </a:pPr>
            <a:r>
              <a:rPr lang="pt-BR" sz="1200">
                <a:solidFill>
                  <a:srgbClr val="666666"/>
                </a:solidFill>
              </a:rPr>
              <a:t>•Esse tempo de back-off é escolhido por cada estação respeitando um limite máximo, que pode variar de acordo com a carga de utilização da rede. Se a rede está muito carregada, esse limite máximo para o tempo de retirada vai dobrando a cada colisão até chegar ao limite máximo de 255 ms. · após cada transmissão com ou sem colisão, a rede fica em um modo onde as estações só podem começar a transmitir em intervalos de tempo a elas pré-alocados.</a:t>
            </a:r>
          </a:p>
          <a:p>
            <a:pPr lvl="0" algn="just" rtl="0">
              <a:lnSpc>
                <a:spcPct val="90000"/>
              </a:lnSpc>
              <a:spcBef>
                <a:spcPts val="400"/>
              </a:spcBef>
              <a:spcAft>
                <a:spcPts val="0"/>
              </a:spcAft>
              <a:buNone/>
            </a:pPr>
            <a:endParaRPr sz="1200" b="1">
              <a:solidFill>
                <a:srgbClr val="6666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27" name="Shape 227"/>
          <p:cNvSpPr txBox="1">
            <a:spLocks noGrp="1"/>
          </p:cNvSpPr>
          <p:nvPr>
            <p:ph type="body" idx="1"/>
          </p:nvPr>
        </p:nvSpPr>
        <p:spPr>
          <a:xfrm>
            <a:off x="311700" y="1093850"/>
            <a:ext cx="8467200" cy="1857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 - funcionamento.</a:t>
            </a:r>
          </a:p>
          <a:p>
            <a:pPr lvl="0" algn="just" rtl="0">
              <a:lnSpc>
                <a:spcPct val="110000"/>
              </a:lnSpc>
              <a:spcBef>
                <a:spcPts val="500"/>
              </a:spcBef>
              <a:spcAft>
                <a:spcPts val="500"/>
              </a:spcAft>
              <a:buNone/>
            </a:pPr>
            <a:endParaRPr sz="1200">
              <a:solidFill>
                <a:srgbClr val="FF0000"/>
              </a:solidFill>
            </a:endParaRPr>
          </a:p>
          <a:p>
            <a:pPr lvl="0" algn="just" rtl="0">
              <a:lnSpc>
                <a:spcPct val="90000"/>
              </a:lnSpc>
              <a:spcBef>
                <a:spcPts val="500"/>
              </a:spcBef>
              <a:spcAft>
                <a:spcPts val="500"/>
              </a:spcAft>
              <a:buNone/>
            </a:pPr>
            <a:r>
              <a:rPr lang="pt-BR" sz="1200">
                <a:solidFill>
                  <a:srgbClr val="666666"/>
                </a:solidFill>
              </a:rPr>
              <a:t>Para melhorar a transmissão de dados, o protocolo DFWMAC acrescenta ao método CSMA/CA com reconhecimento, um mecanismo opcional que envolve a troca de quadros de controle RTS (Request To Send) e CTS (Clear To Send) antes da transmissão de quadros de dados. </a:t>
            </a:r>
          </a:p>
          <a:p>
            <a:pPr lvl="0" algn="just" rtl="0">
              <a:lnSpc>
                <a:spcPct val="90000"/>
              </a:lnSpc>
              <a:spcBef>
                <a:spcPts val="500"/>
              </a:spcBef>
              <a:spcAft>
                <a:spcPts val="500"/>
              </a:spcAft>
              <a:buNone/>
            </a:pPr>
            <a:endParaRPr sz="1200">
              <a:solidFill>
                <a:srgbClr val="666666"/>
              </a:solidFill>
            </a:endParaRPr>
          </a:p>
          <a:p>
            <a:pPr lvl="0" algn="just" rtl="0">
              <a:lnSpc>
                <a:spcPct val="90000"/>
              </a:lnSpc>
              <a:spcBef>
                <a:spcPts val="400"/>
              </a:spcBef>
              <a:spcAft>
                <a:spcPts val="0"/>
              </a:spcAft>
              <a:buNone/>
            </a:pPr>
            <a:endParaRPr sz="1200" b="1">
              <a:solidFill>
                <a:srgbClr val="666666"/>
              </a:solidFill>
            </a:endParaRPr>
          </a:p>
        </p:txBody>
      </p:sp>
      <p:pic>
        <p:nvPicPr>
          <p:cNvPr id="228" name="Shape 228"/>
          <p:cNvPicPr preferRelativeResize="0"/>
          <p:nvPr/>
        </p:nvPicPr>
        <p:blipFill>
          <a:blip r:embed="rId3">
            <a:alphaModFix/>
          </a:blip>
          <a:stretch>
            <a:fillRect/>
          </a:stretch>
        </p:blipFill>
        <p:spPr>
          <a:xfrm>
            <a:off x="1866900" y="3070288"/>
            <a:ext cx="5410200" cy="185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34" name="Shape 234"/>
          <p:cNvSpPr txBox="1">
            <a:spLocks noGrp="1"/>
          </p:cNvSpPr>
          <p:nvPr>
            <p:ph type="body" idx="1"/>
          </p:nvPr>
        </p:nvSpPr>
        <p:spPr>
          <a:xfrm>
            <a:off x="311700" y="1228675"/>
            <a:ext cx="61335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Acesso ao meio dividido em dois métodos:</a:t>
            </a:r>
          </a:p>
          <a:p>
            <a:pPr lvl="0" algn="just" rtl="0">
              <a:spcBef>
                <a:spcPts val="0"/>
              </a:spcBef>
              <a:spcAft>
                <a:spcPts val="0"/>
              </a:spcAft>
              <a:buNone/>
            </a:pPr>
            <a:endParaRPr sz="1200">
              <a:solidFill>
                <a:srgbClr val="666666"/>
              </a:solidFill>
            </a:endParaRPr>
          </a:p>
          <a:p>
            <a:pPr lvl="0" algn="just" rtl="0">
              <a:lnSpc>
                <a:spcPct val="90000"/>
              </a:lnSpc>
              <a:spcBef>
                <a:spcPts val="400"/>
              </a:spcBef>
              <a:spcAft>
                <a:spcPts val="0"/>
              </a:spcAft>
              <a:buNone/>
            </a:pPr>
            <a:r>
              <a:rPr lang="pt-BR" sz="1200">
                <a:solidFill>
                  <a:srgbClr val="666666"/>
                </a:solidFill>
              </a:rPr>
              <a:t>PCF :  </a:t>
            </a:r>
            <a:r>
              <a:rPr lang="pt-BR" sz="1200" b="1">
                <a:solidFill>
                  <a:srgbClr val="666666"/>
                </a:solidFill>
              </a:rPr>
              <a:t>Função de Coordenação Pontual</a:t>
            </a:r>
          </a:p>
          <a:p>
            <a:pPr lvl="0" indent="482600" algn="just" rtl="0">
              <a:spcBef>
                <a:spcPts val="0"/>
              </a:spcBef>
              <a:spcAft>
                <a:spcPts val="0"/>
              </a:spcAft>
              <a:buNone/>
            </a:pPr>
            <a:r>
              <a:rPr lang="pt-BR" sz="1200">
                <a:solidFill>
                  <a:srgbClr val="666666"/>
                </a:solidFill>
              </a:rPr>
              <a:t> </a:t>
            </a:r>
          </a:p>
          <a:p>
            <a:pPr lvl="0" indent="482600" algn="just" rtl="0">
              <a:spcBef>
                <a:spcPts val="0"/>
              </a:spcBef>
              <a:spcAft>
                <a:spcPts val="0"/>
              </a:spcAft>
              <a:buNone/>
            </a:pPr>
            <a:r>
              <a:rPr lang="pt-BR" sz="1200">
                <a:solidFill>
                  <a:srgbClr val="666666"/>
                </a:solidFill>
              </a:rPr>
              <a:t>É um modo de transmissão que faz com que as transferências em uma WLAN estejam livres de contenção através de um mecanismo de polling. PCF tem a vantagem de garantir uma quantidade conhecida de latência de forma que aplicações que necessitam de QoS tais como voz e vídeo possam ser utilizadas. PCF só pode ser usado por redes que usem pontos de acesso, pois ele é o responsável por essa tarefa.</a:t>
            </a:r>
          </a:p>
          <a:p>
            <a:pPr lvl="0" indent="482600" algn="just" rtl="0">
              <a:spcBef>
                <a:spcPts val="0"/>
              </a:spcBef>
              <a:spcAft>
                <a:spcPts val="0"/>
              </a:spcAft>
              <a:buNone/>
            </a:pPr>
            <a:r>
              <a:rPr lang="pt-BR" sz="1200">
                <a:solidFill>
                  <a:srgbClr val="666666"/>
                </a:solidFill>
              </a:rPr>
              <a:t> </a:t>
            </a:r>
          </a:p>
          <a:p>
            <a:pPr lvl="0" algn="just" rtl="0">
              <a:lnSpc>
                <a:spcPct val="90000"/>
              </a:lnSpc>
              <a:spcBef>
                <a:spcPts val="400"/>
              </a:spcBef>
              <a:spcAft>
                <a:spcPts val="0"/>
              </a:spcAft>
              <a:buNone/>
            </a:pPr>
            <a:endParaRPr sz="1200">
              <a:solidFill>
                <a:srgbClr val="666666"/>
              </a:solidFill>
            </a:endParaRPr>
          </a:p>
        </p:txBody>
      </p:sp>
      <p:pic>
        <p:nvPicPr>
          <p:cNvPr id="235" name="Shape 235"/>
          <p:cNvPicPr preferRelativeResize="0"/>
          <p:nvPr/>
        </p:nvPicPr>
        <p:blipFill>
          <a:blip r:embed="rId3">
            <a:alphaModFix/>
          </a:blip>
          <a:stretch>
            <a:fillRect/>
          </a:stretch>
        </p:blipFill>
        <p:spPr>
          <a:xfrm>
            <a:off x="6983575" y="1578375"/>
            <a:ext cx="1533525" cy="2981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41" name="Shape 241"/>
          <p:cNvSpPr txBox="1">
            <a:spLocks noGrp="1"/>
          </p:cNvSpPr>
          <p:nvPr>
            <p:ph type="body" idx="1"/>
          </p:nvPr>
        </p:nvSpPr>
        <p:spPr>
          <a:xfrm>
            <a:off x="311700" y="1228675"/>
            <a:ext cx="6133500" cy="3780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a:t>
            </a:r>
          </a:p>
          <a:p>
            <a:pPr lvl="0" algn="just" rtl="0">
              <a:lnSpc>
                <a:spcPct val="110000"/>
              </a:lnSpc>
              <a:spcBef>
                <a:spcPts val="500"/>
              </a:spcBef>
              <a:spcAft>
                <a:spcPts val="500"/>
              </a:spcAft>
              <a:buNone/>
            </a:pPr>
            <a:endParaRPr sz="1200">
              <a:solidFill>
                <a:srgbClr val="666666"/>
              </a:solidFill>
            </a:endParaRPr>
          </a:p>
          <a:p>
            <a:pPr lvl="0" algn="just" rtl="0">
              <a:spcBef>
                <a:spcPts val="0"/>
              </a:spcBef>
              <a:spcAft>
                <a:spcPts val="0"/>
              </a:spcAft>
              <a:buNone/>
            </a:pPr>
            <a:r>
              <a:rPr lang="pt-BR" sz="1200" b="1">
                <a:solidFill>
                  <a:srgbClr val="666666"/>
                </a:solidFill>
              </a:rPr>
              <a:t>Acesso ao meio dividido em dois métodos:</a:t>
            </a:r>
          </a:p>
          <a:p>
            <a:pPr lvl="0" algn="just" rtl="0">
              <a:spcBef>
                <a:spcPts val="0"/>
              </a:spcBef>
              <a:spcAft>
                <a:spcPts val="0"/>
              </a:spcAft>
              <a:buNone/>
            </a:pPr>
            <a:endParaRPr sz="1200">
              <a:solidFill>
                <a:srgbClr val="666666"/>
              </a:solidFill>
            </a:endParaRPr>
          </a:p>
          <a:p>
            <a:pPr lvl="0" algn="just" rtl="0">
              <a:lnSpc>
                <a:spcPct val="90000"/>
              </a:lnSpc>
              <a:spcBef>
                <a:spcPts val="400"/>
              </a:spcBef>
              <a:spcAft>
                <a:spcPts val="0"/>
              </a:spcAft>
              <a:buNone/>
            </a:pPr>
            <a:r>
              <a:rPr lang="pt-BR" sz="1200">
                <a:solidFill>
                  <a:srgbClr val="666666"/>
                </a:solidFill>
              </a:rPr>
              <a:t>PCF :  </a:t>
            </a:r>
            <a:r>
              <a:rPr lang="pt-BR" sz="1200" b="1">
                <a:solidFill>
                  <a:srgbClr val="666666"/>
                </a:solidFill>
              </a:rPr>
              <a:t>Função de Coordenação Pontual - Como funciona o PCF?</a:t>
            </a:r>
          </a:p>
          <a:p>
            <a:pPr lvl="0" indent="482600" algn="just" rtl="0">
              <a:spcBef>
                <a:spcPts val="0"/>
              </a:spcBef>
              <a:spcAft>
                <a:spcPts val="0"/>
              </a:spcAft>
              <a:buNone/>
            </a:pPr>
            <a:r>
              <a:rPr lang="pt-BR" sz="1200">
                <a:solidFill>
                  <a:srgbClr val="666666"/>
                </a:solidFill>
              </a:rPr>
              <a:t> </a:t>
            </a:r>
          </a:p>
          <a:p>
            <a:pPr lvl="0" indent="482600" algn="just" rtl="0">
              <a:spcBef>
                <a:spcPts val="0"/>
              </a:spcBef>
              <a:spcAft>
                <a:spcPts val="0"/>
              </a:spcAft>
              <a:buNone/>
            </a:pPr>
            <a:r>
              <a:rPr lang="pt-BR" sz="1200">
                <a:solidFill>
                  <a:srgbClr val="666666"/>
                </a:solidFill>
              </a:rPr>
              <a:t>Primeiramente a estação deve dizer ao ponto de acesso se ela é capaz de responder ao poll. O processo de poll se resume no seguinte: o ponto de acesso pergunta a cada estação se ela quer transmitir naquele momento ou não. Essa operação faz com que haja uma quantidade grande de overhead em uma WLAN.</a:t>
            </a:r>
          </a:p>
          <a:p>
            <a:pPr lvl="0" algn="just" rtl="0">
              <a:lnSpc>
                <a:spcPct val="90000"/>
              </a:lnSpc>
              <a:spcBef>
                <a:spcPts val="400"/>
              </a:spcBef>
              <a:spcAft>
                <a:spcPts val="0"/>
              </a:spcAft>
              <a:buNone/>
            </a:pPr>
            <a:endParaRPr sz="1200">
              <a:solidFill>
                <a:srgbClr val="666666"/>
              </a:solidFill>
            </a:endParaRPr>
          </a:p>
        </p:txBody>
      </p:sp>
      <p:pic>
        <p:nvPicPr>
          <p:cNvPr id="242" name="Shape 242"/>
          <p:cNvPicPr preferRelativeResize="0"/>
          <p:nvPr/>
        </p:nvPicPr>
        <p:blipFill>
          <a:blip r:embed="rId3">
            <a:alphaModFix/>
          </a:blip>
          <a:stretch>
            <a:fillRect/>
          </a:stretch>
        </p:blipFill>
        <p:spPr>
          <a:xfrm>
            <a:off x="6983575" y="1578375"/>
            <a:ext cx="1533525" cy="2981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48" name="Shape 248"/>
          <p:cNvSpPr txBox="1">
            <a:spLocks noGrp="1"/>
          </p:cNvSpPr>
          <p:nvPr>
            <p:ph type="body" idx="1"/>
          </p:nvPr>
        </p:nvSpPr>
        <p:spPr>
          <a:xfrm>
            <a:off x="311700" y="1228675"/>
            <a:ext cx="8520600" cy="22002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Método de acesso ao meio (MAC)</a:t>
            </a:r>
          </a:p>
          <a:p>
            <a:pPr lvl="0" algn="just" rtl="0">
              <a:spcBef>
                <a:spcPts val="0"/>
              </a:spcBef>
              <a:spcAft>
                <a:spcPts val="0"/>
              </a:spcAft>
              <a:buNone/>
            </a:pPr>
            <a:endParaRPr sz="1200" b="1">
              <a:solidFill>
                <a:srgbClr val="666666"/>
              </a:solidFill>
            </a:endParaRPr>
          </a:p>
          <a:p>
            <a:pPr lvl="0" algn="just" rtl="0">
              <a:spcBef>
                <a:spcPts val="0"/>
              </a:spcBef>
              <a:spcAft>
                <a:spcPts val="0"/>
              </a:spcAft>
              <a:buNone/>
            </a:pPr>
            <a:r>
              <a:rPr lang="pt-BR" sz="1200" b="1">
                <a:solidFill>
                  <a:srgbClr val="666666"/>
                </a:solidFill>
              </a:rPr>
              <a:t>Superframe</a:t>
            </a:r>
          </a:p>
          <a:p>
            <a:pPr lvl="0" algn="just" rtl="0">
              <a:spcBef>
                <a:spcPts val="0"/>
              </a:spcBef>
              <a:spcAft>
                <a:spcPts val="0"/>
              </a:spcAft>
              <a:buNone/>
            </a:pPr>
            <a:endParaRPr sz="1200">
              <a:solidFill>
                <a:srgbClr val="666666"/>
              </a:solidFill>
            </a:endParaRPr>
          </a:p>
          <a:p>
            <a:pPr lvl="0" indent="482600" rtl="0">
              <a:spcBef>
                <a:spcPts val="0"/>
              </a:spcBef>
              <a:spcAft>
                <a:spcPts val="0"/>
              </a:spcAft>
              <a:buNone/>
            </a:pPr>
            <a:r>
              <a:rPr lang="pt-BR" sz="1200">
                <a:solidFill>
                  <a:srgbClr val="666666"/>
                </a:solidFill>
              </a:rPr>
              <a:t>O propósito de um superframe é permitir a co-existência pacifica entre os modos clientes DCF e PCF na rede, ao mesmo tempo permitindo QoS para alguns e não permitindo para outros.</a:t>
            </a:r>
          </a:p>
          <a:p>
            <a:pPr lvl="0" algn="just" rtl="0">
              <a:lnSpc>
                <a:spcPct val="90000"/>
              </a:lnSpc>
              <a:spcBef>
                <a:spcPts val="400"/>
              </a:spcBef>
              <a:spcAft>
                <a:spcPts val="0"/>
              </a:spcAft>
              <a:buNone/>
            </a:pPr>
            <a:endParaRPr sz="1200">
              <a:solidFill>
                <a:srgbClr val="666666"/>
              </a:solidFill>
            </a:endParaRPr>
          </a:p>
        </p:txBody>
      </p:sp>
      <p:pic>
        <p:nvPicPr>
          <p:cNvPr id="249" name="Shape 249"/>
          <p:cNvPicPr preferRelativeResize="0"/>
          <p:nvPr/>
        </p:nvPicPr>
        <p:blipFill>
          <a:blip r:embed="rId3">
            <a:alphaModFix/>
          </a:blip>
          <a:stretch>
            <a:fillRect/>
          </a:stretch>
        </p:blipFill>
        <p:spPr>
          <a:xfrm>
            <a:off x="2172100" y="3428875"/>
            <a:ext cx="5111752" cy="140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70" name="Shape 70"/>
          <p:cNvSpPr txBox="1">
            <a:spLocks noGrp="1"/>
          </p:cNvSpPr>
          <p:nvPr>
            <p:ph type="body" idx="1"/>
          </p:nvPr>
        </p:nvSpPr>
        <p:spPr>
          <a:xfrm>
            <a:off x="311700" y="1228675"/>
            <a:ext cx="8520600" cy="3340200"/>
          </a:xfrm>
          <a:prstGeom prst="rect">
            <a:avLst/>
          </a:prstGeom>
        </p:spPr>
        <p:txBody>
          <a:bodyPr wrap="square" lIns="91425" tIns="91425" rIns="91425" bIns="91425" anchor="t" anchorCtr="0">
            <a:noAutofit/>
          </a:bodyPr>
          <a:lstStyle/>
          <a:p>
            <a:pPr lvl="0" algn="just" rtl="0">
              <a:spcBef>
                <a:spcPts val="0"/>
              </a:spcBef>
              <a:buNone/>
            </a:pPr>
            <a:r>
              <a:rPr lang="pt-BR"/>
              <a:t>Uma rede sem fio (também conhecido pelo termo em inglês wireless network) é uma infraestrutura das comunicações </a:t>
            </a:r>
            <a:r>
              <a:rPr lang="pt-BR">
                <a:solidFill>
                  <a:srgbClr val="FF0000"/>
                </a:solidFill>
              </a:rPr>
              <a:t>sem fio</a:t>
            </a:r>
            <a:r>
              <a:rPr lang="pt-BR"/>
              <a:t> que permite a transmissão de dados e informações sem a necessidade do uso de cabos – sejam eles telefônicos, coaxiais ou ópticos. </a:t>
            </a:r>
          </a:p>
        </p:txBody>
      </p:sp>
      <p:pic>
        <p:nvPicPr>
          <p:cNvPr id="71" name="Shape 71"/>
          <p:cNvPicPr preferRelativeResize="0"/>
          <p:nvPr/>
        </p:nvPicPr>
        <p:blipFill>
          <a:blip r:embed="rId3">
            <a:alphaModFix/>
          </a:blip>
          <a:stretch>
            <a:fillRect/>
          </a:stretch>
        </p:blipFill>
        <p:spPr>
          <a:xfrm>
            <a:off x="3420525" y="2791648"/>
            <a:ext cx="4762500" cy="2046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55" name="Shape 255"/>
          <p:cNvSpPr txBox="1">
            <a:spLocks noGrp="1"/>
          </p:cNvSpPr>
          <p:nvPr>
            <p:ph type="body" idx="1"/>
          </p:nvPr>
        </p:nvSpPr>
        <p:spPr>
          <a:xfrm>
            <a:off x="311700" y="1228675"/>
            <a:ext cx="8520600" cy="22002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quadro:</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r>
              <a:rPr lang="pt-BR" sz="1200">
                <a:solidFill>
                  <a:srgbClr val="666666"/>
                </a:solidFill>
              </a:rPr>
              <a:t>Abaixo podemos ver o quadro típico de uma rede 802.11.</a:t>
            </a:r>
          </a:p>
        </p:txBody>
      </p:sp>
      <p:pic>
        <p:nvPicPr>
          <p:cNvPr id="256" name="Shape 256"/>
          <p:cNvPicPr preferRelativeResize="0"/>
          <p:nvPr/>
        </p:nvPicPr>
        <p:blipFill>
          <a:blip r:embed="rId3">
            <a:alphaModFix/>
          </a:blip>
          <a:stretch>
            <a:fillRect/>
          </a:stretch>
        </p:blipFill>
        <p:spPr>
          <a:xfrm>
            <a:off x="744250" y="2908375"/>
            <a:ext cx="7924800" cy="1750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62" name="Shape 262"/>
          <p:cNvSpPr txBox="1">
            <a:spLocks noGrp="1"/>
          </p:cNvSpPr>
          <p:nvPr>
            <p:ph type="body" idx="1"/>
          </p:nvPr>
        </p:nvSpPr>
        <p:spPr>
          <a:xfrm>
            <a:off x="311700" y="1228675"/>
            <a:ext cx="85206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Quadro</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r>
              <a:rPr lang="pt-BR" sz="1200" b="1">
                <a:solidFill>
                  <a:srgbClr val="666666"/>
                </a:solidFill>
              </a:rPr>
              <a:t>Frame control: </a:t>
            </a:r>
            <a:r>
              <a:rPr lang="pt-BR" sz="1200">
                <a:solidFill>
                  <a:srgbClr val="666666"/>
                </a:solidFill>
              </a:rPr>
              <a:t>sub-campos de controle (veremos a seguir)</a:t>
            </a:r>
          </a:p>
          <a:p>
            <a:pPr lvl="0" algn="just" rtl="0">
              <a:lnSpc>
                <a:spcPct val="80000"/>
              </a:lnSpc>
              <a:spcBef>
                <a:spcPts val="500"/>
              </a:spcBef>
              <a:spcAft>
                <a:spcPts val="0"/>
              </a:spcAft>
              <a:buNone/>
            </a:pPr>
            <a:r>
              <a:rPr lang="pt-BR" sz="1200" b="1">
                <a:solidFill>
                  <a:srgbClr val="666666"/>
                </a:solidFill>
              </a:rPr>
              <a:t>Duration/ID: </a:t>
            </a:r>
            <a:r>
              <a:rPr lang="pt-BR" sz="1200">
                <a:solidFill>
                  <a:srgbClr val="666666"/>
                </a:solidFill>
              </a:rPr>
              <a:t>Tempo para próxima transmissão.</a:t>
            </a:r>
          </a:p>
          <a:p>
            <a:pPr lvl="0" algn="just" rtl="0">
              <a:lnSpc>
                <a:spcPct val="80000"/>
              </a:lnSpc>
              <a:spcBef>
                <a:spcPts val="500"/>
              </a:spcBef>
              <a:spcAft>
                <a:spcPts val="0"/>
              </a:spcAft>
              <a:buNone/>
            </a:pPr>
            <a:r>
              <a:rPr lang="pt-BR" sz="1200" b="1">
                <a:solidFill>
                  <a:srgbClr val="666666"/>
                </a:solidFill>
              </a:rPr>
              <a:t>Address 1 a 4 : </a:t>
            </a:r>
            <a:r>
              <a:rPr lang="pt-BR" sz="1200">
                <a:solidFill>
                  <a:srgbClr val="666666"/>
                </a:solidFill>
              </a:rPr>
              <a:t>Mac address dos equipamentos envolvidos na transmissão.</a:t>
            </a:r>
          </a:p>
          <a:p>
            <a:pPr lvl="0" algn="just" rtl="0">
              <a:lnSpc>
                <a:spcPct val="80000"/>
              </a:lnSpc>
              <a:spcBef>
                <a:spcPts val="500"/>
              </a:spcBef>
              <a:spcAft>
                <a:spcPts val="0"/>
              </a:spcAft>
              <a:buNone/>
            </a:pPr>
            <a:r>
              <a:rPr lang="pt-BR" sz="1200" b="1">
                <a:solidFill>
                  <a:srgbClr val="666666"/>
                </a:solidFill>
              </a:rPr>
              <a:t>Sequence control: </a:t>
            </a:r>
            <a:r>
              <a:rPr lang="pt-BR" sz="1200">
                <a:solidFill>
                  <a:srgbClr val="666666"/>
                </a:solidFill>
              </a:rPr>
              <a:t>Número de sequência e número de fragmento.</a:t>
            </a:r>
          </a:p>
          <a:p>
            <a:pPr lvl="0" algn="just" rtl="0">
              <a:lnSpc>
                <a:spcPct val="80000"/>
              </a:lnSpc>
              <a:spcBef>
                <a:spcPts val="500"/>
              </a:spcBef>
              <a:spcAft>
                <a:spcPts val="0"/>
              </a:spcAft>
              <a:buNone/>
            </a:pPr>
            <a:r>
              <a:rPr lang="pt-BR" sz="1200" b="1">
                <a:solidFill>
                  <a:srgbClr val="666666"/>
                </a:solidFill>
              </a:rPr>
              <a:t>Frame body: </a:t>
            </a:r>
            <a:r>
              <a:rPr lang="pt-BR" sz="1200">
                <a:solidFill>
                  <a:srgbClr val="666666"/>
                </a:solidFill>
              </a:rPr>
              <a:t>contém a informação útil transportada.</a:t>
            </a:r>
          </a:p>
          <a:p>
            <a:pPr lvl="0" algn="just" rtl="0">
              <a:lnSpc>
                <a:spcPct val="80000"/>
              </a:lnSpc>
              <a:spcBef>
                <a:spcPts val="500"/>
              </a:spcBef>
              <a:spcAft>
                <a:spcPts val="0"/>
              </a:spcAft>
              <a:buNone/>
            </a:pPr>
            <a:r>
              <a:rPr lang="pt-BR" sz="1200" b="1">
                <a:solidFill>
                  <a:srgbClr val="666666"/>
                </a:solidFill>
              </a:rPr>
              <a:t>FCS: </a:t>
            </a:r>
            <a:r>
              <a:rPr lang="pt-BR" sz="1200">
                <a:solidFill>
                  <a:srgbClr val="666666"/>
                </a:solidFill>
              </a:rPr>
              <a:t>soma polinomial (CRC) dos bits do quadro. controle de erro na recepção.</a:t>
            </a:r>
          </a:p>
        </p:txBody>
      </p:sp>
      <p:pic>
        <p:nvPicPr>
          <p:cNvPr id="263" name="Shape 263"/>
          <p:cNvPicPr preferRelativeResize="0"/>
          <p:nvPr/>
        </p:nvPicPr>
        <p:blipFill>
          <a:blip r:embed="rId3">
            <a:alphaModFix/>
          </a:blip>
          <a:stretch>
            <a:fillRect/>
          </a:stretch>
        </p:blipFill>
        <p:spPr>
          <a:xfrm>
            <a:off x="1588850" y="1833550"/>
            <a:ext cx="6936600" cy="1009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69" name="Shape 269"/>
          <p:cNvSpPr txBox="1">
            <a:spLocks noGrp="1"/>
          </p:cNvSpPr>
          <p:nvPr>
            <p:ph type="body" idx="1"/>
          </p:nvPr>
        </p:nvSpPr>
        <p:spPr>
          <a:xfrm>
            <a:off x="311700" y="1228675"/>
            <a:ext cx="85206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Quadro - endereços envolvidos na transmissão.</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endParaRPr sz="1200">
              <a:solidFill>
                <a:srgbClr val="666666"/>
              </a:solidFill>
            </a:endParaRPr>
          </a:p>
        </p:txBody>
      </p:sp>
      <p:graphicFrame>
        <p:nvGraphicFramePr>
          <p:cNvPr id="270" name="Shape 270"/>
          <p:cNvGraphicFramePr/>
          <p:nvPr>
            <p:extLst>
              <p:ext uri="{D42A27DB-BD31-4B8C-83A1-F6EECF244321}">
                <p14:modId xmlns:p14="http://schemas.microsoft.com/office/powerpoint/2010/main" val="3045540107"/>
              </p:ext>
            </p:extLst>
          </p:nvPr>
        </p:nvGraphicFramePr>
        <p:xfrm>
          <a:off x="152400" y="4548884"/>
          <a:ext cx="8991600" cy="327122"/>
        </p:xfrm>
        <a:graphic>
          <a:graphicData uri="http://schemas.openxmlformats.org/drawingml/2006/table">
            <a:tbl>
              <a:tblPr>
                <a:solidFill>
                  <a:srgbClr val="FFFFFF"/>
                </a:solidFill>
                <a:tableStyleId>{93EFF422-0B2D-40C2-85BC-8849CB7AD589}</a:tableStyleId>
              </a:tblPr>
              <a:tblGrid>
                <a:gridCol w="8991600"/>
              </a:tblGrid>
              <a:tr h="288032">
                <a:tc>
                  <a:txBody>
                    <a:bodyPr/>
                    <a:lstStyle/>
                    <a:p>
                      <a:pPr lvl="0" algn="ctr" rtl="0">
                        <a:lnSpc>
                          <a:spcPct val="115000"/>
                        </a:lnSpc>
                        <a:spcBef>
                          <a:spcPts val="0"/>
                        </a:spcBef>
                        <a:buNone/>
                      </a:pPr>
                      <a:r>
                        <a:rPr lang="pt-BR" sz="900" i="1" dirty="0">
                          <a:highlight>
                            <a:srgbClr val="FFFFFF"/>
                          </a:highlight>
                        </a:rPr>
                        <a:t>Fonte: IEEE 802.11 – Tutorial – Mustafá </a:t>
                      </a:r>
                      <a:r>
                        <a:rPr lang="pt-BR" sz="900" i="1" dirty="0" err="1">
                          <a:highlight>
                            <a:srgbClr val="FFFFFF"/>
                          </a:highlight>
                        </a:rPr>
                        <a:t>Ergen</a:t>
                      </a:r>
                      <a:r>
                        <a:rPr lang="pt-BR" sz="900" i="1" dirty="0">
                          <a:highlight>
                            <a:srgbClr val="FFFFFF"/>
                          </a:highlight>
                        </a:rPr>
                        <a:t> – </a:t>
                      </a:r>
                      <a:r>
                        <a:rPr lang="pt-BR" sz="900" i="1" dirty="0" err="1">
                          <a:highlight>
                            <a:srgbClr val="FFFFFF"/>
                          </a:highlight>
                        </a:rPr>
                        <a:t>University</a:t>
                      </a:r>
                      <a:r>
                        <a:rPr lang="pt-BR" sz="900" i="1" dirty="0">
                          <a:highlight>
                            <a:srgbClr val="FFFFFF"/>
                          </a:highlight>
                        </a:rPr>
                        <a:t> </a:t>
                      </a:r>
                      <a:r>
                        <a:rPr lang="pt-BR" sz="900" i="1" dirty="0" err="1">
                          <a:highlight>
                            <a:srgbClr val="FFFFFF"/>
                          </a:highlight>
                        </a:rPr>
                        <a:t>of</a:t>
                      </a:r>
                      <a:r>
                        <a:rPr lang="pt-BR" sz="900" i="1" dirty="0">
                          <a:highlight>
                            <a:srgbClr val="FFFFFF"/>
                          </a:highlight>
                        </a:rPr>
                        <a:t> </a:t>
                      </a:r>
                      <a:r>
                        <a:rPr lang="pt-BR" sz="900" i="1" dirty="0" err="1">
                          <a:highlight>
                            <a:srgbClr val="FFFFFF"/>
                          </a:highlight>
                        </a:rPr>
                        <a:t>California</a:t>
                      </a:r>
                      <a:r>
                        <a:rPr lang="pt-BR" sz="900" i="1" dirty="0">
                          <a:highlight>
                            <a:srgbClr val="FFFFFF"/>
                          </a:highlight>
                        </a:rPr>
                        <a:t> - Berkeley</a:t>
                      </a:r>
                    </a:p>
                  </a:txBody>
                  <a:tcPr marL="91425" marR="91425" marT="91425" marB="91425"/>
                </a:tc>
              </a:tr>
            </a:tbl>
          </a:graphicData>
        </a:graphic>
      </p:graphicFrame>
      <p:graphicFrame>
        <p:nvGraphicFramePr>
          <p:cNvPr id="271" name="Shape 271"/>
          <p:cNvGraphicFramePr/>
          <p:nvPr/>
        </p:nvGraphicFramePr>
        <p:xfrm>
          <a:off x="311688" y="2737400"/>
          <a:ext cx="8470750" cy="1702920"/>
        </p:xfrm>
        <a:graphic>
          <a:graphicData uri="http://schemas.openxmlformats.org/drawingml/2006/table">
            <a:tbl>
              <a:tblPr>
                <a:solidFill>
                  <a:srgbClr val="FFFFFF"/>
                </a:solidFill>
                <a:tableStyleId>{93EFF422-0B2D-40C2-85BC-8849CB7AD589}</a:tableStyleId>
              </a:tblPr>
              <a:tblGrid>
                <a:gridCol w="1377075"/>
                <a:gridCol w="1621675"/>
                <a:gridCol w="1368000"/>
                <a:gridCol w="1368000"/>
                <a:gridCol w="1368000"/>
                <a:gridCol w="1368000"/>
              </a:tblGrid>
              <a:tr h="209550">
                <a:tc>
                  <a:txBody>
                    <a:bodyPr/>
                    <a:lstStyle/>
                    <a:p>
                      <a:pPr lvl="0" algn="ctr" rtl="0">
                        <a:lnSpc>
                          <a:spcPct val="115000"/>
                        </a:lnSpc>
                        <a:spcBef>
                          <a:spcPts val="0"/>
                        </a:spcBef>
                        <a:buNone/>
                      </a:pPr>
                      <a:r>
                        <a:rPr lang="pt-BR" sz="900">
                          <a:highlight>
                            <a:srgbClr val="FFFFFF"/>
                          </a:highlight>
                        </a:rPr>
                        <a:t>To DS</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From DS</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end.1</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end.2</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end.3</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end.4</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r>
              <a:tr h="209550">
                <a:tc>
                  <a:txBody>
                    <a:bodyPr/>
                    <a:lstStyle/>
                    <a:p>
                      <a:pPr lvl="0" algn="ctr" rtl="0">
                        <a:lnSpc>
                          <a:spcPct val="115000"/>
                        </a:lnSpc>
                        <a:spcBef>
                          <a:spcPts val="0"/>
                        </a:spcBef>
                        <a:buNone/>
                      </a:pPr>
                      <a:r>
                        <a:rPr lang="pt-BR" sz="900">
                          <a:highlight>
                            <a:srgbClr val="FFFFFF"/>
                          </a:highlight>
                        </a:rPr>
                        <a:t>0</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0</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DA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SA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BSSID</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r>
              <a:tr h="209550">
                <a:tc>
                  <a:txBody>
                    <a:bodyPr/>
                    <a:lstStyle/>
                    <a:p>
                      <a:pPr lvl="0" algn="ctr" rtl="0">
                        <a:lnSpc>
                          <a:spcPct val="115000"/>
                        </a:lnSpc>
                        <a:spcBef>
                          <a:spcPts val="0"/>
                        </a:spcBef>
                        <a:buNone/>
                      </a:pPr>
                      <a:r>
                        <a:rPr lang="pt-BR" sz="900">
                          <a:highlight>
                            <a:srgbClr val="FFFFFF"/>
                          </a:highlight>
                        </a:rPr>
                        <a:t>0</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1</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DA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BSSID</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SA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r>
              <a:tr h="209550">
                <a:tc>
                  <a:txBody>
                    <a:bodyPr/>
                    <a:lstStyle/>
                    <a:p>
                      <a:pPr lvl="0" algn="ctr" rtl="0">
                        <a:lnSpc>
                          <a:spcPct val="115000"/>
                        </a:lnSpc>
                        <a:spcBef>
                          <a:spcPts val="0"/>
                        </a:spcBef>
                        <a:buNone/>
                      </a:pPr>
                      <a:r>
                        <a:rPr lang="pt-BR" sz="900">
                          <a:highlight>
                            <a:srgbClr val="FFFFFF"/>
                          </a:highlight>
                        </a:rPr>
                        <a:t>1</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0</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BSSID</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SA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DA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r>
              <a:tr h="209550">
                <a:tc>
                  <a:txBody>
                    <a:bodyPr/>
                    <a:lstStyle/>
                    <a:p>
                      <a:pPr lvl="0" algn="ctr" rtl="0">
                        <a:lnSpc>
                          <a:spcPct val="115000"/>
                        </a:lnSpc>
                        <a:spcBef>
                          <a:spcPts val="0"/>
                        </a:spcBef>
                        <a:buNone/>
                      </a:pPr>
                      <a:r>
                        <a:rPr lang="pt-BR" sz="900">
                          <a:highlight>
                            <a:srgbClr val="FFFFFF"/>
                          </a:highlight>
                        </a:rPr>
                        <a:t>1</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1</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RA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TA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DA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c>
                  <a:txBody>
                    <a:bodyPr/>
                    <a:lstStyle/>
                    <a:p>
                      <a:pPr lvl="0" algn="ctr" rtl="0">
                        <a:lnSpc>
                          <a:spcPct val="115000"/>
                        </a:lnSpc>
                        <a:spcBef>
                          <a:spcPts val="0"/>
                        </a:spcBef>
                        <a:buNone/>
                      </a:pPr>
                      <a:r>
                        <a:rPr lang="pt-BR" sz="900">
                          <a:highlight>
                            <a:srgbClr val="FFFFFF"/>
                          </a:highlight>
                        </a:rPr>
                        <a:t>SA</a:t>
                      </a:r>
                    </a:p>
                  </a:txBody>
                  <a:tcPr marL="91425" marR="91425" marT="91425" marB="91425">
                    <a:lnL w="9525" cap="flat" cmpd="sng">
                      <a:solidFill>
                        <a:srgbClr val="808080"/>
                      </a:solidFill>
                      <a:prstDash val="solid"/>
                      <a:round/>
                      <a:headEnd type="none" w="med" len="med"/>
                      <a:tailEnd type="none" w="med" len="med"/>
                    </a:lnL>
                    <a:lnR w="9525" cap="flat" cmpd="sng">
                      <a:solidFill>
                        <a:srgbClr val="808080"/>
                      </a:solidFill>
                      <a:prstDash val="solid"/>
                      <a:round/>
                      <a:headEnd type="none" w="med" len="med"/>
                      <a:tailEnd type="none" w="med" len="med"/>
                    </a:lnR>
                    <a:lnT w="9525" cap="flat" cmpd="sng">
                      <a:solidFill>
                        <a:srgbClr val="808080"/>
                      </a:solidFill>
                      <a:prstDash val="solid"/>
                      <a:round/>
                      <a:headEnd type="none" w="med" len="med"/>
                      <a:tailEnd type="none" w="med" len="med"/>
                    </a:lnT>
                    <a:lnB w="9525" cap="flat" cmpd="sng">
                      <a:solidFill>
                        <a:srgbClr val="80808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77" name="Shape 277"/>
          <p:cNvSpPr txBox="1">
            <a:spLocks noGrp="1"/>
          </p:cNvSpPr>
          <p:nvPr>
            <p:ph type="body" idx="1"/>
          </p:nvPr>
        </p:nvSpPr>
        <p:spPr>
          <a:xfrm>
            <a:off x="311700" y="1228675"/>
            <a:ext cx="85206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frame control.</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r>
              <a:rPr lang="pt-BR" sz="1200" b="1">
                <a:solidFill>
                  <a:srgbClr val="666666"/>
                </a:solidFill>
              </a:rPr>
              <a:t>Protocol Version</a:t>
            </a:r>
            <a:r>
              <a:rPr lang="pt-BR" sz="1200">
                <a:solidFill>
                  <a:srgbClr val="666666"/>
                </a:solidFill>
              </a:rPr>
              <a:t> (versão do protocolo): Indica a versão corrente do protocolo 802.11 utilizado. </a:t>
            </a:r>
          </a:p>
          <a:p>
            <a:pPr lvl="0" algn="just" rtl="0">
              <a:lnSpc>
                <a:spcPct val="80000"/>
              </a:lnSpc>
              <a:spcBef>
                <a:spcPts val="500"/>
              </a:spcBef>
              <a:spcAft>
                <a:spcPts val="0"/>
              </a:spcAft>
              <a:buNone/>
            </a:pPr>
            <a:r>
              <a:rPr lang="pt-BR" sz="1200" b="1">
                <a:solidFill>
                  <a:srgbClr val="666666"/>
                </a:solidFill>
              </a:rPr>
              <a:t>Type e Subtype </a:t>
            </a:r>
            <a:r>
              <a:rPr lang="pt-BR" sz="1200">
                <a:solidFill>
                  <a:srgbClr val="666666"/>
                </a:solidFill>
              </a:rPr>
              <a:t>(tipo e subtipo): determina a função do quadro. Há 3 diferentes tipos de quadro: controle, dados e gerenciamento. Há múltiplos subtipos para cada tipo de quadro. Cada subtipo determina uma função específica desempenhada com o seu tipo de quadro associado.</a:t>
            </a:r>
          </a:p>
          <a:p>
            <a:pPr lvl="0" algn="just" rtl="0">
              <a:lnSpc>
                <a:spcPct val="80000"/>
              </a:lnSpc>
              <a:spcBef>
                <a:spcPts val="500"/>
              </a:spcBef>
              <a:spcAft>
                <a:spcPts val="0"/>
              </a:spcAft>
              <a:buNone/>
            </a:pPr>
            <a:r>
              <a:rPr lang="pt-BR" sz="1200" b="1">
                <a:solidFill>
                  <a:srgbClr val="666666"/>
                </a:solidFill>
              </a:rPr>
              <a:t>To DS</a:t>
            </a:r>
            <a:r>
              <a:rPr lang="pt-BR" sz="1200">
                <a:solidFill>
                  <a:srgbClr val="666666"/>
                </a:solidFill>
              </a:rPr>
              <a:t> (para o sistema distribuição) e </a:t>
            </a:r>
            <a:r>
              <a:rPr lang="pt-BR" sz="1200" b="1">
                <a:solidFill>
                  <a:srgbClr val="666666"/>
                </a:solidFill>
              </a:rPr>
              <a:t>From DS </a:t>
            </a:r>
            <a:r>
              <a:rPr lang="pt-BR" sz="1200">
                <a:solidFill>
                  <a:srgbClr val="666666"/>
                </a:solidFill>
              </a:rPr>
              <a:t>(do sistema de distribuição): Indica se o quadro está indo para o DS ou se é oriundo do DS. Esses campos somente são utilizados em quadro do tipo dados de estações associados a AP.</a:t>
            </a:r>
          </a:p>
          <a:p>
            <a:pPr lvl="0" algn="just" rtl="0">
              <a:lnSpc>
                <a:spcPct val="90000"/>
              </a:lnSpc>
              <a:spcBef>
                <a:spcPts val="400"/>
              </a:spcBef>
              <a:spcAft>
                <a:spcPts val="0"/>
              </a:spcAft>
              <a:buNone/>
            </a:pPr>
            <a:endParaRPr sz="1200">
              <a:solidFill>
                <a:srgbClr val="666666"/>
              </a:solidFill>
            </a:endParaRPr>
          </a:p>
        </p:txBody>
      </p:sp>
      <p:pic>
        <p:nvPicPr>
          <p:cNvPr id="278" name="Shape 278"/>
          <p:cNvPicPr preferRelativeResize="0"/>
          <p:nvPr/>
        </p:nvPicPr>
        <p:blipFill>
          <a:blip r:embed="rId3">
            <a:alphaModFix/>
          </a:blip>
          <a:stretch>
            <a:fillRect/>
          </a:stretch>
        </p:blipFill>
        <p:spPr>
          <a:xfrm>
            <a:off x="2800650" y="1870550"/>
            <a:ext cx="6207299" cy="971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84" name="Shape 284"/>
          <p:cNvSpPr txBox="1">
            <a:spLocks noGrp="1"/>
          </p:cNvSpPr>
          <p:nvPr>
            <p:ph type="body" idx="1"/>
          </p:nvPr>
        </p:nvSpPr>
        <p:spPr>
          <a:xfrm>
            <a:off x="311700" y="1228675"/>
            <a:ext cx="85206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frame control.</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600"/>
              </a:spcBef>
              <a:spcAft>
                <a:spcPts val="0"/>
              </a:spcAft>
              <a:buNone/>
            </a:pPr>
            <a:r>
              <a:rPr lang="pt-BR" sz="1200" b="1">
                <a:solidFill>
                  <a:srgbClr val="666666"/>
                </a:solidFill>
              </a:rPr>
              <a:t>More Fragments </a:t>
            </a:r>
            <a:r>
              <a:rPr lang="pt-BR" sz="1200">
                <a:solidFill>
                  <a:srgbClr val="666666"/>
                </a:solidFill>
              </a:rPr>
              <a:t>(mais fragmentos): indica se mais fragmentos do quadro (dado ou gerenciamento) estão vindo.</a:t>
            </a:r>
          </a:p>
          <a:p>
            <a:pPr lvl="0" algn="just" rtl="0">
              <a:lnSpc>
                <a:spcPct val="80000"/>
              </a:lnSpc>
              <a:spcBef>
                <a:spcPts val="600"/>
              </a:spcBef>
              <a:spcAft>
                <a:spcPts val="0"/>
              </a:spcAft>
              <a:buNone/>
            </a:pPr>
            <a:r>
              <a:rPr lang="pt-BR" sz="1200" b="1">
                <a:solidFill>
                  <a:srgbClr val="666666"/>
                </a:solidFill>
              </a:rPr>
              <a:t>Retry </a:t>
            </a:r>
            <a:r>
              <a:rPr lang="pt-BR" sz="1200">
                <a:solidFill>
                  <a:srgbClr val="666666"/>
                </a:solidFill>
              </a:rPr>
              <a:t>(retransmissão): indica se a informação (dado ou gerenciamento) está ou não sendo retransmitida.</a:t>
            </a:r>
          </a:p>
          <a:p>
            <a:pPr lvl="0" algn="just" rtl="0">
              <a:lnSpc>
                <a:spcPct val="80000"/>
              </a:lnSpc>
              <a:spcBef>
                <a:spcPts val="600"/>
              </a:spcBef>
              <a:spcAft>
                <a:spcPts val="0"/>
              </a:spcAft>
              <a:buNone/>
            </a:pPr>
            <a:r>
              <a:rPr lang="pt-BR" sz="1200" b="1">
                <a:solidFill>
                  <a:srgbClr val="666666"/>
                </a:solidFill>
              </a:rPr>
              <a:t>Power Management </a:t>
            </a:r>
            <a:r>
              <a:rPr lang="pt-BR" sz="1200">
                <a:solidFill>
                  <a:srgbClr val="666666"/>
                </a:solidFill>
              </a:rPr>
              <a:t>(Gerencimento de Energia): indica se a estação que transmitiu a informação está em active mode (modo ativo) ou em power-save-mode (modo economia de energia).</a:t>
            </a:r>
          </a:p>
          <a:p>
            <a:pPr lvl="0" algn="just" rtl="0">
              <a:lnSpc>
                <a:spcPct val="90000"/>
              </a:lnSpc>
              <a:spcBef>
                <a:spcPts val="400"/>
              </a:spcBef>
              <a:spcAft>
                <a:spcPts val="0"/>
              </a:spcAft>
              <a:buNone/>
            </a:pPr>
            <a:endParaRPr sz="1200">
              <a:solidFill>
                <a:srgbClr val="666666"/>
              </a:solidFill>
            </a:endParaRPr>
          </a:p>
        </p:txBody>
      </p:sp>
      <p:pic>
        <p:nvPicPr>
          <p:cNvPr id="285" name="Shape 285"/>
          <p:cNvPicPr preferRelativeResize="0"/>
          <p:nvPr/>
        </p:nvPicPr>
        <p:blipFill>
          <a:blip r:embed="rId3">
            <a:alphaModFix/>
          </a:blip>
          <a:stretch>
            <a:fillRect/>
          </a:stretch>
        </p:blipFill>
        <p:spPr>
          <a:xfrm>
            <a:off x="2800650" y="1870550"/>
            <a:ext cx="6207299" cy="971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91" name="Shape 291"/>
          <p:cNvSpPr txBox="1">
            <a:spLocks noGrp="1"/>
          </p:cNvSpPr>
          <p:nvPr>
            <p:ph type="body" idx="1"/>
          </p:nvPr>
        </p:nvSpPr>
        <p:spPr>
          <a:xfrm>
            <a:off x="311700" y="1228675"/>
            <a:ext cx="85206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O frame control.</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r>
              <a:rPr lang="pt-BR" sz="1200" b="1">
                <a:solidFill>
                  <a:srgbClr val="666666"/>
                </a:solidFill>
              </a:rPr>
              <a:t>More Data (mais dados):</a:t>
            </a:r>
            <a:r>
              <a:rPr lang="pt-BR" sz="1200">
                <a:solidFill>
                  <a:srgbClr val="666666"/>
                </a:solidFill>
              </a:rPr>
              <a:t> indica para uma estação operando em power-save-mode que o AP tem mais quadros para enviar. Isso é também usado por AP’s para indicar que quadros de broadcast/multicast adicionais estarão sendo enviados.</a:t>
            </a:r>
          </a:p>
          <a:p>
            <a:pPr lvl="0" algn="just" rtl="0">
              <a:lnSpc>
                <a:spcPct val="80000"/>
              </a:lnSpc>
              <a:spcBef>
                <a:spcPts val="500"/>
              </a:spcBef>
              <a:spcAft>
                <a:spcPts val="0"/>
              </a:spcAft>
              <a:buNone/>
            </a:pPr>
            <a:r>
              <a:rPr lang="pt-BR" sz="1200" b="1">
                <a:solidFill>
                  <a:srgbClr val="666666"/>
                </a:solidFill>
              </a:rPr>
              <a:t>WEP:</a:t>
            </a:r>
            <a:r>
              <a:rPr lang="pt-BR" sz="1200">
                <a:solidFill>
                  <a:srgbClr val="666666"/>
                </a:solidFill>
              </a:rPr>
              <a:t> indica ou não se está sendo usado no quadro o processo de criptografia e autenticação. Isso pode ser configurado para todos os quadros de dados e gerenciamento que têm o subtype configurado para autenticação.</a:t>
            </a:r>
          </a:p>
          <a:p>
            <a:pPr lvl="0" algn="just" rtl="0">
              <a:lnSpc>
                <a:spcPct val="80000"/>
              </a:lnSpc>
              <a:spcBef>
                <a:spcPts val="500"/>
              </a:spcBef>
              <a:spcAft>
                <a:spcPts val="0"/>
              </a:spcAft>
              <a:buNone/>
            </a:pPr>
            <a:r>
              <a:rPr lang="pt-BR" sz="1200" b="1">
                <a:solidFill>
                  <a:srgbClr val="666666"/>
                </a:solidFill>
              </a:rPr>
              <a:t>Order </a:t>
            </a:r>
            <a:r>
              <a:rPr lang="pt-BR" sz="1200">
                <a:solidFill>
                  <a:srgbClr val="666666"/>
                </a:solidFill>
              </a:rPr>
              <a:t>(ordem): indica se todos os quadros de dados recebidos devem ser processados em ordem.</a:t>
            </a:r>
          </a:p>
          <a:p>
            <a:pPr lvl="0" algn="just" rtl="0">
              <a:lnSpc>
                <a:spcPct val="90000"/>
              </a:lnSpc>
              <a:spcBef>
                <a:spcPts val="400"/>
              </a:spcBef>
              <a:spcAft>
                <a:spcPts val="0"/>
              </a:spcAft>
              <a:buNone/>
            </a:pPr>
            <a:endParaRPr sz="1200">
              <a:solidFill>
                <a:srgbClr val="666666"/>
              </a:solidFill>
            </a:endParaRPr>
          </a:p>
        </p:txBody>
      </p:sp>
      <p:pic>
        <p:nvPicPr>
          <p:cNvPr id="292" name="Shape 292"/>
          <p:cNvPicPr preferRelativeResize="0"/>
          <p:nvPr/>
        </p:nvPicPr>
        <p:blipFill>
          <a:blip r:embed="rId3">
            <a:alphaModFix/>
          </a:blip>
          <a:stretch>
            <a:fillRect/>
          </a:stretch>
        </p:blipFill>
        <p:spPr>
          <a:xfrm>
            <a:off x="2800650" y="1870550"/>
            <a:ext cx="6207299" cy="971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298" name="Shape 298"/>
          <p:cNvSpPr txBox="1">
            <a:spLocks noGrp="1"/>
          </p:cNvSpPr>
          <p:nvPr>
            <p:ph type="body" idx="1"/>
          </p:nvPr>
        </p:nvSpPr>
        <p:spPr>
          <a:xfrm>
            <a:off x="311700" y="1228675"/>
            <a:ext cx="5666700" cy="36456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rtl="0">
              <a:lnSpc>
                <a:spcPct val="110000"/>
              </a:lnSpc>
              <a:spcBef>
                <a:spcPts val="500"/>
              </a:spcBef>
              <a:spcAft>
                <a:spcPts val="500"/>
              </a:spcAft>
              <a:buNone/>
            </a:pPr>
            <a:endParaRPr sz="1200">
              <a:solidFill>
                <a:srgbClr val="666666"/>
              </a:solidFill>
            </a:endParaRPr>
          </a:p>
          <a:p>
            <a:pPr lvl="0" algn="just" rtl="0">
              <a:lnSpc>
                <a:spcPct val="110000"/>
              </a:lnSpc>
              <a:spcBef>
                <a:spcPts val="500"/>
              </a:spcBef>
              <a:spcAft>
                <a:spcPts val="500"/>
              </a:spcAft>
              <a:buNone/>
            </a:pPr>
            <a:r>
              <a:rPr lang="pt-BR" sz="1200">
                <a:solidFill>
                  <a:srgbClr val="FF0000"/>
                </a:solidFill>
              </a:rPr>
              <a:t>Segurança:</a:t>
            </a:r>
          </a:p>
          <a:p>
            <a:pPr lvl="0" algn="just" rtl="0">
              <a:lnSpc>
                <a:spcPct val="110000"/>
              </a:lnSpc>
              <a:spcBef>
                <a:spcPts val="500"/>
              </a:spcBef>
              <a:spcAft>
                <a:spcPts val="500"/>
              </a:spcAft>
              <a:buNone/>
            </a:pPr>
            <a:endParaRPr sz="1200">
              <a:solidFill>
                <a:srgbClr val="FF0000"/>
              </a:solidFill>
            </a:endParaRPr>
          </a:p>
          <a:p>
            <a:pPr marL="457200" lvl="0" indent="-317500" algn="just" rtl="0">
              <a:lnSpc>
                <a:spcPct val="110000"/>
              </a:lnSpc>
              <a:spcBef>
                <a:spcPts val="500"/>
              </a:spcBef>
              <a:spcAft>
                <a:spcPts val="500"/>
              </a:spcAft>
              <a:buClr>
                <a:srgbClr val="666666"/>
              </a:buClr>
              <a:buSzPct val="100000"/>
            </a:pPr>
            <a:r>
              <a:rPr lang="pt-BR" sz="1400">
                <a:solidFill>
                  <a:srgbClr val="666666"/>
                </a:solidFill>
              </a:rPr>
              <a:t>WEP - </a:t>
            </a:r>
            <a:r>
              <a:rPr lang="pt-BR" sz="1400">
                <a:solidFill>
                  <a:srgbClr val="666666"/>
                </a:solidFill>
                <a:highlight>
                  <a:srgbClr val="FFFFFF"/>
                </a:highlight>
              </a:rPr>
              <a:t>Wired Equivalent Privacy </a:t>
            </a:r>
            <a:r>
              <a:rPr lang="pt-BR" sz="1400">
                <a:solidFill>
                  <a:srgbClr val="666666"/>
                </a:solidFill>
              </a:rPr>
              <a:t>: chave fixa no tempo e algoritmo RC4</a:t>
            </a:r>
          </a:p>
          <a:p>
            <a:pPr lvl="0" algn="just" rtl="0">
              <a:lnSpc>
                <a:spcPct val="110000"/>
              </a:lnSpc>
              <a:spcBef>
                <a:spcPts val="500"/>
              </a:spcBef>
              <a:spcAft>
                <a:spcPts val="500"/>
              </a:spcAft>
              <a:buNone/>
            </a:pPr>
            <a:endParaRPr sz="1400">
              <a:solidFill>
                <a:srgbClr val="666666"/>
              </a:solidFill>
            </a:endParaRPr>
          </a:p>
          <a:p>
            <a:pPr marL="457200" lvl="0" indent="-317500" algn="just" rtl="0">
              <a:lnSpc>
                <a:spcPct val="110000"/>
              </a:lnSpc>
              <a:spcBef>
                <a:spcPts val="500"/>
              </a:spcBef>
              <a:spcAft>
                <a:spcPts val="500"/>
              </a:spcAft>
              <a:buClr>
                <a:srgbClr val="666666"/>
              </a:buClr>
              <a:buSzPct val="100000"/>
            </a:pPr>
            <a:r>
              <a:rPr lang="pt-BR" sz="1400">
                <a:solidFill>
                  <a:srgbClr val="666666"/>
                </a:solidFill>
              </a:rPr>
              <a:t>WPA: Chave variável (TKIP) no tempo e algoritmo RC4</a:t>
            </a:r>
          </a:p>
          <a:p>
            <a:pPr lvl="0" algn="just" rtl="0">
              <a:lnSpc>
                <a:spcPct val="110000"/>
              </a:lnSpc>
              <a:spcBef>
                <a:spcPts val="500"/>
              </a:spcBef>
              <a:spcAft>
                <a:spcPts val="500"/>
              </a:spcAft>
              <a:buNone/>
            </a:pPr>
            <a:endParaRPr sz="1400">
              <a:solidFill>
                <a:srgbClr val="666666"/>
              </a:solidFill>
            </a:endParaRPr>
          </a:p>
          <a:p>
            <a:pPr marL="457200" lvl="0" indent="-317500" algn="just" rtl="0">
              <a:lnSpc>
                <a:spcPct val="110000"/>
              </a:lnSpc>
              <a:spcBef>
                <a:spcPts val="500"/>
              </a:spcBef>
              <a:spcAft>
                <a:spcPts val="500"/>
              </a:spcAft>
              <a:buClr>
                <a:srgbClr val="666666"/>
              </a:buClr>
              <a:buSzPct val="100000"/>
            </a:pPr>
            <a:r>
              <a:rPr lang="pt-BR" sz="1400">
                <a:solidFill>
                  <a:srgbClr val="666666"/>
                </a:solidFill>
              </a:rPr>
              <a:t>WPA2: Chave variável no tempo (TKIP) e algoritmo AES (</a:t>
            </a:r>
            <a:r>
              <a:rPr lang="pt-BR" sz="1400">
                <a:solidFill>
                  <a:srgbClr val="666666"/>
                </a:solidFill>
                <a:highlight>
                  <a:srgbClr val="FFFFFF"/>
                </a:highlight>
              </a:rPr>
              <a:t>Advanced Encryption Standard)</a:t>
            </a: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p:txBody>
      </p:sp>
      <p:pic>
        <p:nvPicPr>
          <p:cNvPr id="299" name="Shape 299"/>
          <p:cNvPicPr preferRelativeResize="0"/>
          <p:nvPr/>
        </p:nvPicPr>
        <p:blipFill>
          <a:blip r:embed="rId3">
            <a:alphaModFix/>
          </a:blip>
          <a:stretch>
            <a:fillRect/>
          </a:stretch>
        </p:blipFill>
        <p:spPr>
          <a:xfrm>
            <a:off x="6471925" y="2125950"/>
            <a:ext cx="2143125" cy="2143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DESAFIO !!!</a:t>
            </a:r>
          </a:p>
        </p:txBody>
      </p:sp>
      <p:sp>
        <p:nvSpPr>
          <p:cNvPr id="305" name="Shape 305"/>
          <p:cNvSpPr txBox="1">
            <a:spLocks noGrp="1"/>
          </p:cNvSpPr>
          <p:nvPr>
            <p:ph type="body" idx="1"/>
          </p:nvPr>
        </p:nvSpPr>
        <p:spPr>
          <a:xfrm>
            <a:off x="2906075" y="1023325"/>
            <a:ext cx="5819100" cy="3842100"/>
          </a:xfrm>
          <a:prstGeom prst="rect">
            <a:avLst/>
          </a:prstGeom>
        </p:spPr>
        <p:txBody>
          <a:bodyPr wrap="square" lIns="91425" tIns="91425" rIns="91425" bIns="91425" anchor="t" anchorCtr="0">
            <a:noAutofit/>
          </a:bodyPr>
          <a:lstStyle/>
          <a:p>
            <a:pPr lvl="0" algn="just" rtl="0">
              <a:lnSpc>
                <a:spcPct val="110000"/>
              </a:lnSpc>
              <a:spcBef>
                <a:spcPts val="500"/>
              </a:spcBef>
              <a:spcAft>
                <a:spcPts val="500"/>
              </a:spcAft>
              <a:buNone/>
            </a:pPr>
            <a:r>
              <a:rPr lang="pt-BR" sz="1200">
                <a:solidFill>
                  <a:srgbClr val="666666"/>
                </a:solidFill>
                <a:highlight>
                  <a:srgbClr val="FFFFFF"/>
                </a:highlight>
              </a:rPr>
              <a:t>As tecnologias mais utilizadas nas redes sem fio de WPAN até WWAN são, correta e respectivamente:</a:t>
            </a:r>
          </a:p>
          <a:p>
            <a:pPr lvl="0" algn="just" rtl="0">
              <a:lnSpc>
                <a:spcPct val="110000"/>
              </a:lnSpc>
              <a:spcBef>
                <a:spcPts val="500"/>
              </a:spcBef>
              <a:spcAft>
                <a:spcPts val="500"/>
              </a:spcAft>
              <a:buNone/>
            </a:pPr>
            <a:endParaRPr sz="1200">
              <a:solidFill>
                <a:srgbClr val="666666"/>
              </a:solidFill>
              <a:highlight>
                <a:srgbClr val="FFFFFF"/>
              </a:highlight>
            </a:endParaRPr>
          </a:p>
          <a:p>
            <a:pPr marL="76200" lvl="0" indent="0" rtl="0">
              <a:spcBef>
                <a:spcPts val="0"/>
              </a:spcBef>
              <a:spcAft>
                <a:spcPts val="900"/>
              </a:spcAft>
              <a:buNone/>
            </a:pPr>
            <a:r>
              <a:rPr lang="pt-BR" sz="1200">
                <a:solidFill>
                  <a:srgbClr val="666666"/>
                </a:solidFill>
                <a:highlight>
                  <a:srgbClr val="EAEAE3"/>
                </a:highlight>
              </a:rPr>
              <a:t>a </a:t>
            </a:r>
            <a:r>
              <a:rPr lang="pt-BR" sz="1200">
                <a:solidFill>
                  <a:srgbClr val="666666"/>
                </a:solidFill>
                <a:highlight>
                  <a:srgbClr val="FFFFFF"/>
                </a:highlight>
              </a:rPr>
              <a:t>Bluetooh − WiFi − WiMAX − 4G. </a:t>
            </a:r>
          </a:p>
          <a:p>
            <a:pPr marL="76200" lvl="0" indent="0" rtl="0">
              <a:spcBef>
                <a:spcPts val="0"/>
              </a:spcBef>
              <a:spcAft>
                <a:spcPts val="900"/>
              </a:spcAft>
              <a:buNone/>
            </a:pPr>
            <a:r>
              <a:rPr lang="pt-BR" sz="1200">
                <a:solidFill>
                  <a:srgbClr val="666666"/>
                </a:solidFill>
                <a:highlight>
                  <a:srgbClr val="EAEAE3"/>
                </a:highlight>
              </a:rPr>
              <a:t>b </a:t>
            </a:r>
            <a:r>
              <a:rPr lang="pt-BR" sz="1200">
                <a:solidFill>
                  <a:srgbClr val="666666"/>
                </a:solidFill>
                <a:highlight>
                  <a:srgbClr val="FFFFFF"/>
                </a:highlight>
              </a:rPr>
              <a:t>Infrared − WiMAX − WiFi − 3G. </a:t>
            </a:r>
          </a:p>
          <a:p>
            <a:pPr marL="76200" lvl="0" indent="0" rtl="0">
              <a:spcBef>
                <a:spcPts val="0"/>
              </a:spcBef>
              <a:spcAft>
                <a:spcPts val="900"/>
              </a:spcAft>
              <a:buNone/>
            </a:pPr>
            <a:r>
              <a:rPr lang="pt-BR" sz="1200">
                <a:solidFill>
                  <a:srgbClr val="666666"/>
                </a:solidFill>
                <a:highlight>
                  <a:srgbClr val="EAEAE3"/>
                </a:highlight>
              </a:rPr>
              <a:t>c </a:t>
            </a:r>
            <a:r>
              <a:rPr lang="pt-BR" sz="1200">
                <a:solidFill>
                  <a:srgbClr val="666666"/>
                </a:solidFill>
                <a:highlight>
                  <a:srgbClr val="FFFFFF"/>
                </a:highlight>
              </a:rPr>
              <a:t>ZigBee − IrDA − WiFi − WiMAX. </a:t>
            </a:r>
          </a:p>
          <a:p>
            <a:pPr marL="76200" lvl="0" indent="0" rtl="0">
              <a:spcBef>
                <a:spcPts val="0"/>
              </a:spcBef>
              <a:spcAft>
                <a:spcPts val="900"/>
              </a:spcAft>
              <a:buNone/>
            </a:pPr>
            <a:r>
              <a:rPr lang="pt-BR" sz="1200">
                <a:solidFill>
                  <a:srgbClr val="666666"/>
                </a:solidFill>
                <a:highlight>
                  <a:srgbClr val="EAEAE3"/>
                </a:highlight>
              </a:rPr>
              <a:t>d </a:t>
            </a:r>
            <a:r>
              <a:rPr lang="pt-BR" sz="1200">
                <a:solidFill>
                  <a:srgbClr val="666666"/>
                </a:solidFill>
                <a:highlight>
                  <a:srgbClr val="FFFFFF"/>
                </a:highlight>
              </a:rPr>
              <a:t>4G − WiFi − GSM − WiMAX. </a:t>
            </a:r>
          </a:p>
          <a:p>
            <a:pPr marL="76200" lvl="0" indent="0" rtl="0">
              <a:spcBef>
                <a:spcPts val="0"/>
              </a:spcBef>
              <a:spcAft>
                <a:spcPts val="2300"/>
              </a:spcAft>
              <a:buNone/>
            </a:pPr>
            <a:r>
              <a:rPr lang="pt-BR" sz="1200">
                <a:solidFill>
                  <a:srgbClr val="666666"/>
                </a:solidFill>
                <a:highlight>
                  <a:srgbClr val="EAEAE3"/>
                </a:highlight>
              </a:rPr>
              <a:t>e </a:t>
            </a:r>
            <a:r>
              <a:rPr lang="pt-BR" sz="1200">
                <a:solidFill>
                  <a:srgbClr val="666666"/>
                </a:solidFill>
                <a:highlight>
                  <a:srgbClr val="FFFFFF"/>
                </a:highlight>
              </a:rPr>
              <a:t>Radio Frequency − WiMAX − GSM − 4G. </a:t>
            </a:r>
          </a:p>
          <a:p>
            <a:pPr lvl="0" algn="just" rtl="0">
              <a:lnSpc>
                <a:spcPct val="110000"/>
              </a:lnSpc>
              <a:spcBef>
                <a:spcPts val="500"/>
              </a:spcBef>
              <a:spcAft>
                <a:spcPts val="500"/>
              </a:spcAft>
              <a:buNone/>
            </a:pPr>
            <a:endParaRPr sz="1050">
              <a:solidFill>
                <a:srgbClr val="252525"/>
              </a:solidFill>
              <a:highlight>
                <a:srgbClr val="FFFFFF"/>
              </a:highlight>
              <a:latin typeface="Arial"/>
              <a:ea typeface="Arial"/>
              <a:cs typeface="Arial"/>
              <a:sym typeface="Arial"/>
            </a:endParaRPr>
          </a:p>
          <a:p>
            <a:pPr lvl="0" algn="just" rtl="0">
              <a:lnSpc>
                <a:spcPct val="90000"/>
              </a:lnSpc>
              <a:spcBef>
                <a:spcPts val="400"/>
              </a:spcBef>
              <a:spcAft>
                <a:spcPts val="0"/>
              </a:spcAft>
              <a:buNone/>
            </a:pPr>
            <a:endParaRPr sz="1200">
              <a:solidFill>
                <a:srgbClr val="FF0000"/>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a:p>
            <a:pPr lvl="0" algn="just" rtl="0">
              <a:lnSpc>
                <a:spcPct val="80000"/>
              </a:lnSpc>
              <a:spcBef>
                <a:spcPts val="500"/>
              </a:spcBef>
              <a:spcAft>
                <a:spcPts val="0"/>
              </a:spcAft>
              <a:buNone/>
            </a:pPr>
            <a:endParaRPr sz="1200">
              <a:solidFill>
                <a:srgbClr val="666666"/>
              </a:solidFill>
            </a:endParaRPr>
          </a:p>
          <a:p>
            <a:pPr lvl="0" algn="just" rtl="0">
              <a:lnSpc>
                <a:spcPct val="90000"/>
              </a:lnSpc>
              <a:spcBef>
                <a:spcPts val="400"/>
              </a:spcBef>
              <a:spcAft>
                <a:spcPts val="0"/>
              </a:spcAft>
              <a:buNone/>
            </a:pPr>
            <a:endParaRPr sz="1200">
              <a:solidFill>
                <a:srgbClr val="666666"/>
              </a:solidFill>
            </a:endParaRPr>
          </a:p>
        </p:txBody>
      </p:sp>
      <p:pic>
        <p:nvPicPr>
          <p:cNvPr id="1026" name="Picture 2" descr="https://lh5.googleusercontent.com/__p_tDIRxlPRxX6Zgs19avJyTUCj4WikWYDExdcJnaRJ7xw2hdkHWeX8UGyevLfAqkjjsoKxYxBFvr3PuS1ammBoY4H6opv60tT3E1mIlh86joFVxe4ZUQDGuaky-mupg3a9ZIBhI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7614"/>
            <a:ext cx="1915666"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DESAFIO !!!</a:t>
            </a:r>
          </a:p>
        </p:txBody>
      </p:sp>
      <p:sp>
        <p:nvSpPr>
          <p:cNvPr id="312" name="Shape 312"/>
          <p:cNvSpPr txBox="1">
            <a:spLocks noGrp="1"/>
          </p:cNvSpPr>
          <p:nvPr>
            <p:ph type="body" idx="1"/>
          </p:nvPr>
        </p:nvSpPr>
        <p:spPr>
          <a:xfrm>
            <a:off x="2906075" y="843775"/>
            <a:ext cx="5819100" cy="4021500"/>
          </a:xfrm>
          <a:prstGeom prst="rect">
            <a:avLst/>
          </a:prstGeom>
        </p:spPr>
        <p:txBody>
          <a:bodyPr wrap="square" lIns="91425" tIns="91425" rIns="91425" bIns="91425" anchor="t" anchorCtr="0">
            <a:noAutofit/>
          </a:bodyPr>
          <a:lstStyle/>
          <a:p>
            <a:pPr marL="139700" marR="139700" lvl="0" indent="0" algn="just" rtl="0">
              <a:lnSpc>
                <a:spcPct val="100000"/>
              </a:lnSpc>
              <a:spcBef>
                <a:spcPts val="1800"/>
              </a:spcBef>
              <a:spcAft>
                <a:spcPts val="0"/>
              </a:spcAft>
              <a:buNone/>
            </a:pPr>
            <a:r>
              <a:rPr lang="pt-BR" sz="1000" b="1">
                <a:solidFill>
                  <a:srgbClr val="666666"/>
                </a:solidFill>
                <a:highlight>
                  <a:srgbClr val="FFFFFF"/>
                </a:highlight>
              </a:rPr>
              <a:t>Um dos grandes problemas das redes sem fio (Wi-Fi) é sua segurança. Diversos protocolos e mecanismos de criptografia foram desenvolvidos ao longo do tempo. Alguns deles são apresentados a seguir:</a:t>
            </a:r>
          </a:p>
          <a:p>
            <a:pPr marL="139700" marR="139700" lvl="0" indent="0" algn="just" rtl="0">
              <a:lnSpc>
                <a:spcPct val="100000"/>
              </a:lnSpc>
              <a:spcBef>
                <a:spcPts val="1800"/>
              </a:spcBef>
              <a:spcAft>
                <a:spcPts val="0"/>
              </a:spcAft>
              <a:buNone/>
            </a:pPr>
            <a:endParaRPr sz="1000" b="1">
              <a:solidFill>
                <a:srgbClr val="666666"/>
              </a:solidFill>
              <a:highlight>
                <a:srgbClr val="FFFFFF"/>
              </a:highlight>
            </a:endParaRPr>
          </a:p>
          <a:p>
            <a:pPr marL="139700" marR="139700" lvl="0" indent="0" algn="just" rtl="0">
              <a:lnSpc>
                <a:spcPct val="100000"/>
              </a:lnSpc>
              <a:spcBef>
                <a:spcPts val="0"/>
              </a:spcBef>
              <a:spcAft>
                <a:spcPts val="0"/>
              </a:spcAft>
              <a:buNone/>
            </a:pPr>
            <a:r>
              <a:rPr lang="pt-BR" sz="1000">
                <a:solidFill>
                  <a:srgbClr val="666666"/>
                </a:solidFill>
                <a:highlight>
                  <a:srgbClr val="FFFFFF"/>
                </a:highlight>
              </a:rPr>
              <a:t>I. WEP (Wired Equivalent Privacy).</a:t>
            </a:r>
          </a:p>
          <a:p>
            <a:pPr marL="139700" marR="139700" lvl="0" indent="0" algn="just" rtl="0">
              <a:lnSpc>
                <a:spcPct val="100000"/>
              </a:lnSpc>
              <a:spcBef>
                <a:spcPts val="0"/>
              </a:spcBef>
              <a:spcAft>
                <a:spcPts val="0"/>
              </a:spcAft>
              <a:buNone/>
            </a:pPr>
            <a:r>
              <a:rPr lang="pt-BR" sz="1000">
                <a:solidFill>
                  <a:srgbClr val="666666"/>
                </a:solidFill>
                <a:highlight>
                  <a:srgbClr val="FFFFFF"/>
                </a:highlight>
              </a:rPr>
              <a:t>II. WPA (Wired Protected Access).</a:t>
            </a:r>
          </a:p>
          <a:p>
            <a:pPr marL="139700" marR="139700" lvl="0" indent="0" algn="just" rtl="0">
              <a:lnSpc>
                <a:spcPct val="100000"/>
              </a:lnSpc>
              <a:spcBef>
                <a:spcPts val="0"/>
              </a:spcBef>
              <a:spcAft>
                <a:spcPts val="0"/>
              </a:spcAft>
              <a:buNone/>
            </a:pPr>
            <a:r>
              <a:rPr lang="pt-BR" sz="1000">
                <a:solidFill>
                  <a:srgbClr val="666666"/>
                </a:solidFill>
                <a:highlight>
                  <a:srgbClr val="FFFFFF"/>
                </a:highlight>
              </a:rPr>
              <a:t>III. WPA2 (Wired Protected Access 2).</a:t>
            </a:r>
          </a:p>
          <a:p>
            <a:pPr marL="139700" marR="139700" lvl="0" indent="0" algn="just" rtl="0">
              <a:lnSpc>
                <a:spcPct val="100000"/>
              </a:lnSpc>
              <a:spcBef>
                <a:spcPts val="0"/>
              </a:spcBef>
              <a:spcAft>
                <a:spcPts val="0"/>
              </a:spcAft>
              <a:buNone/>
            </a:pPr>
            <a:r>
              <a:rPr lang="pt-BR" sz="1000">
                <a:solidFill>
                  <a:srgbClr val="666666"/>
                </a:solidFill>
                <a:highlight>
                  <a:srgbClr val="FFFFFF"/>
                </a:highlight>
              </a:rPr>
              <a:t>IV. TKIP (Temporal Key Integrity Protocol).</a:t>
            </a:r>
          </a:p>
          <a:p>
            <a:pPr marL="139700" marR="139700" lvl="0" indent="0" algn="just" rtl="0">
              <a:lnSpc>
                <a:spcPct val="100000"/>
              </a:lnSpc>
              <a:spcBef>
                <a:spcPts val="0"/>
              </a:spcBef>
              <a:spcAft>
                <a:spcPts val="0"/>
              </a:spcAft>
              <a:buNone/>
            </a:pPr>
            <a:r>
              <a:rPr lang="pt-BR" sz="1000">
                <a:solidFill>
                  <a:srgbClr val="666666"/>
                </a:solidFill>
                <a:highlight>
                  <a:srgbClr val="FFFFFF"/>
                </a:highlight>
              </a:rPr>
              <a:t>V. AES (Advanced Encryption Standard).</a:t>
            </a:r>
          </a:p>
          <a:p>
            <a:pPr marL="139700" marR="139700" lvl="0" indent="0" algn="just" rtl="0">
              <a:lnSpc>
                <a:spcPct val="100000"/>
              </a:lnSpc>
              <a:spcBef>
                <a:spcPts val="1800"/>
              </a:spcBef>
              <a:spcAft>
                <a:spcPts val="0"/>
              </a:spcAft>
              <a:buNone/>
            </a:pPr>
            <a:r>
              <a:rPr lang="pt-BR" sz="1000" b="1">
                <a:solidFill>
                  <a:srgbClr val="666666"/>
                </a:solidFill>
                <a:highlight>
                  <a:srgbClr val="FFFFFF"/>
                </a:highlight>
              </a:rPr>
              <a:t>Assinale a alternativa que apresenta a solução que oferece o maior grau de segurança:</a:t>
            </a:r>
          </a:p>
          <a:p>
            <a:pPr marL="139700" marR="139700" lvl="0" indent="0" algn="just" rtl="0">
              <a:lnSpc>
                <a:spcPct val="100000"/>
              </a:lnSpc>
              <a:spcBef>
                <a:spcPts val="1800"/>
              </a:spcBef>
              <a:spcAft>
                <a:spcPts val="0"/>
              </a:spcAft>
              <a:buNone/>
            </a:pPr>
            <a:endParaRPr sz="1000" b="1">
              <a:solidFill>
                <a:srgbClr val="666666"/>
              </a:solidFill>
              <a:highlight>
                <a:srgbClr val="FFFFFF"/>
              </a:highlight>
            </a:endParaRPr>
          </a:p>
          <a:p>
            <a:pPr marL="215900" marR="139700" lvl="0" indent="0" rtl="0">
              <a:lnSpc>
                <a:spcPct val="100000"/>
              </a:lnSpc>
              <a:spcBef>
                <a:spcPts val="0"/>
              </a:spcBef>
              <a:spcAft>
                <a:spcPts val="900"/>
              </a:spcAft>
              <a:buNone/>
            </a:pPr>
            <a:r>
              <a:rPr lang="pt-BR" sz="1000">
                <a:solidFill>
                  <a:srgbClr val="666666"/>
                </a:solidFill>
                <a:highlight>
                  <a:srgbClr val="EAEAE3"/>
                </a:highlight>
              </a:rPr>
              <a:t>a </a:t>
            </a:r>
            <a:r>
              <a:rPr lang="pt-BR" sz="1000">
                <a:solidFill>
                  <a:srgbClr val="666666"/>
                </a:solidFill>
                <a:highlight>
                  <a:srgbClr val="FFFFFF"/>
                </a:highlight>
              </a:rPr>
              <a:t>I + III + IV</a:t>
            </a:r>
          </a:p>
          <a:p>
            <a:pPr marL="215900" marR="139700" lvl="0" indent="0" rtl="0">
              <a:lnSpc>
                <a:spcPct val="100000"/>
              </a:lnSpc>
              <a:spcBef>
                <a:spcPts val="0"/>
              </a:spcBef>
              <a:spcAft>
                <a:spcPts val="900"/>
              </a:spcAft>
              <a:buNone/>
            </a:pPr>
            <a:r>
              <a:rPr lang="pt-BR" sz="1000">
                <a:solidFill>
                  <a:srgbClr val="666666"/>
                </a:solidFill>
                <a:highlight>
                  <a:srgbClr val="EAEAE3"/>
                </a:highlight>
              </a:rPr>
              <a:t>b </a:t>
            </a:r>
            <a:r>
              <a:rPr lang="pt-BR" sz="1000">
                <a:solidFill>
                  <a:srgbClr val="666666"/>
                </a:solidFill>
                <a:highlight>
                  <a:srgbClr val="FFFFFF"/>
                </a:highlight>
              </a:rPr>
              <a:t>I + II + V</a:t>
            </a:r>
          </a:p>
          <a:p>
            <a:pPr marL="215900" marR="139700" lvl="0" indent="0" rtl="0">
              <a:lnSpc>
                <a:spcPct val="100000"/>
              </a:lnSpc>
              <a:spcBef>
                <a:spcPts val="0"/>
              </a:spcBef>
              <a:spcAft>
                <a:spcPts val="900"/>
              </a:spcAft>
              <a:buNone/>
            </a:pPr>
            <a:r>
              <a:rPr lang="pt-BR" sz="1000">
                <a:solidFill>
                  <a:srgbClr val="666666"/>
                </a:solidFill>
                <a:highlight>
                  <a:srgbClr val="EAEAE3"/>
                </a:highlight>
              </a:rPr>
              <a:t>c </a:t>
            </a:r>
            <a:r>
              <a:rPr lang="pt-BR" sz="1000">
                <a:solidFill>
                  <a:srgbClr val="666666"/>
                </a:solidFill>
                <a:highlight>
                  <a:srgbClr val="FFFFFF"/>
                </a:highlight>
              </a:rPr>
              <a:t>III + IV + V</a:t>
            </a:r>
          </a:p>
          <a:p>
            <a:pPr marL="215900" marR="139700" lvl="0" indent="0" rtl="0">
              <a:lnSpc>
                <a:spcPct val="100000"/>
              </a:lnSpc>
              <a:spcBef>
                <a:spcPts val="0"/>
              </a:spcBef>
              <a:spcAft>
                <a:spcPts val="900"/>
              </a:spcAft>
              <a:buNone/>
            </a:pPr>
            <a:r>
              <a:rPr lang="pt-BR" sz="1000">
                <a:solidFill>
                  <a:srgbClr val="666666"/>
                </a:solidFill>
                <a:highlight>
                  <a:srgbClr val="EAEAE3"/>
                </a:highlight>
              </a:rPr>
              <a:t>d </a:t>
            </a:r>
            <a:r>
              <a:rPr lang="pt-BR" sz="1000">
                <a:solidFill>
                  <a:srgbClr val="666666"/>
                </a:solidFill>
                <a:highlight>
                  <a:srgbClr val="FFFFFF"/>
                </a:highlight>
              </a:rPr>
              <a:t>I + IV + V</a:t>
            </a:r>
          </a:p>
          <a:p>
            <a:pPr marL="215900" marR="139700" lvl="0" indent="0" rtl="0">
              <a:lnSpc>
                <a:spcPct val="100000"/>
              </a:lnSpc>
              <a:spcBef>
                <a:spcPts val="0"/>
              </a:spcBef>
              <a:spcAft>
                <a:spcPts val="2300"/>
              </a:spcAft>
              <a:buNone/>
            </a:pPr>
            <a:r>
              <a:rPr lang="pt-BR" sz="1000">
                <a:solidFill>
                  <a:srgbClr val="666666"/>
                </a:solidFill>
                <a:highlight>
                  <a:srgbClr val="EAEAE3"/>
                </a:highlight>
              </a:rPr>
              <a:t>e </a:t>
            </a:r>
            <a:r>
              <a:rPr lang="pt-BR" sz="1000">
                <a:solidFill>
                  <a:srgbClr val="666666"/>
                </a:solidFill>
                <a:highlight>
                  <a:srgbClr val="FFFFFF"/>
                </a:highlight>
              </a:rPr>
              <a:t>II + IV + V</a:t>
            </a:r>
          </a:p>
          <a:p>
            <a:pPr lvl="0" algn="just" rtl="0">
              <a:lnSpc>
                <a:spcPct val="100000"/>
              </a:lnSpc>
              <a:spcBef>
                <a:spcPts val="500"/>
              </a:spcBef>
              <a:spcAft>
                <a:spcPts val="500"/>
              </a:spcAft>
              <a:buNone/>
            </a:pPr>
            <a:endParaRPr sz="1200">
              <a:solidFill>
                <a:srgbClr val="666666"/>
              </a:solidFill>
              <a:highlight>
                <a:srgbClr val="FFFFFF"/>
              </a:highlight>
            </a:endParaRPr>
          </a:p>
          <a:p>
            <a:pPr lvl="0" algn="just" rtl="0">
              <a:lnSpc>
                <a:spcPct val="100000"/>
              </a:lnSpc>
              <a:spcBef>
                <a:spcPts val="400"/>
              </a:spcBef>
              <a:spcAft>
                <a:spcPts val="0"/>
              </a:spcAft>
              <a:buNone/>
            </a:pPr>
            <a:endParaRPr sz="1200">
              <a:solidFill>
                <a:srgbClr val="666666"/>
              </a:solidFill>
            </a:endParaRPr>
          </a:p>
          <a:p>
            <a:pPr lvl="0" algn="just" rtl="0">
              <a:lnSpc>
                <a:spcPct val="100000"/>
              </a:lnSpc>
              <a:spcBef>
                <a:spcPts val="400"/>
              </a:spcBef>
              <a:spcAft>
                <a:spcPts val="0"/>
              </a:spcAft>
              <a:buNone/>
            </a:pPr>
            <a:endParaRPr sz="1200">
              <a:solidFill>
                <a:srgbClr val="666666"/>
              </a:solidFill>
            </a:endParaRPr>
          </a:p>
          <a:p>
            <a:pPr lvl="0" algn="just" rtl="0">
              <a:lnSpc>
                <a:spcPct val="100000"/>
              </a:lnSpc>
              <a:spcBef>
                <a:spcPts val="400"/>
              </a:spcBef>
              <a:spcAft>
                <a:spcPts val="0"/>
              </a:spcAft>
              <a:buNone/>
            </a:pPr>
            <a:endParaRPr sz="1200">
              <a:solidFill>
                <a:srgbClr val="666666"/>
              </a:solidFill>
            </a:endParaRPr>
          </a:p>
          <a:p>
            <a:pPr lvl="0" algn="just" rtl="0">
              <a:lnSpc>
                <a:spcPct val="100000"/>
              </a:lnSpc>
              <a:spcBef>
                <a:spcPts val="400"/>
              </a:spcBef>
              <a:spcAft>
                <a:spcPts val="0"/>
              </a:spcAft>
              <a:buNone/>
            </a:pPr>
            <a:endParaRPr sz="1200">
              <a:solidFill>
                <a:srgbClr val="666666"/>
              </a:solidFill>
            </a:endParaRPr>
          </a:p>
          <a:p>
            <a:pPr lvl="0" algn="just" rtl="0">
              <a:lnSpc>
                <a:spcPct val="100000"/>
              </a:lnSpc>
              <a:spcBef>
                <a:spcPts val="500"/>
              </a:spcBef>
              <a:spcAft>
                <a:spcPts val="0"/>
              </a:spcAft>
              <a:buNone/>
            </a:pPr>
            <a:endParaRPr sz="1200">
              <a:solidFill>
                <a:srgbClr val="666666"/>
              </a:solidFill>
            </a:endParaRPr>
          </a:p>
          <a:p>
            <a:pPr lvl="0" algn="just" rtl="0">
              <a:lnSpc>
                <a:spcPct val="100000"/>
              </a:lnSpc>
              <a:spcBef>
                <a:spcPts val="400"/>
              </a:spcBef>
              <a:spcAft>
                <a:spcPts val="0"/>
              </a:spcAft>
              <a:buNone/>
            </a:pPr>
            <a:endParaRPr sz="1200">
              <a:solidFill>
                <a:srgbClr val="666666"/>
              </a:solidFill>
            </a:endParaRPr>
          </a:p>
        </p:txBody>
      </p:sp>
      <p:pic>
        <p:nvPicPr>
          <p:cNvPr id="313" name="Shape 313"/>
          <p:cNvPicPr preferRelativeResize="0"/>
          <p:nvPr/>
        </p:nvPicPr>
        <p:blipFill>
          <a:blip r:embed="rId3">
            <a:alphaModFix/>
          </a:blip>
          <a:stretch>
            <a:fillRect/>
          </a:stretch>
        </p:blipFill>
        <p:spPr>
          <a:xfrm>
            <a:off x="611560" y="1347614"/>
            <a:ext cx="2052910" cy="2665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DESAFIO !!!</a:t>
            </a:r>
          </a:p>
        </p:txBody>
      </p:sp>
      <p:sp>
        <p:nvSpPr>
          <p:cNvPr id="319" name="Shape 319"/>
          <p:cNvSpPr txBox="1">
            <a:spLocks noGrp="1"/>
          </p:cNvSpPr>
          <p:nvPr>
            <p:ph type="body" idx="1"/>
          </p:nvPr>
        </p:nvSpPr>
        <p:spPr>
          <a:xfrm>
            <a:off x="2906075" y="843775"/>
            <a:ext cx="5819100" cy="4021500"/>
          </a:xfrm>
          <a:prstGeom prst="rect">
            <a:avLst/>
          </a:prstGeom>
        </p:spPr>
        <p:txBody>
          <a:bodyPr wrap="square" lIns="91425" tIns="91425" rIns="91425" bIns="91425" anchor="t" anchorCtr="0">
            <a:noAutofit/>
          </a:bodyPr>
          <a:lstStyle/>
          <a:p>
            <a:pPr marL="139700" marR="139700" lvl="0" indent="0" algn="just" rtl="0">
              <a:lnSpc>
                <a:spcPct val="140000"/>
              </a:lnSpc>
              <a:spcBef>
                <a:spcPts val="1800"/>
              </a:spcBef>
              <a:spcAft>
                <a:spcPts val="0"/>
              </a:spcAft>
              <a:buNone/>
            </a:pPr>
            <a:r>
              <a:rPr lang="pt-BR" sz="1200" b="1" dirty="0">
                <a:solidFill>
                  <a:srgbClr val="999999"/>
                </a:solidFill>
                <a:highlight>
                  <a:srgbClr val="FFFFFF"/>
                </a:highlight>
              </a:rPr>
              <a:t>Os protocolos para redes sem fio (Wi-Fi) permitem diversos arranjos conforme a necessidade de cada organização. Uma das formas de conexão é a conexão direta entre equipamentos (</a:t>
            </a:r>
            <a:r>
              <a:rPr lang="pt-BR" sz="1200" b="1" dirty="0" err="1">
                <a:solidFill>
                  <a:srgbClr val="999999"/>
                </a:solidFill>
                <a:highlight>
                  <a:srgbClr val="FFFFFF"/>
                </a:highlight>
              </a:rPr>
              <a:t>peer-to-peer</a:t>
            </a:r>
            <a:r>
              <a:rPr lang="pt-BR" sz="1200" b="1" dirty="0">
                <a:solidFill>
                  <a:srgbClr val="999999"/>
                </a:solidFill>
                <a:highlight>
                  <a:srgbClr val="FFFFFF"/>
                </a:highlight>
              </a:rPr>
              <a:t>) sem a presença de Access Point. Assinale a alternativa que designa especificamente este tipo de arranjo.</a:t>
            </a:r>
          </a:p>
          <a:p>
            <a:pPr marL="215900" marR="139700" lvl="0" indent="0" rtl="0">
              <a:lnSpc>
                <a:spcPct val="100000"/>
              </a:lnSpc>
              <a:spcBef>
                <a:spcPts val="1500"/>
              </a:spcBef>
              <a:spcAft>
                <a:spcPts val="900"/>
              </a:spcAft>
              <a:buNone/>
            </a:pPr>
            <a:r>
              <a:rPr lang="pt-BR" sz="1200" dirty="0">
                <a:solidFill>
                  <a:srgbClr val="999999"/>
                </a:solidFill>
                <a:highlight>
                  <a:srgbClr val="FFFFFF"/>
                </a:highlight>
              </a:rPr>
              <a:t>a redes ad hoc</a:t>
            </a:r>
          </a:p>
          <a:p>
            <a:pPr marL="215900" marR="139700" lvl="0" indent="0" rtl="0">
              <a:lnSpc>
                <a:spcPct val="100000"/>
              </a:lnSpc>
              <a:spcBef>
                <a:spcPts val="1500"/>
              </a:spcBef>
              <a:spcAft>
                <a:spcPts val="900"/>
              </a:spcAft>
              <a:buNone/>
            </a:pPr>
            <a:r>
              <a:rPr lang="pt-BR" sz="1200" dirty="0">
                <a:solidFill>
                  <a:srgbClr val="999999"/>
                </a:solidFill>
                <a:highlight>
                  <a:srgbClr val="FFFFFF"/>
                </a:highlight>
              </a:rPr>
              <a:t>b </a:t>
            </a:r>
            <a:r>
              <a:rPr lang="pt-BR" sz="1200" dirty="0" err="1">
                <a:solidFill>
                  <a:srgbClr val="999999"/>
                </a:solidFill>
                <a:highlight>
                  <a:srgbClr val="FFFFFF"/>
                </a:highlight>
              </a:rPr>
              <a:t>basic</a:t>
            </a:r>
            <a:r>
              <a:rPr lang="pt-BR" sz="1200" dirty="0">
                <a:solidFill>
                  <a:srgbClr val="999999"/>
                </a:solidFill>
                <a:highlight>
                  <a:srgbClr val="FFFFFF"/>
                </a:highlight>
              </a:rPr>
              <a:t> </a:t>
            </a:r>
            <a:r>
              <a:rPr lang="pt-BR" sz="1200" dirty="0" err="1">
                <a:solidFill>
                  <a:srgbClr val="999999"/>
                </a:solidFill>
                <a:highlight>
                  <a:srgbClr val="FFFFFF"/>
                </a:highlight>
              </a:rPr>
              <a:t>service</a:t>
            </a:r>
            <a:endParaRPr lang="pt-BR" sz="1200" dirty="0">
              <a:solidFill>
                <a:srgbClr val="999999"/>
              </a:solidFill>
              <a:highlight>
                <a:srgbClr val="FFFFFF"/>
              </a:highlight>
            </a:endParaRPr>
          </a:p>
          <a:p>
            <a:pPr marL="215900" marR="139700" lvl="0" indent="0" rtl="0">
              <a:lnSpc>
                <a:spcPct val="100000"/>
              </a:lnSpc>
              <a:spcBef>
                <a:spcPts val="1500"/>
              </a:spcBef>
              <a:spcAft>
                <a:spcPts val="900"/>
              </a:spcAft>
              <a:buNone/>
            </a:pPr>
            <a:r>
              <a:rPr lang="pt-BR" sz="1200" dirty="0">
                <a:solidFill>
                  <a:srgbClr val="999999"/>
                </a:solidFill>
                <a:highlight>
                  <a:srgbClr val="FFFFFF"/>
                </a:highlight>
              </a:rPr>
              <a:t>c </a:t>
            </a:r>
            <a:r>
              <a:rPr lang="pt-BR" sz="1200" dirty="0" err="1">
                <a:solidFill>
                  <a:srgbClr val="999999"/>
                </a:solidFill>
                <a:highlight>
                  <a:srgbClr val="FFFFFF"/>
                </a:highlight>
              </a:rPr>
              <a:t>extend</a:t>
            </a:r>
            <a:r>
              <a:rPr lang="pt-BR" sz="1200" dirty="0">
                <a:solidFill>
                  <a:srgbClr val="999999"/>
                </a:solidFill>
                <a:highlight>
                  <a:srgbClr val="FFFFFF"/>
                </a:highlight>
              </a:rPr>
              <a:t> </a:t>
            </a:r>
            <a:r>
              <a:rPr lang="pt-BR" sz="1200" dirty="0" err="1">
                <a:solidFill>
                  <a:srgbClr val="999999"/>
                </a:solidFill>
                <a:highlight>
                  <a:srgbClr val="FFFFFF"/>
                </a:highlight>
              </a:rPr>
              <a:t>service</a:t>
            </a:r>
            <a:endParaRPr lang="pt-BR" sz="1200" dirty="0">
              <a:solidFill>
                <a:srgbClr val="999999"/>
              </a:solidFill>
              <a:highlight>
                <a:srgbClr val="FFFFFF"/>
              </a:highlight>
            </a:endParaRPr>
          </a:p>
          <a:p>
            <a:pPr marL="215900" marR="139700" lvl="0" indent="0" rtl="0">
              <a:lnSpc>
                <a:spcPct val="100000"/>
              </a:lnSpc>
              <a:spcBef>
                <a:spcPts val="1500"/>
              </a:spcBef>
              <a:spcAft>
                <a:spcPts val="900"/>
              </a:spcAft>
              <a:buNone/>
            </a:pPr>
            <a:r>
              <a:rPr lang="pt-BR" sz="1200" dirty="0">
                <a:solidFill>
                  <a:srgbClr val="999999"/>
                </a:solidFill>
                <a:highlight>
                  <a:srgbClr val="FFFFFF"/>
                </a:highlight>
              </a:rPr>
              <a:t>d </a:t>
            </a:r>
            <a:r>
              <a:rPr lang="pt-BR" sz="1200" dirty="0" err="1">
                <a:solidFill>
                  <a:srgbClr val="999999"/>
                </a:solidFill>
                <a:highlight>
                  <a:srgbClr val="FFFFFF"/>
                </a:highlight>
              </a:rPr>
              <a:t>distribution</a:t>
            </a:r>
            <a:r>
              <a:rPr lang="pt-BR" sz="1200" dirty="0">
                <a:solidFill>
                  <a:srgbClr val="999999"/>
                </a:solidFill>
                <a:highlight>
                  <a:srgbClr val="FFFFFF"/>
                </a:highlight>
              </a:rPr>
              <a:t> system</a:t>
            </a:r>
          </a:p>
          <a:p>
            <a:pPr marL="215900" marR="139700" lvl="0" indent="0" rtl="0">
              <a:lnSpc>
                <a:spcPct val="100000"/>
              </a:lnSpc>
              <a:spcBef>
                <a:spcPts val="1500"/>
              </a:spcBef>
              <a:spcAft>
                <a:spcPts val="2300"/>
              </a:spcAft>
              <a:buNone/>
            </a:pPr>
            <a:r>
              <a:rPr lang="pt-BR" sz="1200" dirty="0">
                <a:solidFill>
                  <a:srgbClr val="999999"/>
                </a:solidFill>
                <a:highlight>
                  <a:srgbClr val="FFFFFF"/>
                </a:highlight>
              </a:rPr>
              <a:t>e </a:t>
            </a:r>
            <a:r>
              <a:rPr lang="pt-BR" sz="1200" dirty="0" err="1">
                <a:solidFill>
                  <a:srgbClr val="999999"/>
                </a:solidFill>
                <a:highlight>
                  <a:srgbClr val="FFFFFF"/>
                </a:highlight>
              </a:rPr>
              <a:t>distribution</a:t>
            </a:r>
            <a:r>
              <a:rPr lang="pt-BR" sz="1200" dirty="0">
                <a:solidFill>
                  <a:srgbClr val="999999"/>
                </a:solidFill>
                <a:highlight>
                  <a:srgbClr val="FFFFFF"/>
                </a:highlight>
              </a:rPr>
              <a:t> </a:t>
            </a:r>
            <a:r>
              <a:rPr lang="pt-BR" sz="1200" dirty="0" err="1">
                <a:solidFill>
                  <a:srgbClr val="999999"/>
                </a:solidFill>
                <a:highlight>
                  <a:srgbClr val="FFFFFF"/>
                </a:highlight>
              </a:rPr>
              <a:t>service</a:t>
            </a:r>
            <a:endParaRPr lang="pt-BR" sz="1200" dirty="0">
              <a:solidFill>
                <a:srgbClr val="999999"/>
              </a:solidFill>
              <a:highlight>
                <a:srgbClr val="FFFFFF"/>
              </a:highlight>
            </a:endParaRPr>
          </a:p>
          <a:p>
            <a:pPr marL="215900" marR="139700" lvl="0" indent="0" rtl="0">
              <a:lnSpc>
                <a:spcPct val="100000"/>
              </a:lnSpc>
              <a:spcBef>
                <a:spcPts val="0"/>
              </a:spcBef>
              <a:spcAft>
                <a:spcPts val="2300"/>
              </a:spcAft>
              <a:buNone/>
            </a:pPr>
            <a:endParaRPr sz="1000" b="1" dirty="0">
              <a:solidFill>
                <a:srgbClr val="666666"/>
              </a:solidFill>
              <a:highlight>
                <a:srgbClr val="FFFFFF"/>
              </a:highlight>
            </a:endParaRPr>
          </a:p>
          <a:p>
            <a:pPr lvl="0" algn="just" rtl="0">
              <a:lnSpc>
                <a:spcPct val="100000"/>
              </a:lnSpc>
              <a:spcBef>
                <a:spcPts val="500"/>
              </a:spcBef>
              <a:spcAft>
                <a:spcPts val="500"/>
              </a:spcAft>
              <a:buNone/>
            </a:pPr>
            <a:endParaRPr sz="1200" dirty="0">
              <a:solidFill>
                <a:srgbClr val="666666"/>
              </a:solidFill>
              <a:highlight>
                <a:srgbClr val="FFFFFF"/>
              </a:highlight>
            </a:endParaRPr>
          </a:p>
          <a:p>
            <a:pPr lvl="0" algn="just" rtl="0">
              <a:lnSpc>
                <a:spcPct val="100000"/>
              </a:lnSpc>
              <a:spcBef>
                <a:spcPts val="400"/>
              </a:spcBef>
              <a:spcAft>
                <a:spcPts val="0"/>
              </a:spcAft>
              <a:buNone/>
            </a:pPr>
            <a:endParaRPr sz="1200" dirty="0">
              <a:solidFill>
                <a:srgbClr val="666666"/>
              </a:solidFill>
            </a:endParaRPr>
          </a:p>
          <a:p>
            <a:pPr lvl="0" algn="just" rtl="0">
              <a:lnSpc>
                <a:spcPct val="100000"/>
              </a:lnSpc>
              <a:spcBef>
                <a:spcPts val="400"/>
              </a:spcBef>
              <a:spcAft>
                <a:spcPts val="0"/>
              </a:spcAft>
              <a:buNone/>
            </a:pPr>
            <a:endParaRPr sz="1200" dirty="0">
              <a:solidFill>
                <a:srgbClr val="666666"/>
              </a:solidFill>
            </a:endParaRPr>
          </a:p>
          <a:p>
            <a:pPr lvl="0" algn="just" rtl="0">
              <a:lnSpc>
                <a:spcPct val="100000"/>
              </a:lnSpc>
              <a:spcBef>
                <a:spcPts val="400"/>
              </a:spcBef>
              <a:spcAft>
                <a:spcPts val="0"/>
              </a:spcAft>
              <a:buNone/>
            </a:pPr>
            <a:endParaRPr sz="1200" dirty="0">
              <a:solidFill>
                <a:srgbClr val="666666"/>
              </a:solidFill>
            </a:endParaRPr>
          </a:p>
          <a:p>
            <a:pPr lvl="0" algn="just" rtl="0">
              <a:lnSpc>
                <a:spcPct val="100000"/>
              </a:lnSpc>
              <a:spcBef>
                <a:spcPts val="400"/>
              </a:spcBef>
              <a:spcAft>
                <a:spcPts val="0"/>
              </a:spcAft>
              <a:buNone/>
            </a:pPr>
            <a:endParaRPr sz="1200" dirty="0">
              <a:solidFill>
                <a:srgbClr val="666666"/>
              </a:solidFill>
            </a:endParaRPr>
          </a:p>
          <a:p>
            <a:pPr lvl="0" algn="just" rtl="0">
              <a:lnSpc>
                <a:spcPct val="100000"/>
              </a:lnSpc>
              <a:spcBef>
                <a:spcPts val="500"/>
              </a:spcBef>
              <a:spcAft>
                <a:spcPts val="0"/>
              </a:spcAft>
              <a:buNone/>
            </a:pPr>
            <a:endParaRPr sz="1200" dirty="0">
              <a:solidFill>
                <a:srgbClr val="666666"/>
              </a:solidFill>
            </a:endParaRPr>
          </a:p>
          <a:p>
            <a:pPr lvl="0" algn="just" rtl="0">
              <a:lnSpc>
                <a:spcPct val="100000"/>
              </a:lnSpc>
              <a:spcBef>
                <a:spcPts val="400"/>
              </a:spcBef>
              <a:spcAft>
                <a:spcPts val="0"/>
              </a:spcAft>
              <a:buNone/>
            </a:pPr>
            <a:endParaRPr sz="1200" dirty="0">
              <a:solidFill>
                <a:srgbClr val="666666"/>
              </a:solidFill>
            </a:endParaRPr>
          </a:p>
        </p:txBody>
      </p:sp>
      <p:pic>
        <p:nvPicPr>
          <p:cNvPr id="320" name="Shape 320"/>
          <p:cNvPicPr preferRelativeResize="0"/>
          <p:nvPr/>
        </p:nvPicPr>
        <p:blipFill>
          <a:blip r:embed="rId3">
            <a:alphaModFix/>
          </a:blip>
          <a:stretch>
            <a:fillRect/>
          </a:stretch>
        </p:blipFill>
        <p:spPr>
          <a:xfrm>
            <a:off x="618465" y="1354277"/>
            <a:ext cx="2298175" cy="329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77" name="Shape 77"/>
          <p:cNvSpPr txBox="1">
            <a:spLocks noGrp="1"/>
          </p:cNvSpPr>
          <p:nvPr>
            <p:ph type="body" idx="1"/>
          </p:nvPr>
        </p:nvSpPr>
        <p:spPr>
          <a:xfrm>
            <a:off x="311700" y="1228675"/>
            <a:ext cx="8520600" cy="3618600"/>
          </a:xfrm>
          <a:prstGeom prst="rect">
            <a:avLst/>
          </a:prstGeom>
        </p:spPr>
        <p:txBody>
          <a:bodyPr wrap="square" lIns="91425" tIns="91425" rIns="91425" bIns="91425" anchor="t" anchorCtr="0">
            <a:noAutofit/>
          </a:bodyPr>
          <a:lstStyle/>
          <a:p>
            <a:pPr lvl="0" algn="just" rtl="0">
              <a:spcBef>
                <a:spcPts val="0"/>
              </a:spcBef>
              <a:buNone/>
            </a:pPr>
            <a:r>
              <a:rPr lang="pt-BR"/>
              <a:t>Classificação quanto à abrangência:</a:t>
            </a:r>
          </a:p>
          <a:p>
            <a:pPr lvl="0" algn="just" rtl="0">
              <a:spcBef>
                <a:spcPts val="0"/>
              </a:spcBef>
              <a:buNone/>
            </a:pPr>
            <a:endParaRPr/>
          </a:p>
          <a:p>
            <a:pPr lvl="0" algn="just" rtl="0">
              <a:spcBef>
                <a:spcPts val="400"/>
              </a:spcBef>
              <a:spcAft>
                <a:spcPts val="0"/>
              </a:spcAft>
              <a:buNone/>
            </a:pPr>
            <a:r>
              <a:rPr lang="pt-BR" sz="1200" b="1">
                <a:solidFill>
                  <a:srgbClr val="FF0000"/>
                </a:solidFill>
              </a:rPr>
              <a:t>Wireless Personal Area Network (WPAN)</a:t>
            </a:r>
          </a:p>
          <a:p>
            <a:pPr lvl="0" algn="just" rtl="0">
              <a:spcBef>
                <a:spcPts val="400"/>
              </a:spcBef>
              <a:spcAft>
                <a:spcPts val="0"/>
              </a:spcAft>
              <a:buNone/>
            </a:pPr>
            <a:r>
              <a:rPr lang="pt-BR" sz="1200">
                <a:solidFill>
                  <a:srgbClr val="666666"/>
                </a:solidFill>
              </a:rPr>
              <a:t>Rede sem fio com uma pequena área de abrangência, normalmente é utilizada para conectar dispositivos periféricos sem a utilização de cabos, como mouses, teclados, câmeras fotográficas, impressoras, tablets, etc. Normalmente são utilizadas tecnologias como Bluetooth ou Infravermelho.</a:t>
            </a:r>
          </a:p>
          <a:p>
            <a:pPr lvl="0" algn="just" rtl="0">
              <a:spcBef>
                <a:spcPts val="400"/>
              </a:spcBef>
              <a:spcAft>
                <a:spcPts val="0"/>
              </a:spcAft>
              <a:buNone/>
            </a:pPr>
            <a:endParaRPr sz="1200">
              <a:solidFill>
                <a:srgbClr val="666666"/>
              </a:solidFill>
            </a:endParaRPr>
          </a:p>
          <a:p>
            <a:pPr lvl="0" algn="just" rtl="0">
              <a:spcBef>
                <a:spcPts val="400"/>
              </a:spcBef>
              <a:spcAft>
                <a:spcPts val="0"/>
              </a:spcAft>
              <a:buNone/>
            </a:pPr>
            <a:r>
              <a:rPr lang="pt-BR" sz="1200" b="1">
                <a:solidFill>
                  <a:srgbClr val="FF0000"/>
                </a:solidFill>
              </a:rPr>
              <a:t>Wireless Local Area Network (WLAN)</a:t>
            </a:r>
          </a:p>
          <a:p>
            <a:pPr lvl="0" algn="just" rtl="0">
              <a:spcBef>
                <a:spcPts val="400"/>
              </a:spcBef>
              <a:spcAft>
                <a:spcPts val="0"/>
              </a:spcAft>
              <a:buNone/>
            </a:pPr>
            <a:r>
              <a:rPr lang="pt-BR" sz="1200">
                <a:solidFill>
                  <a:srgbClr val="666666"/>
                </a:solidFill>
              </a:rPr>
              <a:t>É uma rede com uma área de abrangência um pouco maior. Normalmente é utilizada para criar uma pequena rede local para compartilhamento de internet ou outros serviços de redes sem a utilização de fios. Utiliza o padrão IEEE 802.11 (Wi-Fi). </a:t>
            </a:r>
          </a:p>
          <a:p>
            <a:pPr lvl="0" algn="just"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83" name="Shape 83"/>
          <p:cNvSpPr txBox="1">
            <a:spLocks noGrp="1"/>
          </p:cNvSpPr>
          <p:nvPr>
            <p:ph type="body" idx="1"/>
          </p:nvPr>
        </p:nvSpPr>
        <p:spPr>
          <a:xfrm>
            <a:off x="311700" y="1228675"/>
            <a:ext cx="8520600" cy="3340200"/>
          </a:xfrm>
          <a:prstGeom prst="rect">
            <a:avLst/>
          </a:prstGeom>
        </p:spPr>
        <p:txBody>
          <a:bodyPr wrap="square" lIns="91425" tIns="91425" rIns="91425" bIns="91425" anchor="t" anchorCtr="0">
            <a:noAutofit/>
          </a:bodyPr>
          <a:lstStyle/>
          <a:p>
            <a:pPr lvl="0" algn="just" rtl="0">
              <a:spcBef>
                <a:spcPts val="0"/>
              </a:spcBef>
              <a:buNone/>
            </a:pPr>
            <a:r>
              <a:rPr lang="pt-BR"/>
              <a:t>Classificação quanto à abrangência:</a:t>
            </a:r>
          </a:p>
          <a:p>
            <a:pPr lvl="0" algn="just" rtl="0">
              <a:spcBef>
                <a:spcPts val="0"/>
              </a:spcBef>
              <a:buNone/>
            </a:pPr>
            <a:endParaRPr/>
          </a:p>
          <a:p>
            <a:pPr lvl="0" algn="just" rtl="0">
              <a:spcBef>
                <a:spcPts val="400"/>
              </a:spcBef>
              <a:spcAft>
                <a:spcPts val="0"/>
              </a:spcAft>
              <a:buNone/>
            </a:pPr>
            <a:r>
              <a:rPr lang="pt-BR" sz="1200" b="1">
                <a:solidFill>
                  <a:srgbClr val="FF0000"/>
                </a:solidFill>
              </a:rPr>
              <a:t>Wireless Metropolitan Area Network (WMAN)</a:t>
            </a:r>
          </a:p>
          <a:p>
            <a:pPr lvl="0" algn="just" rtl="0">
              <a:spcBef>
                <a:spcPts val="400"/>
              </a:spcBef>
              <a:spcAft>
                <a:spcPts val="0"/>
              </a:spcAft>
              <a:buNone/>
            </a:pPr>
            <a:r>
              <a:rPr lang="pt-BR" sz="1200">
                <a:solidFill>
                  <a:srgbClr val="666666"/>
                </a:solidFill>
              </a:rPr>
              <a:t>Abrange a área de uma cidade (em média um rádio de até 10Km). Atualmente têm-se utilizado a tecnologia WiMax para transmissão de redes wi-fi em uma escala maior.</a:t>
            </a:r>
          </a:p>
          <a:p>
            <a:pPr lvl="0" algn="just" rtl="0">
              <a:spcBef>
                <a:spcPts val="400"/>
              </a:spcBef>
              <a:spcAft>
                <a:spcPts val="0"/>
              </a:spcAft>
              <a:buNone/>
            </a:pPr>
            <a:endParaRPr sz="1200">
              <a:solidFill>
                <a:srgbClr val="666666"/>
              </a:solidFill>
            </a:endParaRPr>
          </a:p>
          <a:p>
            <a:pPr lvl="0" algn="just" rtl="0">
              <a:spcBef>
                <a:spcPts val="400"/>
              </a:spcBef>
              <a:spcAft>
                <a:spcPts val="0"/>
              </a:spcAft>
              <a:buNone/>
            </a:pPr>
            <a:r>
              <a:rPr lang="pt-BR" sz="1200" b="1">
                <a:solidFill>
                  <a:srgbClr val="FF0000"/>
                </a:solidFill>
              </a:rPr>
              <a:t>Wireless Wide Area Network (WWAN)</a:t>
            </a:r>
          </a:p>
          <a:p>
            <a:pPr lvl="0" algn="just" rtl="0">
              <a:spcBef>
                <a:spcPts val="400"/>
              </a:spcBef>
              <a:spcAft>
                <a:spcPts val="0"/>
              </a:spcAft>
              <a:buNone/>
            </a:pPr>
            <a:r>
              <a:rPr lang="pt-BR" sz="1200">
                <a:solidFill>
                  <a:srgbClr val="666666"/>
                </a:solidFill>
              </a:rPr>
              <a:t>Abrange uma área intercontinental, sendo um basicamente um conjunto de redes WLAN e WMAN. Normalmente é utilizada na comunicação via satélite e na telefonia móvel. </a:t>
            </a:r>
          </a:p>
          <a:p>
            <a:pPr lvl="0" algn="just" rtl="0">
              <a:spcBef>
                <a:spcPts val="400"/>
              </a:spcBef>
              <a:spcAft>
                <a:spcPts val="0"/>
              </a:spcAft>
              <a:buNone/>
            </a:pPr>
            <a:endParaRPr sz="1200" b="1">
              <a:solidFill>
                <a:srgbClr val="C00000"/>
              </a:solidFill>
            </a:endParaRPr>
          </a:p>
          <a:p>
            <a:pPr lvl="0" algn="just" rt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89" name="Shape 89"/>
          <p:cNvSpPr txBox="1">
            <a:spLocks noGrp="1"/>
          </p:cNvSpPr>
          <p:nvPr>
            <p:ph type="body" idx="1"/>
          </p:nvPr>
        </p:nvSpPr>
        <p:spPr>
          <a:xfrm>
            <a:off x="311700" y="1228675"/>
            <a:ext cx="5828100" cy="33402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WPAN - padrão bluetooth (IEEE 802.15)</a:t>
            </a:r>
          </a:p>
          <a:p>
            <a:pPr lvl="0" algn="just" rtl="0">
              <a:spcBef>
                <a:spcPts val="400"/>
              </a:spcBef>
              <a:spcAft>
                <a:spcPts val="0"/>
              </a:spcAft>
              <a:buNone/>
            </a:pPr>
            <a:endParaRPr>
              <a:solidFill>
                <a:srgbClr val="FF0000"/>
              </a:solidFill>
            </a:endParaRPr>
          </a:p>
          <a:p>
            <a:pPr lvl="0" algn="just" rtl="0">
              <a:spcBef>
                <a:spcPts val="400"/>
              </a:spcBef>
              <a:spcAft>
                <a:spcPts val="0"/>
              </a:spcAft>
              <a:buNone/>
            </a:pPr>
            <a:r>
              <a:rPr lang="pt-BR" sz="1400">
                <a:solidFill>
                  <a:srgbClr val="666666"/>
                </a:solidFill>
              </a:rPr>
              <a:t>Rede sem fio muito utilizada nas PANs, possuindo uma curta abrangência e sendo rápida e segura e de baixo custo. Normalmente é utilizada para transferir informações entre periféricos, smartphones, computadores, câmeras, impressoras, etc. Por possuir uma transmissão via rádio frequência, pode detectar os dispositivos independente de suas posições, desde que dentro do limite de abrangência.</a:t>
            </a:r>
          </a:p>
          <a:p>
            <a:pPr lvl="0" algn="just" rtl="0">
              <a:spcBef>
                <a:spcPts val="400"/>
              </a:spcBef>
              <a:spcAft>
                <a:spcPts val="0"/>
              </a:spcAft>
              <a:buNone/>
            </a:pPr>
            <a:endParaRPr sz="1400">
              <a:solidFill>
                <a:srgbClr val="FF0000"/>
              </a:solidFill>
            </a:endParaRPr>
          </a:p>
          <a:p>
            <a:pPr lvl="0" algn="just" rtl="0">
              <a:spcBef>
                <a:spcPts val="400"/>
              </a:spcBef>
              <a:spcAft>
                <a:spcPts val="0"/>
              </a:spcAft>
              <a:buNone/>
            </a:pPr>
            <a:endParaRPr sz="1400">
              <a:solidFill>
                <a:srgbClr val="FF0000"/>
              </a:solidFill>
            </a:endParaRPr>
          </a:p>
          <a:p>
            <a:pPr lvl="0" algn="just" rtl="0">
              <a:spcBef>
                <a:spcPts val="0"/>
              </a:spcBef>
              <a:buNone/>
            </a:pPr>
            <a:endParaRPr sz="1400"/>
          </a:p>
          <a:p>
            <a:pPr lvl="0" algn="just" rtl="0">
              <a:spcBef>
                <a:spcPts val="0"/>
              </a:spcBef>
              <a:buNone/>
            </a:pPr>
            <a:endParaRPr sz="1400"/>
          </a:p>
        </p:txBody>
      </p:sp>
      <p:pic>
        <p:nvPicPr>
          <p:cNvPr id="90" name="Shape 90"/>
          <p:cNvPicPr preferRelativeResize="0"/>
          <p:nvPr/>
        </p:nvPicPr>
        <p:blipFill>
          <a:blip r:embed="rId3">
            <a:alphaModFix/>
          </a:blip>
          <a:stretch>
            <a:fillRect/>
          </a:stretch>
        </p:blipFill>
        <p:spPr>
          <a:xfrm>
            <a:off x="6256300" y="1362950"/>
            <a:ext cx="2686050" cy="2686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96" name="Shape 96"/>
          <p:cNvSpPr txBox="1">
            <a:spLocks noGrp="1"/>
          </p:cNvSpPr>
          <p:nvPr>
            <p:ph type="body" idx="1"/>
          </p:nvPr>
        </p:nvSpPr>
        <p:spPr>
          <a:xfrm>
            <a:off x="311700" y="1228675"/>
            <a:ext cx="5828100" cy="3726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WPAN - padrão bluetooth (IEEE 802.15)</a:t>
            </a:r>
          </a:p>
          <a:p>
            <a:pPr lvl="0" algn="just" rtl="0">
              <a:spcBef>
                <a:spcPts val="500"/>
              </a:spcBef>
              <a:spcAft>
                <a:spcPts val="0"/>
              </a:spcAft>
              <a:buNone/>
            </a:pPr>
            <a:endParaRPr sz="1400">
              <a:solidFill>
                <a:srgbClr val="666666"/>
              </a:solidFill>
            </a:endParaRPr>
          </a:p>
          <a:p>
            <a:pPr lvl="0" algn="just" rtl="0">
              <a:spcBef>
                <a:spcPts val="500"/>
              </a:spcBef>
              <a:spcAft>
                <a:spcPts val="0"/>
              </a:spcAft>
              <a:buNone/>
            </a:pPr>
            <a:r>
              <a:rPr lang="pt-BR" sz="1400">
                <a:solidFill>
                  <a:srgbClr val="666666"/>
                </a:solidFill>
              </a:rPr>
              <a:t>•</a:t>
            </a:r>
            <a:r>
              <a:rPr lang="pt-BR" sz="1400" b="1">
                <a:solidFill>
                  <a:srgbClr val="666666"/>
                </a:solidFill>
              </a:rPr>
              <a:t>Classe 1</a:t>
            </a:r>
            <a:r>
              <a:rPr lang="pt-BR" sz="1400">
                <a:solidFill>
                  <a:srgbClr val="666666"/>
                </a:solidFill>
              </a:rPr>
              <a:t> - Alcance de até 100 metros;</a:t>
            </a:r>
          </a:p>
          <a:p>
            <a:pPr lvl="0" algn="just" rtl="0">
              <a:spcBef>
                <a:spcPts val="500"/>
              </a:spcBef>
              <a:spcAft>
                <a:spcPts val="0"/>
              </a:spcAft>
              <a:buNone/>
            </a:pPr>
            <a:r>
              <a:rPr lang="pt-BR" sz="1400">
                <a:solidFill>
                  <a:srgbClr val="666666"/>
                </a:solidFill>
              </a:rPr>
              <a:t>•</a:t>
            </a:r>
            <a:r>
              <a:rPr lang="pt-BR" sz="1400" b="1">
                <a:solidFill>
                  <a:srgbClr val="666666"/>
                </a:solidFill>
              </a:rPr>
              <a:t>Classe 2 </a:t>
            </a:r>
            <a:r>
              <a:rPr lang="pt-BR" sz="1400">
                <a:solidFill>
                  <a:srgbClr val="666666"/>
                </a:solidFill>
              </a:rPr>
              <a:t>- Alcance de até 10 metros;</a:t>
            </a:r>
          </a:p>
          <a:p>
            <a:pPr lvl="0" algn="just" rtl="0">
              <a:spcBef>
                <a:spcPts val="500"/>
              </a:spcBef>
              <a:spcAft>
                <a:spcPts val="0"/>
              </a:spcAft>
              <a:buNone/>
            </a:pPr>
            <a:r>
              <a:rPr lang="pt-BR" sz="1400">
                <a:solidFill>
                  <a:srgbClr val="666666"/>
                </a:solidFill>
              </a:rPr>
              <a:t>•</a:t>
            </a:r>
            <a:r>
              <a:rPr lang="pt-BR" sz="1400" b="1">
                <a:solidFill>
                  <a:srgbClr val="666666"/>
                </a:solidFill>
              </a:rPr>
              <a:t>Classe 3 </a:t>
            </a:r>
            <a:r>
              <a:rPr lang="pt-BR" sz="1400">
                <a:solidFill>
                  <a:srgbClr val="666666"/>
                </a:solidFill>
              </a:rPr>
              <a:t>- Alcance de até 1 metro.</a:t>
            </a:r>
          </a:p>
          <a:p>
            <a:pPr lvl="0" algn="just" rtl="0">
              <a:spcBef>
                <a:spcPts val="500"/>
              </a:spcBef>
              <a:spcAft>
                <a:spcPts val="0"/>
              </a:spcAft>
              <a:buNone/>
            </a:pPr>
            <a:endParaRPr sz="1400">
              <a:solidFill>
                <a:srgbClr val="666666"/>
              </a:solidFill>
            </a:endParaRPr>
          </a:p>
          <a:p>
            <a:pPr lvl="0" algn="just" rtl="0">
              <a:spcBef>
                <a:spcPts val="500"/>
              </a:spcBef>
              <a:spcAft>
                <a:spcPts val="0"/>
              </a:spcAft>
              <a:buNone/>
            </a:pPr>
            <a:r>
              <a:rPr lang="pt-BR" sz="1400">
                <a:solidFill>
                  <a:srgbClr val="666666"/>
                </a:solidFill>
              </a:rPr>
              <a:t>Taxas de transmissão baixas, onde o bluetooth versão 1.2 alcança no máximo 1Mbps, a versão 2.0 alcança até 3Mbps e a versão 3.0 consegue chegar a 54Mbps.</a:t>
            </a:r>
          </a:p>
          <a:p>
            <a:pPr lvl="0" algn="just" rtl="0">
              <a:spcBef>
                <a:spcPts val="500"/>
              </a:spcBef>
              <a:spcAft>
                <a:spcPts val="0"/>
              </a:spcAft>
              <a:buNone/>
            </a:pPr>
            <a:endParaRPr sz="1400">
              <a:solidFill>
                <a:srgbClr val="666666"/>
              </a:solidFill>
            </a:endParaRPr>
          </a:p>
          <a:p>
            <a:pPr lvl="0" algn="just" rtl="0">
              <a:spcBef>
                <a:spcPts val="500"/>
              </a:spcBef>
              <a:spcAft>
                <a:spcPts val="0"/>
              </a:spcAft>
              <a:buNone/>
            </a:pPr>
            <a:r>
              <a:rPr lang="pt-BR" sz="1400">
                <a:solidFill>
                  <a:srgbClr val="666666"/>
                </a:solidFill>
              </a:rPr>
              <a:t>Utiliza a faixa de frequência de 2,4GHz à 2,5GHz e possui conexão Full-Duplex.</a:t>
            </a:r>
          </a:p>
          <a:p>
            <a:pPr lvl="0" algn="just" rtl="0">
              <a:spcBef>
                <a:spcPts val="400"/>
              </a:spcBef>
              <a:spcAft>
                <a:spcPts val="0"/>
              </a:spcAft>
              <a:buNone/>
            </a:pPr>
            <a:endParaRPr sz="1400">
              <a:solidFill>
                <a:srgbClr val="666666"/>
              </a:solidFill>
            </a:endParaRPr>
          </a:p>
          <a:p>
            <a:pPr lvl="0" algn="just" rtl="0">
              <a:spcBef>
                <a:spcPts val="0"/>
              </a:spcBef>
              <a:buNone/>
            </a:pPr>
            <a:endParaRPr sz="1400"/>
          </a:p>
          <a:p>
            <a:pPr lvl="0" algn="just" rtl="0">
              <a:spcBef>
                <a:spcPts val="0"/>
              </a:spcBef>
              <a:buNone/>
            </a:pPr>
            <a:endParaRPr sz="1400"/>
          </a:p>
        </p:txBody>
      </p:sp>
      <p:pic>
        <p:nvPicPr>
          <p:cNvPr id="97" name="Shape 97"/>
          <p:cNvPicPr preferRelativeResize="0"/>
          <p:nvPr/>
        </p:nvPicPr>
        <p:blipFill>
          <a:blip r:embed="rId3">
            <a:alphaModFix/>
          </a:blip>
          <a:stretch>
            <a:fillRect/>
          </a:stretch>
        </p:blipFill>
        <p:spPr>
          <a:xfrm>
            <a:off x="6256300" y="1362950"/>
            <a:ext cx="2686050" cy="268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03" name="Shape 103"/>
          <p:cNvSpPr txBox="1">
            <a:spLocks noGrp="1"/>
          </p:cNvSpPr>
          <p:nvPr>
            <p:ph type="body" idx="1"/>
          </p:nvPr>
        </p:nvSpPr>
        <p:spPr>
          <a:xfrm>
            <a:off x="311700" y="1228675"/>
            <a:ext cx="5729400" cy="3726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WMAN - padrão Wimax (IEEE 802.16)</a:t>
            </a:r>
          </a:p>
          <a:p>
            <a:pPr lvl="0" algn="just" rtl="0">
              <a:spcBef>
                <a:spcPts val="500"/>
              </a:spcBef>
              <a:spcAft>
                <a:spcPts val="0"/>
              </a:spcAft>
              <a:buNone/>
            </a:pPr>
            <a:endParaRPr sz="1400">
              <a:solidFill>
                <a:srgbClr val="666666"/>
              </a:solidFill>
            </a:endParaRPr>
          </a:p>
          <a:p>
            <a:pPr lvl="0" algn="just" rtl="0">
              <a:spcBef>
                <a:spcPts val="500"/>
              </a:spcBef>
              <a:spcAft>
                <a:spcPts val="0"/>
              </a:spcAft>
              <a:buNone/>
            </a:pPr>
            <a:r>
              <a:rPr lang="pt-BR" sz="1400">
                <a:solidFill>
                  <a:srgbClr val="666666"/>
                </a:solidFill>
                <a:latin typeface="Calibri"/>
                <a:ea typeface="Calibri"/>
                <a:cs typeface="Calibri"/>
                <a:sym typeface="Calibri"/>
              </a:rPr>
              <a:t>Esta tecnologia é um padrão para acesso sem fio de banda larga para uma grande área (WMAN). </a:t>
            </a:r>
          </a:p>
          <a:p>
            <a:pPr lvl="0" algn="just" rtl="0">
              <a:spcBef>
                <a:spcPts val="500"/>
              </a:spcBef>
              <a:spcAft>
                <a:spcPts val="0"/>
              </a:spcAft>
              <a:buNone/>
            </a:pPr>
            <a:endParaRPr sz="1400">
              <a:solidFill>
                <a:srgbClr val="666666"/>
              </a:solidFill>
              <a:latin typeface="Calibri"/>
              <a:ea typeface="Calibri"/>
              <a:cs typeface="Calibri"/>
              <a:sym typeface="Calibri"/>
            </a:endParaRPr>
          </a:p>
          <a:p>
            <a:pPr lvl="0" algn="just" rtl="0">
              <a:spcBef>
                <a:spcPts val="500"/>
              </a:spcBef>
              <a:spcAft>
                <a:spcPts val="0"/>
              </a:spcAft>
              <a:buNone/>
            </a:pPr>
            <a:r>
              <a:rPr lang="pt-BR" sz="1400">
                <a:solidFill>
                  <a:srgbClr val="666666"/>
                </a:solidFill>
                <a:latin typeface="Calibri"/>
                <a:ea typeface="Calibri"/>
                <a:cs typeface="Calibri"/>
                <a:sym typeface="Calibri"/>
              </a:rPr>
              <a:t>O padrão 802.16d assegura uma conectividade que opera em uma faixa de frequência de 2 a 11 GHz, (fora da faixa de frequência pública permitida - 2,4 e 5 GHz). </a:t>
            </a:r>
          </a:p>
          <a:p>
            <a:pPr lvl="0" algn="just" rtl="0">
              <a:spcBef>
                <a:spcPts val="500"/>
              </a:spcBef>
              <a:spcAft>
                <a:spcPts val="0"/>
              </a:spcAft>
              <a:buNone/>
            </a:pPr>
            <a:endParaRPr sz="1400">
              <a:solidFill>
                <a:srgbClr val="666666"/>
              </a:solidFill>
              <a:latin typeface="Calibri"/>
              <a:ea typeface="Calibri"/>
              <a:cs typeface="Calibri"/>
              <a:sym typeface="Calibri"/>
            </a:endParaRPr>
          </a:p>
          <a:p>
            <a:pPr lvl="0" algn="just" rtl="0">
              <a:spcBef>
                <a:spcPts val="500"/>
              </a:spcBef>
              <a:spcAft>
                <a:spcPts val="0"/>
              </a:spcAft>
              <a:buNone/>
            </a:pPr>
            <a:r>
              <a:rPr lang="pt-BR" sz="1400">
                <a:solidFill>
                  <a:srgbClr val="666666"/>
                </a:solidFill>
                <a:latin typeface="Calibri"/>
                <a:ea typeface="Calibri"/>
                <a:cs typeface="Calibri"/>
                <a:sym typeface="Calibri"/>
              </a:rPr>
              <a:t>Pode cobrir uma distância de até 50 Km com taxas de transmissão de até 75 Mbps.</a:t>
            </a:r>
          </a:p>
          <a:p>
            <a:pPr lvl="0" algn="just" rtl="0">
              <a:spcBef>
                <a:spcPts val="400"/>
              </a:spcBef>
              <a:spcAft>
                <a:spcPts val="0"/>
              </a:spcAft>
              <a:buNone/>
            </a:pPr>
            <a:endParaRPr sz="1400">
              <a:solidFill>
                <a:srgbClr val="666666"/>
              </a:solidFill>
            </a:endParaRPr>
          </a:p>
          <a:p>
            <a:pPr lvl="0" algn="just" rtl="0">
              <a:spcBef>
                <a:spcPts val="0"/>
              </a:spcBef>
              <a:buNone/>
            </a:pPr>
            <a:endParaRPr sz="1400"/>
          </a:p>
          <a:p>
            <a:pPr lvl="0" algn="just" rtl="0">
              <a:spcBef>
                <a:spcPts val="0"/>
              </a:spcBef>
              <a:buNone/>
            </a:pPr>
            <a:endParaRPr sz="1400"/>
          </a:p>
        </p:txBody>
      </p:sp>
      <p:pic>
        <p:nvPicPr>
          <p:cNvPr id="104" name="Shape 104"/>
          <p:cNvPicPr preferRelativeResize="0"/>
          <p:nvPr/>
        </p:nvPicPr>
        <p:blipFill>
          <a:blip r:embed="rId3">
            <a:alphaModFix/>
          </a:blip>
          <a:stretch>
            <a:fillRect/>
          </a:stretch>
        </p:blipFill>
        <p:spPr>
          <a:xfrm>
            <a:off x="6319150" y="2028675"/>
            <a:ext cx="2513150" cy="151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Redes wireless</a:t>
            </a:r>
          </a:p>
        </p:txBody>
      </p:sp>
      <p:sp>
        <p:nvSpPr>
          <p:cNvPr id="110" name="Shape 110"/>
          <p:cNvSpPr txBox="1">
            <a:spLocks noGrp="1"/>
          </p:cNvSpPr>
          <p:nvPr>
            <p:ph type="body" idx="1"/>
          </p:nvPr>
        </p:nvSpPr>
        <p:spPr>
          <a:xfrm>
            <a:off x="311700" y="1228675"/>
            <a:ext cx="5729400" cy="3726300"/>
          </a:xfrm>
          <a:prstGeom prst="rect">
            <a:avLst/>
          </a:prstGeom>
        </p:spPr>
        <p:txBody>
          <a:bodyPr wrap="square" lIns="91425" tIns="91425" rIns="91425" bIns="91425" anchor="t" anchorCtr="0">
            <a:noAutofit/>
          </a:bodyPr>
          <a:lstStyle/>
          <a:p>
            <a:pPr lvl="0" algn="just" rtl="0">
              <a:spcBef>
                <a:spcPts val="400"/>
              </a:spcBef>
              <a:spcAft>
                <a:spcPts val="0"/>
              </a:spcAft>
              <a:buNone/>
            </a:pPr>
            <a:r>
              <a:rPr lang="pt-BR" sz="1400">
                <a:solidFill>
                  <a:srgbClr val="FF0000"/>
                </a:solidFill>
              </a:rPr>
              <a:t>WLAN- padrão Wi-fi (IEEE 802.11)</a:t>
            </a:r>
          </a:p>
          <a:p>
            <a:pPr lvl="0" algn="just" rtl="0">
              <a:spcBef>
                <a:spcPts val="500"/>
              </a:spcBef>
              <a:spcAft>
                <a:spcPts val="0"/>
              </a:spcAft>
              <a:buNone/>
            </a:pPr>
            <a:endParaRPr sz="1400">
              <a:solidFill>
                <a:srgbClr val="666666"/>
              </a:solidFill>
            </a:endParaRPr>
          </a:p>
          <a:p>
            <a:pPr lvl="0" algn="just" rtl="0">
              <a:lnSpc>
                <a:spcPct val="110000"/>
              </a:lnSpc>
              <a:spcBef>
                <a:spcPts val="500"/>
              </a:spcBef>
              <a:spcAft>
                <a:spcPts val="500"/>
              </a:spcAft>
              <a:buNone/>
            </a:pPr>
            <a:r>
              <a:rPr lang="pt-BR" sz="1200">
                <a:solidFill>
                  <a:srgbClr val="666666"/>
                </a:solidFill>
              </a:rPr>
              <a:t>Grupo criado pelo IEEE para desenvolver padrão para a comunicação em redes wireless. </a:t>
            </a:r>
            <a:r>
              <a:rPr lang="pt-BR" sz="1200"/>
              <a:t>Esta tecnologia é um padrão para acesso sem fio para redes locais. Utiliza ondas de rádio nas frequências entre 2,4 e 5,8 Ghz.</a:t>
            </a:r>
          </a:p>
          <a:p>
            <a:pPr lvl="0" rtl="0">
              <a:lnSpc>
                <a:spcPct val="110000"/>
              </a:lnSpc>
              <a:spcBef>
                <a:spcPts val="500"/>
              </a:spcBef>
              <a:spcAft>
                <a:spcPts val="500"/>
              </a:spcAft>
              <a:buNone/>
            </a:pPr>
            <a:endParaRPr sz="1200">
              <a:solidFill>
                <a:srgbClr val="666666"/>
              </a:solidFill>
            </a:endParaRPr>
          </a:p>
          <a:p>
            <a:pPr marL="457200" lvl="0" indent="-304800" algn="just" rtl="0">
              <a:lnSpc>
                <a:spcPct val="110000"/>
              </a:lnSpc>
              <a:spcBef>
                <a:spcPts val="600"/>
              </a:spcBef>
              <a:spcAft>
                <a:spcPts val="0"/>
              </a:spcAft>
              <a:buClr>
                <a:srgbClr val="666666"/>
              </a:buClr>
              <a:buSzPct val="100000"/>
            </a:pPr>
            <a:r>
              <a:rPr lang="pt-BR" sz="1200" i="1">
                <a:solidFill>
                  <a:srgbClr val="666666"/>
                </a:solidFill>
              </a:rPr>
              <a:t>Oferecem conectividade em áreas difíceis ou impossíveis de se cabear</a:t>
            </a:r>
          </a:p>
          <a:p>
            <a:pPr marL="457200" lvl="0" indent="-304800" algn="just" rtl="0">
              <a:lnSpc>
                <a:spcPct val="110000"/>
              </a:lnSpc>
              <a:spcBef>
                <a:spcPts val="0"/>
              </a:spcBef>
              <a:spcAft>
                <a:spcPts val="0"/>
              </a:spcAft>
              <a:buClr>
                <a:srgbClr val="666666"/>
              </a:buClr>
              <a:buSzPct val="100000"/>
            </a:pPr>
            <a:r>
              <a:rPr lang="pt-BR" sz="1200" i="1">
                <a:solidFill>
                  <a:srgbClr val="FF0000"/>
                </a:solidFill>
              </a:rPr>
              <a:t>Flexibilidade</a:t>
            </a:r>
            <a:r>
              <a:rPr lang="pt-BR" sz="1200" i="1">
                <a:solidFill>
                  <a:srgbClr val="666666"/>
                </a:solidFill>
              </a:rPr>
              <a:t> para expansões, mudanças e alteração de Layout</a:t>
            </a:r>
          </a:p>
          <a:p>
            <a:pPr marL="457200" lvl="0" indent="-304800" algn="just" rtl="0">
              <a:lnSpc>
                <a:spcPct val="110000"/>
              </a:lnSpc>
              <a:spcBef>
                <a:spcPts val="0"/>
              </a:spcBef>
              <a:spcAft>
                <a:spcPts val="0"/>
              </a:spcAft>
              <a:buClr>
                <a:srgbClr val="666666"/>
              </a:buClr>
              <a:buSzPct val="100000"/>
            </a:pPr>
            <a:r>
              <a:rPr lang="pt-BR" sz="1200" i="1">
                <a:solidFill>
                  <a:srgbClr val="666666"/>
                </a:solidFill>
              </a:rPr>
              <a:t>Permite que aplicações e equipamentos móveis operem como em redes cabeada (</a:t>
            </a:r>
            <a:r>
              <a:rPr lang="pt-BR" sz="1200" i="1">
                <a:solidFill>
                  <a:srgbClr val="FF0000"/>
                </a:solidFill>
              </a:rPr>
              <a:t>mobilidade</a:t>
            </a:r>
            <a:r>
              <a:rPr lang="pt-BR" sz="1200" i="1">
                <a:solidFill>
                  <a:srgbClr val="666666"/>
                </a:solidFill>
              </a:rPr>
              <a:t>).</a:t>
            </a:r>
          </a:p>
          <a:p>
            <a:pPr lvl="0" rtl="0">
              <a:lnSpc>
                <a:spcPct val="110000"/>
              </a:lnSpc>
              <a:spcBef>
                <a:spcPts val="500"/>
              </a:spcBef>
              <a:spcAft>
                <a:spcPts val="500"/>
              </a:spcAft>
              <a:buNone/>
            </a:pPr>
            <a:endParaRPr sz="1200">
              <a:solidFill>
                <a:srgbClr val="666666"/>
              </a:solidFill>
            </a:endParaRPr>
          </a:p>
          <a:p>
            <a:pPr lvl="0" algn="just" rtl="0">
              <a:spcBef>
                <a:spcPts val="0"/>
              </a:spcBef>
              <a:buNone/>
            </a:pPr>
            <a:endParaRPr sz="1200">
              <a:solidFill>
                <a:srgbClr val="666666"/>
              </a:solidFill>
            </a:endParaRPr>
          </a:p>
          <a:p>
            <a:pPr lvl="0" algn="just" rtl="0">
              <a:spcBef>
                <a:spcPts val="0"/>
              </a:spcBef>
              <a:buNone/>
            </a:pPr>
            <a:endParaRPr sz="1200">
              <a:solidFill>
                <a:srgbClr val="666666"/>
              </a:solidFill>
            </a:endParaRPr>
          </a:p>
        </p:txBody>
      </p:sp>
      <p:pic>
        <p:nvPicPr>
          <p:cNvPr id="111" name="Shape 111"/>
          <p:cNvPicPr preferRelativeResize="0"/>
          <p:nvPr/>
        </p:nvPicPr>
        <p:blipFill>
          <a:blip r:embed="rId3">
            <a:alphaModFix/>
          </a:blip>
          <a:stretch>
            <a:fillRect/>
          </a:stretch>
        </p:blipFill>
        <p:spPr>
          <a:xfrm>
            <a:off x="6561550" y="2018225"/>
            <a:ext cx="1943100" cy="19431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Apresentação na tela (16:9)</PresentationFormat>
  <Paragraphs>402</Paragraphs>
  <Slides>39</Slides>
  <Notes>39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Amatic SC</vt:lpstr>
      <vt:lpstr>Calibri</vt:lpstr>
      <vt:lpstr>Source Code Pro</vt:lpstr>
      <vt:lpstr>Beach Day</vt:lpstr>
      <vt:lpstr>Redes wireless Aula 14</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Redes wireless</vt:lpstr>
      <vt:lpstr>DESAFIO !!!</vt:lpstr>
      <vt:lpstr>DESAFIO !!!</vt:lpstr>
      <vt:lpstr>DESAFIO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wireless Aula 14</dc:title>
  <dc:creator>DIOVANI DOS SANTOS MILHORIM</dc:creator>
  <cp:lastModifiedBy>DIOVANI DOS SANTOS MILHORIM</cp:lastModifiedBy>
  <cp:revision>1</cp:revision>
  <dcterms:modified xsi:type="dcterms:W3CDTF">2017-11-21T17:59:10Z</dcterms:modified>
</cp:coreProperties>
</file>