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Amatic SC"/>
      <p:regular r:id="rId36"/>
      <p:bold r:id="rId37"/>
    </p:embeddedFont>
    <p:embeddedFont>
      <p:font typeface="Source Code Pro"/>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AmaticSC-bold.fntdata"/><Relationship Id="rId14" Type="http://schemas.openxmlformats.org/officeDocument/2006/relationships/slide" Target="slides/slide10.xml"/><Relationship Id="rId36" Type="http://schemas.openxmlformats.org/officeDocument/2006/relationships/font" Target="fonts/AmaticSC-regular.fntdata"/><Relationship Id="rId17" Type="http://schemas.openxmlformats.org/officeDocument/2006/relationships/slide" Target="slides/slide13.xml"/><Relationship Id="rId39" Type="http://schemas.openxmlformats.org/officeDocument/2006/relationships/font" Target="fonts/SourceCodePro-bold.fntdata"/><Relationship Id="rId16" Type="http://schemas.openxmlformats.org/officeDocument/2006/relationships/slide" Target="slides/slide12.xml"/><Relationship Id="rId38" Type="http://schemas.openxmlformats.org/officeDocument/2006/relationships/font" Target="fonts/SourceCodePr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pt-B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pt-BR"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600" cy="2690400"/>
          </a:xfrm>
          <a:prstGeom prst="rect">
            <a:avLst/>
          </a:prstGeom>
        </p:spPr>
        <p:txBody>
          <a:bodyPr anchorCtr="0" anchor="ctr" bIns="91425" lIns="91425" rIns="91425" tIns="91425">
            <a:noAutofit/>
          </a:bodyPr>
          <a:lstStyle/>
          <a:p>
            <a:pPr lvl="0">
              <a:spcBef>
                <a:spcPts val="0"/>
              </a:spcBef>
              <a:buNone/>
            </a:pPr>
            <a:r>
              <a:rPr lang="pt-BR"/>
              <a:t>REdes de comunicação</a:t>
            </a:r>
          </a:p>
          <a:p>
            <a:pPr lvl="0" rtl="0">
              <a:spcBef>
                <a:spcPts val="0"/>
              </a:spcBef>
              <a:buNone/>
            </a:pPr>
            <a:r>
              <a:rPr lang="pt-BR" sz="2100">
                <a:latin typeface="Source Code Pro"/>
                <a:ea typeface="Source Code Pro"/>
                <a:cs typeface="Source Code Pro"/>
                <a:sym typeface="Source Code Pro"/>
              </a:rPr>
              <a:t>Aula 02 - Topologias de Rede</a:t>
            </a:r>
          </a:p>
        </p:txBody>
      </p:sp>
      <p:sp>
        <p:nvSpPr>
          <p:cNvPr id="57" name="Shape 57"/>
          <p:cNvSpPr txBox="1"/>
          <p:nvPr/>
        </p:nvSpPr>
        <p:spPr>
          <a:xfrm>
            <a:off x="2139850" y="4269900"/>
            <a:ext cx="5653800" cy="6597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58" name="Shape 58"/>
          <p:cNvSpPr txBox="1"/>
          <p:nvPr/>
        </p:nvSpPr>
        <p:spPr>
          <a:xfrm>
            <a:off x="2866200" y="3936150"/>
            <a:ext cx="3897000" cy="659700"/>
          </a:xfrm>
          <a:prstGeom prst="rect">
            <a:avLst/>
          </a:prstGeom>
          <a:noFill/>
          <a:ln>
            <a:noFill/>
          </a:ln>
        </p:spPr>
        <p:txBody>
          <a:bodyPr anchorCtr="0" anchor="t" bIns="91425" lIns="91425" rIns="91425" tIns="91425">
            <a:noAutofit/>
          </a:bodyPr>
          <a:lstStyle/>
          <a:p>
            <a:pPr lvl="0">
              <a:spcBef>
                <a:spcPts val="0"/>
              </a:spcBef>
              <a:buNone/>
            </a:pPr>
            <a:r>
              <a:rPr b="1" lang="pt-BR" sz="3000">
                <a:latin typeface="Amatic SC"/>
                <a:ea typeface="Amatic SC"/>
                <a:cs typeface="Amatic SC"/>
                <a:sym typeface="Amatic SC"/>
              </a:rPr>
              <a:t>Prof. Msc. Diovani Milhorim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33" name="Shape 133"/>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134" name="Shape 134"/>
          <p:cNvSpPr txBox="1"/>
          <p:nvPr/>
        </p:nvSpPr>
        <p:spPr>
          <a:xfrm>
            <a:off x="569325" y="2221400"/>
            <a:ext cx="4083300" cy="6855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indent="0" lvl="0" marL="457200" rtl="0" algn="just">
              <a:lnSpc>
                <a:spcPct val="90000"/>
              </a:lnSpc>
              <a:spcBef>
                <a:spcPts val="900"/>
              </a:spcBef>
              <a:buNone/>
            </a:pPr>
            <a:r>
              <a:t/>
            </a:r>
            <a:endParaRPr sz="1800">
              <a:solidFill>
                <a:srgbClr val="38761D"/>
              </a:solidFill>
              <a:latin typeface="Source Code Pro"/>
              <a:ea typeface="Source Code Pro"/>
              <a:cs typeface="Source Code Pro"/>
              <a:sym typeface="Source Code Pro"/>
            </a:endParaRP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rtl="0">
              <a:spcBef>
                <a:spcPts val="0"/>
              </a:spcBef>
              <a:buNone/>
            </a:pPr>
            <a:r>
              <a:t/>
            </a:r>
            <a:endParaRPr/>
          </a:p>
        </p:txBody>
      </p:sp>
      <p:sp>
        <p:nvSpPr>
          <p:cNvPr id="135" name="Shape 135"/>
          <p:cNvSpPr txBox="1"/>
          <p:nvPr/>
        </p:nvSpPr>
        <p:spPr>
          <a:xfrm>
            <a:off x="1334975" y="2906900"/>
            <a:ext cx="1923900" cy="6855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900"/>
              </a:spcBef>
              <a:buClr>
                <a:srgbClr val="1155CC"/>
              </a:buClr>
              <a:buSzPct val="100000"/>
              <a:buFont typeface="Source Code Pro"/>
              <a:buChar char="●"/>
            </a:pPr>
            <a:r>
              <a:rPr lang="pt-BR" sz="1800">
                <a:solidFill>
                  <a:srgbClr val="1155CC"/>
                </a:solidFill>
                <a:latin typeface="Source Code Pro"/>
                <a:ea typeface="Source Code Pro"/>
                <a:cs typeface="Source Code Pro"/>
                <a:sym typeface="Source Code Pro"/>
              </a:rPr>
              <a:t>completa</a:t>
            </a:r>
          </a:p>
        </p:txBody>
      </p:sp>
      <p:sp>
        <p:nvSpPr>
          <p:cNvPr id="136" name="Shape 136"/>
          <p:cNvSpPr txBox="1"/>
          <p:nvPr/>
        </p:nvSpPr>
        <p:spPr>
          <a:xfrm>
            <a:off x="4898075" y="1093850"/>
            <a:ext cx="2758200" cy="659700"/>
          </a:xfrm>
          <a:prstGeom prst="rect">
            <a:avLst/>
          </a:prstGeom>
          <a:noFill/>
          <a:ln>
            <a:noFill/>
          </a:ln>
        </p:spPr>
        <p:txBody>
          <a:bodyPr anchorCtr="0" anchor="t" bIns="91425" lIns="91425" rIns="91425" tIns="91425">
            <a:noAutofit/>
          </a:bodyPr>
          <a:lstStyle/>
          <a:p>
            <a:pPr lvl="0">
              <a:spcBef>
                <a:spcPts val="0"/>
              </a:spcBef>
              <a:buNone/>
            </a:pPr>
            <a:r>
              <a:rPr lang="pt-BR" sz="2400"/>
              <a:t>PROBLEMA !!!!!!!</a:t>
            </a:r>
          </a:p>
        </p:txBody>
      </p:sp>
      <p:pic>
        <p:nvPicPr>
          <p:cNvPr id="137" name="Shape 137"/>
          <p:cNvPicPr preferRelativeResize="0"/>
          <p:nvPr/>
        </p:nvPicPr>
        <p:blipFill>
          <a:blip r:embed="rId3">
            <a:alphaModFix/>
          </a:blip>
          <a:stretch>
            <a:fillRect/>
          </a:stretch>
        </p:blipFill>
        <p:spPr>
          <a:xfrm>
            <a:off x="5168200" y="1914175"/>
            <a:ext cx="2400300" cy="1819275"/>
          </a:xfrm>
          <a:prstGeom prst="rect">
            <a:avLst/>
          </a:prstGeom>
          <a:noFill/>
          <a:ln>
            <a:noFill/>
          </a:ln>
        </p:spPr>
      </p:pic>
      <p:sp>
        <p:nvSpPr>
          <p:cNvPr id="138" name="Shape 138"/>
          <p:cNvSpPr txBox="1"/>
          <p:nvPr/>
        </p:nvSpPr>
        <p:spPr>
          <a:xfrm>
            <a:off x="4032600" y="4191500"/>
            <a:ext cx="4799700" cy="451500"/>
          </a:xfrm>
          <a:prstGeom prst="rect">
            <a:avLst/>
          </a:prstGeom>
          <a:noFill/>
          <a:ln>
            <a:noFill/>
          </a:ln>
        </p:spPr>
        <p:txBody>
          <a:bodyPr anchorCtr="0" anchor="t" bIns="91425" lIns="91425" rIns="91425" tIns="91425">
            <a:noAutofit/>
          </a:bodyPr>
          <a:lstStyle/>
          <a:p>
            <a:pPr lvl="0">
              <a:spcBef>
                <a:spcPts val="0"/>
              </a:spcBef>
              <a:buNone/>
            </a:pPr>
            <a:r>
              <a:rPr lang="pt-BR" sz="1800">
                <a:solidFill>
                  <a:srgbClr val="CC0000"/>
                </a:solidFill>
              </a:rPr>
              <a:t>Qual a quantidade de cabos necessária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44" name="Shape 144"/>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145" name="Shape 145"/>
          <p:cNvSpPr txBox="1"/>
          <p:nvPr/>
        </p:nvSpPr>
        <p:spPr>
          <a:xfrm>
            <a:off x="569325" y="2221400"/>
            <a:ext cx="4083300" cy="6855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indent="0" lvl="0" marL="457200" rtl="0" algn="just">
              <a:lnSpc>
                <a:spcPct val="90000"/>
              </a:lnSpc>
              <a:spcBef>
                <a:spcPts val="900"/>
              </a:spcBef>
              <a:buNone/>
            </a:pPr>
            <a:r>
              <a:t/>
            </a:r>
            <a:endParaRPr sz="1800">
              <a:solidFill>
                <a:srgbClr val="38761D"/>
              </a:solidFill>
              <a:latin typeface="Source Code Pro"/>
              <a:ea typeface="Source Code Pro"/>
              <a:cs typeface="Source Code Pro"/>
              <a:sym typeface="Source Code Pro"/>
            </a:endParaRP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rtl="0">
              <a:spcBef>
                <a:spcPts val="0"/>
              </a:spcBef>
              <a:buNone/>
            </a:pPr>
            <a:r>
              <a:t/>
            </a:r>
            <a:endParaRPr/>
          </a:p>
        </p:txBody>
      </p:sp>
      <p:sp>
        <p:nvSpPr>
          <p:cNvPr id="146" name="Shape 146"/>
          <p:cNvSpPr txBox="1"/>
          <p:nvPr/>
        </p:nvSpPr>
        <p:spPr>
          <a:xfrm>
            <a:off x="1334975" y="2906900"/>
            <a:ext cx="1923900" cy="6855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900"/>
              </a:spcBef>
              <a:buClr>
                <a:srgbClr val="1155CC"/>
              </a:buClr>
              <a:buSzPct val="100000"/>
              <a:buFont typeface="Source Code Pro"/>
              <a:buChar char="●"/>
            </a:pPr>
            <a:r>
              <a:rPr lang="pt-BR" sz="1800">
                <a:solidFill>
                  <a:srgbClr val="1155CC"/>
                </a:solidFill>
                <a:latin typeface="Source Code Pro"/>
                <a:ea typeface="Source Code Pro"/>
                <a:cs typeface="Source Code Pro"/>
                <a:sym typeface="Source Code Pro"/>
              </a:rPr>
              <a:t>completa</a:t>
            </a:r>
          </a:p>
        </p:txBody>
      </p:sp>
      <p:sp>
        <p:nvSpPr>
          <p:cNvPr id="147" name="Shape 147"/>
          <p:cNvSpPr txBox="1"/>
          <p:nvPr/>
        </p:nvSpPr>
        <p:spPr>
          <a:xfrm>
            <a:off x="4898075" y="1093850"/>
            <a:ext cx="2758200" cy="659700"/>
          </a:xfrm>
          <a:prstGeom prst="rect">
            <a:avLst/>
          </a:prstGeom>
          <a:noFill/>
          <a:ln>
            <a:noFill/>
          </a:ln>
        </p:spPr>
        <p:txBody>
          <a:bodyPr anchorCtr="0" anchor="t" bIns="91425" lIns="91425" rIns="91425" tIns="91425">
            <a:noAutofit/>
          </a:bodyPr>
          <a:lstStyle/>
          <a:p>
            <a:pPr lvl="0" rtl="0">
              <a:spcBef>
                <a:spcPts val="0"/>
              </a:spcBef>
              <a:buNone/>
            </a:pPr>
            <a:r>
              <a:rPr lang="pt-BR" sz="2400"/>
              <a:t>PROBLEMA !!!!!!!</a:t>
            </a:r>
          </a:p>
        </p:txBody>
      </p:sp>
      <p:sp>
        <p:nvSpPr>
          <p:cNvPr id="148" name="Shape 148"/>
          <p:cNvSpPr txBox="1"/>
          <p:nvPr/>
        </p:nvSpPr>
        <p:spPr>
          <a:xfrm>
            <a:off x="4093225" y="2012250"/>
            <a:ext cx="4656600" cy="1786500"/>
          </a:xfrm>
          <a:prstGeom prst="rect">
            <a:avLst/>
          </a:prstGeom>
          <a:noFill/>
          <a:ln>
            <a:noFill/>
          </a:ln>
        </p:spPr>
        <p:txBody>
          <a:bodyPr anchorCtr="0" anchor="t" bIns="91425" lIns="91425" rIns="91425" tIns="91425">
            <a:noAutofit/>
          </a:bodyPr>
          <a:lstStyle/>
          <a:p>
            <a:pPr lvl="0">
              <a:spcBef>
                <a:spcPts val="0"/>
              </a:spcBef>
              <a:buNone/>
            </a:pPr>
            <a:r>
              <a:rPr lang="pt-BR" sz="3000"/>
              <a:t>Quantidade = N . (N-1 ) /2</a:t>
            </a:r>
          </a:p>
          <a:p>
            <a:pPr lvl="0">
              <a:spcBef>
                <a:spcPts val="0"/>
              </a:spcBef>
              <a:buNone/>
            </a:pPr>
            <a:r>
              <a:t/>
            </a:r>
            <a:endParaRPr sz="1800"/>
          </a:p>
          <a:p>
            <a:pPr lvl="0">
              <a:spcBef>
                <a:spcPts val="0"/>
              </a:spcBef>
              <a:buNone/>
            </a:pPr>
            <a:r>
              <a:t/>
            </a:r>
            <a:endParaRPr sz="1800"/>
          </a:p>
          <a:p>
            <a:pPr lvl="0">
              <a:spcBef>
                <a:spcPts val="0"/>
              </a:spcBef>
              <a:buNone/>
            </a:pPr>
            <a:r>
              <a:rPr lang="pt-BR" sz="1800"/>
              <a:t>onde: N= quantidade de nós na rede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2830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54" name="Shape 154"/>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155" name="Shape 155"/>
          <p:cNvSpPr txBox="1"/>
          <p:nvPr/>
        </p:nvSpPr>
        <p:spPr>
          <a:xfrm>
            <a:off x="569325" y="2221400"/>
            <a:ext cx="4083300" cy="6855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indent="0" lvl="0" marL="457200" rtl="0" algn="just">
              <a:lnSpc>
                <a:spcPct val="90000"/>
              </a:lnSpc>
              <a:spcBef>
                <a:spcPts val="900"/>
              </a:spcBef>
              <a:buNone/>
            </a:pPr>
            <a:r>
              <a:t/>
            </a:r>
            <a:endParaRPr sz="1800">
              <a:solidFill>
                <a:srgbClr val="38761D"/>
              </a:solidFill>
              <a:latin typeface="Source Code Pro"/>
              <a:ea typeface="Source Code Pro"/>
              <a:cs typeface="Source Code Pro"/>
              <a:sym typeface="Source Code Pro"/>
            </a:endParaRP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rtl="0">
              <a:spcBef>
                <a:spcPts val="0"/>
              </a:spcBef>
              <a:buNone/>
            </a:pPr>
            <a:r>
              <a:t/>
            </a:r>
            <a:endParaRPr/>
          </a:p>
        </p:txBody>
      </p:sp>
      <p:sp>
        <p:nvSpPr>
          <p:cNvPr id="156" name="Shape 156"/>
          <p:cNvSpPr txBox="1"/>
          <p:nvPr/>
        </p:nvSpPr>
        <p:spPr>
          <a:xfrm>
            <a:off x="1334975" y="2906900"/>
            <a:ext cx="1923900" cy="6855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900"/>
              </a:spcBef>
              <a:buClr>
                <a:srgbClr val="1155CC"/>
              </a:buClr>
              <a:buSzPct val="100000"/>
              <a:buFont typeface="Source Code Pro"/>
              <a:buChar char="●"/>
            </a:pPr>
            <a:r>
              <a:rPr lang="pt-BR" sz="1800">
                <a:solidFill>
                  <a:srgbClr val="1155CC"/>
                </a:solidFill>
                <a:latin typeface="Source Code Pro"/>
                <a:ea typeface="Source Code Pro"/>
                <a:cs typeface="Source Code Pro"/>
                <a:sym typeface="Source Code Pro"/>
              </a:rPr>
              <a:t>completa</a:t>
            </a:r>
          </a:p>
        </p:txBody>
      </p:sp>
      <p:sp>
        <p:nvSpPr>
          <p:cNvPr id="157" name="Shape 157"/>
          <p:cNvSpPr txBox="1"/>
          <p:nvPr/>
        </p:nvSpPr>
        <p:spPr>
          <a:xfrm>
            <a:off x="5447775" y="760125"/>
            <a:ext cx="2758200" cy="659700"/>
          </a:xfrm>
          <a:prstGeom prst="rect">
            <a:avLst/>
          </a:prstGeom>
          <a:noFill/>
          <a:ln>
            <a:noFill/>
          </a:ln>
        </p:spPr>
        <p:txBody>
          <a:bodyPr anchorCtr="0" anchor="t" bIns="91425" lIns="91425" rIns="91425" tIns="91425">
            <a:noAutofit/>
          </a:bodyPr>
          <a:lstStyle/>
          <a:p>
            <a:pPr lvl="0" rtl="0">
              <a:spcBef>
                <a:spcPts val="0"/>
              </a:spcBef>
              <a:buNone/>
            </a:pPr>
            <a:r>
              <a:rPr lang="pt-BR" sz="2400"/>
              <a:t>Reflexão !</a:t>
            </a:r>
          </a:p>
        </p:txBody>
      </p:sp>
      <p:pic>
        <p:nvPicPr>
          <p:cNvPr id="158" name="Shape 158"/>
          <p:cNvPicPr preferRelativeResize="0"/>
          <p:nvPr/>
        </p:nvPicPr>
        <p:blipFill>
          <a:blip r:embed="rId3">
            <a:alphaModFix/>
          </a:blip>
          <a:stretch>
            <a:fillRect/>
          </a:stretch>
        </p:blipFill>
        <p:spPr>
          <a:xfrm>
            <a:off x="6491300" y="2620850"/>
            <a:ext cx="2652700" cy="2424500"/>
          </a:xfrm>
          <a:prstGeom prst="rect">
            <a:avLst/>
          </a:prstGeom>
          <a:noFill/>
          <a:ln>
            <a:noFill/>
          </a:ln>
        </p:spPr>
      </p:pic>
      <p:sp>
        <p:nvSpPr>
          <p:cNvPr id="159" name="Shape 159"/>
          <p:cNvSpPr txBox="1"/>
          <p:nvPr/>
        </p:nvSpPr>
        <p:spPr>
          <a:xfrm>
            <a:off x="4051800" y="1669312"/>
            <a:ext cx="4780500" cy="572400"/>
          </a:xfrm>
          <a:prstGeom prst="rect">
            <a:avLst/>
          </a:prstGeom>
          <a:noFill/>
          <a:ln>
            <a:noFill/>
          </a:ln>
        </p:spPr>
        <p:txBody>
          <a:bodyPr anchorCtr="0" anchor="t" bIns="91425" lIns="91425" rIns="91425" tIns="91425">
            <a:noAutofit/>
          </a:bodyPr>
          <a:lstStyle/>
          <a:p>
            <a:pPr lvl="0">
              <a:spcBef>
                <a:spcPts val="0"/>
              </a:spcBef>
              <a:buNone/>
            </a:pPr>
            <a:r>
              <a:rPr lang="pt-BR" sz="2000"/>
              <a:t>Qual a quantidade de cabos para?</a:t>
            </a:r>
          </a:p>
          <a:p>
            <a:pPr lvl="0">
              <a:spcBef>
                <a:spcPts val="0"/>
              </a:spcBef>
              <a:buNone/>
            </a:pPr>
            <a:r>
              <a:rPr lang="pt-BR" sz="1800"/>
              <a:t> </a:t>
            </a:r>
          </a:p>
          <a:p>
            <a:pPr lvl="0">
              <a:spcBef>
                <a:spcPts val="0"/>
              </a:spcBef>
              <a:buNone/>
            </a:pPr>
            <a:r>
              <a:t/>
            </a:r>
            <a:endParaRPr sz="1800"/>
          </a:p>
        </p:txBody>
      </p:sp>
      <p:sp>
        <p:nvSpPr>
          <p:cNvPr id="160" name="Shape 160"/>
          <p:cNvSpPr txBox="1"/>
          <p:nvPr/>
        </p:nvSpPr>
        <p:spPr>
          <a:xfrm>
            <a:off x="4534925" y="2699425"/>
            <a:ext cx="2493000" cy="1344900"/>
          </a:xfrm>
          <a:prstGeom prst="rect">
            <a:avLst/>
          </a:prstGeom>
          <a:noFill/>
          <a:ln>
            <a:noFill/>
          </a:ln>
        </p:spPr>
        <p:txBody>
          <a:bodyPr anchorCtr="0" anchor="t" bIns="91425" lIns="91425" rIns="91425" tIns="91425">
            <a:noAutofit/>
          </a:bodyPr>
          <a:lstStyle/>
          <a:p>
            <a:pPr lvl="0">
              <a:spcBef>
                <a:spcPts val="0"/>
              </a:spcBef>
              <a:buNone/>
            </a:pPr>
            <a:r>
              <a:rPr lang="pt-BR" sz="2400">
                <a:solidFill>
                  <a:srgbClr val="CC0000"/>
                </a:solidFill>
              </a:rPr>
              <a:t>10 pontos ?</a:t>
            </a:r>
          </a:p>
          <a:p>
            <a:pPr lvl="0">
              <a:spcBef>
                <a:spcPts val="0"/>
              </a:spcBef>
              <a:buNone/>
            </a:pPr>
            <a:r>
              <a:rPr lang="pt-BR" sz="2400">
                <a:solidFill>
                  <a:srgbClr val="CC0000"/>
                </a:solidFill>
              </a:rPr>
              <a:t>100 pontos ?</a:t>
            </a:r>
          </a:p>
          <a:p>
            <a:pPr lvl="0">
              <a:spcBef>
                <a:spcPts val="0"/>
              </a:spcBef>
              <a:buNone/>
            </a:pPr>
            <a:r>
              <a:rPr lang="pt-BR" sz="2400">
                <a:solidFill>
                  <a:srgbClr val="CC0000"/>
                </a:solidFill>
              </a:rPr>
              <a:t>1000 pontos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66" name="Shape 166"/>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167" name="Shape 167"/>
          <p:cNvSpPr txBox="1"/>
          <p:nvPr/>
        </p:nvSpPr>
        <p:spPr>
          <a:xfrm>
            <a:off x="569325" y="2221400"/>
            <a:ext cx="4083300" cy="6855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indent="0" lvl="0" marL="457200" rtl="0" algn="just">
              <a:lnSpc>
                <a:spcPct val="90000"/>
              </a:lnSpc>
              <a:spcBef>
                <a:spcPts val="900"/>
              </a:spcBef>
              <a:buNone/>
            </a:pPr>
            <a:r>
              <a:t/>
            </a:r>
            <a:endParaRPr sz="1800">
              <a:solidFill>
                <a:srgbClr val="38761D"/>
              </a:solidFill>
              <a:latin typeface="Source Code Pro"/>
              <a:ea typeface="Source Code Pro"/>
              <a:cs typeface="Source Code Pro"/>
              <a:sym typeface="Source Code Pro"/>
            </a:endParaRP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rtl="0">
              <a:spcBef>
                <a:spcPts val="0"/>
              </a:spcBef>
              <a:buNone/>
            </a:pPr>
            <a:r>
              <a:t/>
            </a:r>
            <a:endParaRPr/>
          </a:p>
        </p:txBody>
      </p:sp>
      <p:sp>
        <p:nvSpPr>
          <p:cNvPr id="168" name="Shape 168"/>
          <p:cNvSpPr txBox="1"/>
          <p:nvPr/>
        </p:nvSpPr>
        <p:spPr>
          <a:xfrm>
            <a:off x="1334975" y="2906900"/>
            <a:ext cx="1923900" cy="6855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900"/>
              </a:spcBef>
              <a:buClr>
                <a:srgbClr val="1155CC"/>
              </a:buClr>
              <a:buSzPct val="100000"/>
              <a:buFont typeface="Source Code Pro"/>
              <a:buChar char="●"/>
            </a:pPr>
            <a:r>
              <a:rPr lang="pt-BR" sz="1800">
                <a:solidFill>
                  <a:srgbClr val="1155CC"/>
                </a:solidFill>
                <a:latin typeface="Source Code Pro"/>
                <a:ea typeface="Source Code Pro"/>
                <a:cs typeface="Source Code Pro"/>
                <a:sym typeface="Source Code Pro"/>
              </a:rPr>
              <a:t>completa</a:t>
            </a:r>
          </a:p>
        </p:txBody>
      </p:sp>
      <p:pic>
        <p:nvPicPr>
          <p:cNvPr id="169" name="Shape 169"/>
          <p:cNvPicPr preferRelativeResize="0"/>
          <p:nvPr/>
        </p:nvPicPr>
        <p:blipFill>
          <a:blip r:embed="rId3">
            <a:alphaModFix/>
          </a:blip>
          <a:stretch>
            <a:fillRect/>
          </a:stretch>
        </p:blipFill>
        <p:spPr>
          <a:xfrm>
            <a:off x="3980600" y="1501825"/>
            <a:ext cx="4500274" cy="3091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75" name="Shape 175"/>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176" name="Shape 176"/>
          <p:cNvSpPr txBox="1"/>
          <p:nvPr/>
        </p:nvSpPr>
        <p:spPr>
          <a:xfrm>
            <a:off x="569325" y="2221400"/>
            <a:ext cx="4083300" cy="6855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indent="0" lvl="0" marL="457200" rtl="0" algn="just">
              <a:lnSpc>
                <a:spcPct val="90000"/>
              </a:lnSpc>
              <a:spcBef>
                <a:spcPts val="900"/>
              </a:spcBef>
              <a:buNone/>
            </a:pPr>
            <a:r>
              <a:t/>
            </a:r>
            <a:endParaRPr sz="1800">
              <a:solidFill>
                <a:srgbClr val="38761D"/>
              </a:solidFill>
              <a:latin typeface="Source Code Pro"/>
              <a:ea typeface="Source Code Pro"/>
              <a:cs typeface="Source Code Pro"/>
              <a:sym typeface="Source Code Pro"/>
            </a:endParaRP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rtl="0">
              <a:spcBef>
                <a:spcPts val="0"/>
              </a:spcBef>
              <a:buNone/>
            </a:pPr>
            <a:r>
              <a:t/>
            </a:r>
            <a:endParaRPr/>
          </a:p>
        </p:txBody>
      </p:sp>
      <p:sp>
        <p:nvSpPr>
          <p:cNvPr id="177" name="Shape 177"/>
          <p:cNvSpPr txBox="1"/>
          <p:nvPr/>
        </p:nvSpPr>
        <p:spPr>
          <a:xfrm>
            <a:off x="1315350" y="2984025"/>
            <a:ext cx="2326200" cy="6597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900"/>
              </a:spcBef>
              <a:buClr>
                <a:srgbClr val="1155CC"/>
              </a:buClr>
              <a:buSzPct val="100000"/>
              <a:buFont typeface="Source Code Pro"/>
              <a:buChar char="●"/>
            </a:pPr>
            <a:r>
              <a:rPr lang="pt-BR" sz="1800">
                <a:solidFill>
                  <a:srgbClr val="1155CC"/>
                </a:solidFill>
                <a:latin typeface="Source Code Pro"/>
                <a:ea typeface="Source Code Pro"/>
                <a:cs typeface="Source Code Pro"/>
                <a:sym typeface="Source Code Pro"/>
              </a:rPr>
              <a:t>irregular</a:t>
            </a:r>
          </a:p>
        </p:txBody>
      </p:sp>
      <p:pic>
        <p:nvPicPr>
          <p:cNvPr id="178" name="Shape 178"/>
          <p:cNvPicPr preferRelativeResize="0"/>
          <p:nvPr/>
        </p:nvPicPr>
        <p:blipFill>
          <a:blip r:embed="rId3">
            <a:alphaModFix/>
          </a:blip>
          <a:stretch>
            <a:fillRect/>
          </a:stretch>
        </p:blipFill>
        <p:spPr>
          <a:xfrm>
            <a:off x="5388875" y="2172325"/>
            <a:ext cx="2326199" cy="1979775"/>
          </a:xfrm>
          <a:prstGeom prst="rect">
            <a:avLst/>
          </a:prstGeom>
          <a:noFill/>
          <a:ln>
            <a:noFill/>
          </a:ln>
        </p:spPr>
      </p:pic>
      <p:sp>
        <p:nvSpPr>
          <p:cNvPr id="179" name="Shape 179"/>
          <p:cNvSpPr txBox="1"/>
          <p:nvPr/>
        </p:nvSpPr>
        <p:spPr>
          <a:xfrm>
            <a:off x="4603650" y="1452750"/>
            <a:ext cx="4122600" cy="608700"/>
          </a:xfrm>
          <a:prstGeom prst="rect">
            <a:avLst/>
          </a:prstGeom>
          <a:noFill/>
          <a:ln>
            <a:noFill/>
          </a:ln>
        </p:spPr>
        <p:txBody>
          <a:bodyPr anchorCtr="0" anchor="t" bIns="91425" lIns="91425" rIns="91425" tIns="91425">
            <a:noAutofit/>
          </a:bodyPr>
          <a:lstStyle/>
          <a:p>
            <a:pPr lvl="0">
              <a:spcBef>
                <a:spcPts val="0"/>
              </a:spcBef>
              <a:buNone/>
            </a:pPr>
            <a:r>
              <a:rPr lang="pt-BR"/>
              <a:t>Os pontos são conectados à medida que existe necessidade de comunicação entre eles</a:t>
            </a:r>
          </a:p>
        </p:txBody>
      </p:sp>
      <p:sp>
        <p:nvSpPr>
          <p:cNvPr id="180" name="Shape 180"/>
          <p:cNvSpPr txBox="1"/>
          <p:nvPr/>
        </p:nvSpPr>
        <p:spPr>
          <a:xfrm>
            <a:off x="4603650" y="4152100"/>
            <a:ext cx="4122600" cy="608700"/>
          </a:xfrm>
          <a:prstGeom prst="rect">
            <a:avLst/>
          </a:prstGeom>
          <a:noFill/>
          <a:ln>
            <a:noFill/>
          </a:ln>
        </p:spPr>
        <p:txBody>
          <a:bodyPr anchorCtr="0" anchor="t" bIns="91425" lIns="91425" rIns="91425" tIns="91425">
            <a:noAutofit/>
          </a:bodyPr>
          <a:lstStyle/>
          <a:p>
            <a:pPr lvl="0" rtl="0">
              <a:spcBef>
                <a:spcPts val="0"/>
              </a:spcBef>
              <a:buNone/>
            </a:pPr>
            <a:r>
              <a:rPr lang="pt-BR"/>
              <a:t>Apenas uma conexão em cada ponto da rede ( um único terminal em cada ponto)</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86" name="Shape 186"/>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187" name="Shape 187"/>
          <p:cNvSpPr txBox="1"/>
          <p:nvPr/>
        </p:nvSpPr>
        <p:spPr>
          <a:xfrm>
            <a:off x="569325" y="2221400"/>
            <a:ext cx="4083300" cy="6855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indent="0" lvl="0" marL="457200" rtl="0" algn="just">
              <a:lnSpc>
                <a:spcPct val="90000"/>
              </a:lnSpc>
              <a:spcBef>
                <a:spcPts val="900"/>
              </a:spcBef>
              <a:buNone/>
            </a:pPr>
            <a:r>
              <a:t/>
            </a:r>
            <a:endParaRPr sz="1800">
              <a:solidFill>
                <a:srgbClr val="38761D"/>
              </a:solidFill>
              <a:latin typeface="Source Code Pro"/>
              <a:ea typeface="Source Code Pro"/>
              <a:cs typeface="Source Code Pro"/>
              <a:sym typeface="Source Code Pro"/>
            </a:endParaRP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rtl="0">
              <a:spcBef>
                <a:spcPts val="0"/>
              </a:spcBef>
              <a:buNone/>
            </a:pPr>
            <a:r>
              <a:t/>
            </a:r>
            <a:endParaRPr/>
          </a:p>
        </p:txBody>
      </p:sp>
      <p:sp>
        <p:nvSpPr>
          <p:cNvPr id="188" name="Shape 188"/>
          <p:cNvSpPr txBox="1"/>
          <p:nvPr/>
        </p:nvSpPr>
        <p:spPr>
          <a:xfrm>
            <a:off x="1315350" y="2984025"/>
            <a:ext cx="2326200" cy="6597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900"/>
              </a:spcBef>
              <a:buClr>
                <a:srgbClr val="1155CC"/>
              </a:buClr>
              <a:buSzPct val="100000"/>
              <a:buFont typeface="Source Code Pro"/>
              <a:buChar char="●"/>
            </a:pPr>
            <a:r>
              <a:rPr lang="pt-BR" sz="1800">
                <a:solidFill>
                  <a:srgbClr val="1155CC"/>
                </a:solidFill>
                <a:latin typeface="Source Code Pro"/>
                <a:ea typeface="Source Code Pro"/>
                <a:cs typeface="Source Code Pro"/>
                <a:sym typeface="Source Code Pro"/>
              </a:rPr>
              <a:t>irregular</a:t>
            </a:r>
          </a:p>
        </p:txBody>
      </p:sp>
      <p:pic>
        <p:nvPicPr>
          <p:cNvPr id="189" name="Shape 189"/>
          <p:cNvPicPr preferRelativeResize="0"/>
          <p:nvPr/>
        </p:nvPicPr>
        <p:blipFill>
          <a:blip r:embed="rId3">
            <a:alphaModFix/>
          </a:blip>
          <a:stretch>
            <a:fillRect/>
          </a:stretch>
        </p:blipFill>
        <p:spPr>
          <a:xfrm>
            <a:off x="3928450" y="1372900"/>
            <a:ext cx="4903850" cy="1128062"/>
          </a:xfrm>
          <a:prstGeom prst="rect">
            <a:avLst/>
          </a:prstGeom>
          <a:noFill/>
          <a:ln>
            <a:noFill/>
          </a:ln>
        </p:spPr>
      </p:pic>
      <p:pic>
        <p:nvPicPr>
          <p:cNvPr id="190" name="Shape 190"/>
          <p:cNvPicPr preferRelativeResize="0"/>
          <p:nvPr/>
        </p:nvPicPr>
        <p:blipFill>
          <a:blip r:embed="rId4">
            <a:alphaModFix/>
          </a:blip>
          <a:stretch>
            <a:fillRect/>
          </a:stretch>
        </p:blipFill>
        <p:spPr>
          <a:xfrm>
            <a:off x="3928450" y="2581575"/>
            <a:ext cx="5043225" cy="2257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96" name="Shape 196"/>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197" name="Shape 197"/>
          <p:cNvSpPr txBox="1"/>
          <p:nvPr/>
        </p:nvSpPr>
        <p:spPr>
          <a:xfrm>
            <a:off x="311700" y="1979975"/>
            <a:ext cx="4034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barramento.</a:t>
            </a:r>
          </a:p>
        </p:txBody>
      </p:sp>
      <p:sp>
        <p:nvSpPr>
          <p:cNvPr id="198" name="Shape 198"/>
          <p:cNvSpPr txBox="1"/>
          <p:nvPr/>
        </p:nvSpPr>
        <p:spPr>
          <a:xfrm>
            <a:off x="235600" y="2777875"/>
            <a:ext cx="5143500" cy="801000"/>
          </a:xfrm>
          <a:prstGeom prst="rect">
            <a:avLst/>
          </a:prstGeom>
          <a:noFill/>
          <a:ln>
            <a:noFill/>
          </a:ln>
        </p:spPr>
        <p:txBody>
          <a:bodyPr anchorCtr="0" anchor="t" bIns="91425" lIns="91425" rIns="91425" tIns="91425">
            <a:noAutofit/>
          </a:bodyPr>
          <a:lstStyle/>
          <a:p>
            <a:pPr indent="-342900" lvl="0" marL="457200" rtl="0" algn="just">
              <a:lnSpc>
                <a:spcPct val="115000"/>
              </a:lnSpc>
              <a:spcBef>
                <a:spcPts val="600"/>
              </a:spcBef>
              <a:buSzPct val="100000"/>
              <a:buChar char="●"/>
            </a:pPr>
            <a:r>
              <a:rPr lang="pt-BR" sz="1800"/>
              <a:t>Todas as estações compartilham um mesmo cabo.</a:t>
            </a:r>
          </a:p>
          <a:p>
            <a:pPr lvl="0">
              <a:spcBef>
                <a:spcPts val="0"/>
              </a:spcBef>
              <a:buNone/>
            </a:pPr>
            <a:r>
              <a:t/>
            </a:r>
            <a:endParaRPr/>
          </a:p>
        </p:txBody>
      </p:sp>
      <p:sp>
        <p:nvSpPr>
          <p:cNvPr id="199" name="Shape 199"/>
          <p:cNvSpPr txBox="1"/>
          <p:nvPr/>
        </p:nvSpPr>
        <p:spPr>
          <a:xfrm>
            <a:off x="311700" y="3525800"/>
            <a:ext cx="5067300" cy="1264200"/>
          </a:xfrm>
          <a:prstGeom prst="rect">
            <a:avLst/>
          </a:prstGeom>
          <a:noFill/>
          <a:ln>
            <a:noFill/>
          </a:ln>
        </p:spPr>
        <p:txBody>
          <a:bodyPr anchorCtr="0" anchor="t" bIns="91425" lIns="91425" rIns="91425" tIns="91425">
            <a:noAutofit/>
          </a:bodyPr>
          <a:lstStyle/>
          <a:p>
            <a:pPr indent="-342900" lvl="0" marL="457200" rtl="0" algn="just">
              <a:lnSpc>
                <a:spcPct val="115000"/>
              </a:lnSpc>
              <a:spcBef>
                <a:spcPts val="600"/>
              </a:spcBef>
              <a:buSzPct val="100000"/>
              <a:buChar char="●"/>
            </a:pPr>
            <a:r>
              <a:rPr lang="pt-BR" sz="1800"/>
              <a:t>Normalmente Se utiliza de cabo coaxial, que deverá possuir um terminador resistivo em cada ponta (manter a impedância). </a:t>
            </a:r>
          </a:p>
          <a:p>
            <a:pPr lvl="0">
              <a:spcBef>
                <a:spcPts val="0"/>
              </a:spcBef>
              <a:buNone/>
            </a:pPr>
            <a:r>
              <a:t/>
            </a:r>
            <a:endParaRPr/>
          </a:p>
        </p:txBody>
      </p:sp>
      <p:pic>
        <p:nvPicPr>
          <p:cNvPr id="200" name="Shape 200"/>
          <p:cNvPicPr preferRelativeResize="0"/>
          <p:nvPr/>
        </p:nvPicPr>
        <p:blipFill>
          <a:blip r:embed="rId3">
            <a:alphaModFix/>
          </a:blip>
          <a:stretch>
            <a:fillRect/>
          </a:stretch>
        </p:blipFill>
        <p:spPr>
          <a:xfrm>
            <a:off x="5428149" y="1413125"/>
            <a:ext cx="3563450" cy="3102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06" name="Shape 206"/>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07" name="Shape 207"/>
          <p:cNvSpPr txBox="1"/>
          <p:nvPr/>
        </p:nvSpPr>
        <p:spPr>
          <a:xfrm>
            <a:off x="311700" y="1979975"/>
            <a:ext cx="4034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barramento.</a:t>
            </a:r>
          </a:p>
        </p:txBody>
      </p:sp>
      <p:pic>
        <p:nvPicPr>
          <p:cNvPr id="208" name="Shape 208"/>
          <p:cNvPicPr preferRelativeResize="0"/>
          <p:nvPr/>
        </p:nvPicPr>
        <p:blipFill>
          <a:blip r:embed="rId3">
            <a:alphaModFix/>
          </a:blip>
          <a:stretch>
            <a:fillRect/>
          </a:stretch>
        </p:blipFill>
        <p:spPr>
          <a:xfrm>
            <a:off x="4346099" y="1246250"/>
            <a:ext cx="4645500" cy="3445725"/>
          </a:xfrm>
          <a:prstGeom prst="rect">
            <a:avLst/>
          </a:prstGeom>
          <a:noFill/>
          <a:ln>
            <a:noFill/>
          </a:ln>
        </p:spPr>
      </p:pic>
      <p:sp>
        <p:nvSpPr>
          <p:cNvPr id="209" name="Shape 209"/>
          <p:cNvSpPr txBox="1"/>
          <p:nvPr/>
        </p:nvSpPr>
        <p:spPr>
          <a:xfrm>
            <a:off x="843000" y="2954550"/>
            <a:ext cx="2120100" cy="402600"/>
          </a:xfrm>
          <a:prstGeom prst="rect">
            <a:avLst/>
          </a:prstGeom>
          <a:noFill/>
          <a:ln>
            <a:noFill/>
          </a:ln>
        </p:spPr>
        <p:txBody>
          <a:bodyPr anchorCtr="0" anchor="t" bIns="91425" lIns="91425" rIns="91425" tIns="91425">
            <a:noAutofit/>
          </a:bodyPr>
          <a:lstStyle/>
          <a:p>
            <a:pPr lvl="0">
              <a:spcBef>
                <a:spcPts val="0"/>
              </a:spcBef>
              <a:buNone/>
            </a:pPr>
            <a:r>
              <a:rPr lang="pt-BR" sz="1800">
                <a:solidFill>
                  <a:srgbClr val="CC0000"/>
                </a:solidFill>
              </a:rPr>
              <a:t>Características: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15" name="Shape 215"/>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16" name="Shape 216"/>
          <p:cNvSpPr txBox="1"/>
          <p:nvPr/>
        </p:nvSpPr>
        <p:spPr>
          <a:xfrm>
            <a:off x="311700" y="1979975"/>
            <a:ext cx="4034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barramento.</a:t>
            </a:r>
          </a:p>
        </p:txBody>
      </p:sp>
      <p:sp>
        <p:nvSpPr>
          <p:cNvPr id="217" name="Shape 217"/>
          <p:cNvSpPr txBox="1"/>
          <p:nvPr/>
        </p:nvSpPr>
        <p:spPr>
          <a:xfrm>
            <a:off x="4613425" y="1123950"/>
            <a:ext cx="3965700" cy="32538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700"/>
              </a:spcBef>
              <a:buSzPct val="100000"/>
              <a:buChar char="●"/>
            </a:pPr>
            <a:r>
              <a:rPr lang="pt-BR" sz="1800"/>
              <a:t>O tamanho máximo do trecho da rede está limitado ao limite do cabo. Determinado por atenuação do material e das conexões, além do limite imposto pela tempo de transmissão do sinal no meio.</a:t>
            </a:r>
          </a:p>
          <a:p>
            <a:pPr lvl="0" rtl="0" algn="just">
              <a:lnSpc>
                <a:spcPct val="90000"/>
              </a:lnSpc>
              <a:spcBef>
                <a:spcPts val="700"/>
              </a:spcBef>
              <a:buNone/>
            </a:pPr>
            <a:r>
              <a:t/>
            </a:r>
            <a:endParaRPr sz="1800"/>
          </a:p>
          <a:p>
            <a:pPr indent="-342900" lvl="0" marL="457200" rtl="0" algn="just">
              <a:lnSpc>
                <a:spcPct val="90000"/>
              </a:lnSpc>
              <a:spcBef>
                <a:spcPts val="700"/>
              </a:spcBef>
              <a:buSzPct val="100000"/>
              <a:buChar char="●"/>
            </a:pPr>
            <a:r>
              <a:rPr lang="pt-BR" sz="1800"/>
              <a:t>185 metros no caso do cabo coaxial RGC 58.</a:t>
            </a:r>
          </a:p>
        </p:txBody>
      </p:sp>
      <p:sp>
        <p:nvSpPr>
          <p:cNvPr id="218" name="Shape 218"/>
          <p:cNvSpPr txBox="1"/>
          <p:nvPr/>
        </p:nvSpPr>
        <p:spPr>
          <a:xfrm>
            <a:off x="843000" y="2954550"/>
            <a:ext cx="2120100" cy="402600"/>
          </a:xfrm>
          <a:prstGeom prst="rect">
            <a:avLst/>
          </a:prstGeom>
          <a:noFill/>
          <a:ln>
            <a:noFill/>
          </a:ln>
        </p:spPr>
        <p:txBody>
          <a:bodyPr anchorCtr="0" anchor="t" bIns="91425" lIns="91425" rIns="91425" tIns="91425">
            <a:noAutofit/>
          </a:bodyPr>
          <a:lstStyle/>
          <a:p>
            <a:pPr lvl="0" rtl="0">
              <a:spcBef>
                <a:spcPts val="0"/>
              </a:spcBef>
              <a:buNone/>
            </a:pPr>
            <a:r>
              <a:rPr lang="pt-BR" sz="1800">
                <a:solidFill>
                  <a:srgbClr val="CC0000"/>
                </a:solidFill>
              </a:rPr>
              <a:t>Características: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24" name="Shape 224"/>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25" name="Shape 225"/>
          <p:cNvSpPr txBox="1"/>
          <p:nvPr/>
        </p:nvSpPr>
        <p:spPr>
          <a:xfrm>
            <a:off x="311700" y="1979975"/>
            <a:ext cx="4034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barramento.</a:t>
            </a:r>
          </a:p>
        </p:txBody>
      </p:sp>
      <p:sp>
        <p:nvSpPr>
          <p:cNvPr id="226" name="Shape 226"/>
          <p:cNvSpPr txBox="1"/>
          <p:nvPr/>
        </p:nvSpPr>
        <p:spPr>
          <a:xfrm>
            <a:off x="4613425" y="944850"/>
            <a:ext cx="3965700" cy="3953100"/>
          </a:xfrm>
          <a:prstGeom prst="rect">
            <a:avLst/>
          </a:prstGeom>
          <a:noFill/>
          <a:ln>
            <a:noFill/>
          </a:ln>
        </p:spPr>
        <p:txBody>
          <a:bodyPr anchorCtr="0" anchor="t" bIns="91425" lIns="91425" rIns="91425" tIns="91425">
            <a:noAutofit/>
          </a:bodyPr>
          <a:lstStyle/>
          <a:p>
            <a:pPr indent="-342900" lvl="0" marL="457200" rtl="0" algn="just">
              <a:lnSpc>
                <a:spcPct val="115000"/>
              </a:lnSpc>
              <a:spcBef>
                <a:spcPts val="800"/>
              </a:spcBef>
              <a:buSzPct val="100000"/>
              <a:buChar char="●"/>
            </a:pPr>
            <a:r>
              <a:rPr lang="pt-BR" sz="1800"/>
              <a:t>Como todas as estações compartilham um mesmo cabo,se a transmissão for em banda base, somente uma transação pode ser efetuada por vez.</a:t>
            </a:r>
          </a:p>
          <a:p>
            <a:pPr lvl="0" rtl="0" algn="just">
              <a:lnSpc>
                <a:spcPct val="115000"/>
              </a:lnSpc>
              <a:spcBef>
                <a:spcPts val="800"/>
              </a:spcBef>
              <a:buNone/>
            </a:pPr>
            <a:r>
              <a:t/>
            </a:r>
            <a:endParaRPr sz="1800"/>
          </a:p>
          <a:p>
            <a:pPr indent="-342900" lvl="0" marL="457200" rtl="0" algn="just">
              <a:lnSpc>
                <a:spcPct val="115000"/>
              </a:lnSpc>
              <a:spcBef>
                <a:spcPts val="800"/>
              </a:spcBef>
              <a:buSzPct val="100000"/>
              <a:buChar char="●"/>
            </a:pPr>
            <a:r>
              <a:rPr lang="pt-BR" sz="1800"/>
              <a:t>Quando mais de uma estação tenta utilizar o cabo,em banda base, há uma colisão de dados (transmissão simultânea).</a:t>
            </a:r>
          </a:p>
          <a:p>
            <a:pPr lvl="0" rtl="0" algn="just">
              <a:lnSpc>
                <a:spcPct val="90000"/>
              </a:lnSpc>
              <a:spcBef>
                <a:spcPts val="700"/>
              </a:spcBef>
              <a:buNone/>
            </a:pPr>
            <a:r>
              <a:t/>
            </a:r>
            <a:endParaRPr sz="1800"/>
          </a:p>
        </p:txBody>
      </p:sp>
      <p:sp>
        <p:nvSpPr>
          <p:cNvPr id="227" name="Shape 227"/>
          <p:cNvSpPr txBox="1"/>
          <p:nvPr/>
        </p:nvSpPr>
        <p:spPr>
          <a:xfrm>
            <a:off x="843000" y="2954550"/>
            <a:ext cx="2120100" cy="402600"/>
          </a:xfrm>
          <a:prstGeom prst="rect">
            <a:avLst/>
          </a:prstGeom>
          <a:noFill/>
          <a:ln>
            <a:noFill/>
          </a:ln>
        </p:spPr>
        <p:txBody>
          <a:bodyPr anchorCtr="0" anchor="t" bIns="91425" lIns="91425" rIns="91425" tIns="91425">
            <a:noAutofit/>
          </a:bodyPr>
          <a:lstStyle/>
          <a:p>
            <a:pPr lvl="0" rtl="0">
              <a:spcBef>
                <a:spcPts val="0"/>
              </a:spcBef>
              <a:buNone/>
            </a:pPr>
            <a:r>
              <a:rPr lang="pt-BR" sz="1800">
                <a:solidFill>
                  <a:srgbClr val="CC0000"/>
                </a:solidFill>
              </a:rPr>
              <a:t>Características: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pt-BR"/>
              <a:t>Topologias de rede</a:t>
            </a:r>
          </a:p>
        </p:txBody>
      </p:sp>
      <p:sp>
        <p:nvSpPr>
          <p:cNvPr id="64" name="Shape 64"/>
          <p:cNvSpPr txBox="1"/>
          <p:nvPr>
            <p:ph idx="1" type="body"/>
          </p:nvPr>
        </p:nvSpPr>
        <p:spPr>
          <a:xfrm>
            <a:off x="4395100" y="1209075"/>
            <a:ext cx="3654000" cy="606600"/>
          </a:xfrm>
          <a:prstGeom prst="rect">
            <a:avLst/>
          </a:prstGeom>
        </p:spPr>
        <p:txBody>
          <a:bodyPr anchorCtr="0" anchor="t" bIns="91425" lIns="91425" rIns="91425" tIns="91425">
            <a:noAutofit/>
          </a:bodyPr>
          <a:lstStyle/>
          <a:p>
            <a:pPr lvl="0">
              <a:spcBef>
                <a:spcPts val="0"/>
              </a:spcBef>
              <a:buNone/>
            </a:pPr>
            <a:r>
              <a:rPr lang="pt-BR" sz="2400">
                <a:solidFill>
                  <a:srgbClr val="CC0000"/>
                </a:solidFill>
              </a:rPr>
              <a:t>topologia????????</a:t>
            </a:r>
          </a:p>
        </p:txBody>
      </p:sp>
      <p:pic>
        <p:nvPicPr>
          <p:cNvPr id="65" name="Shape 65"/>
          <p:cNvPicPr preferRelativeResize="0"/>
          <p:nvPr/>
        </p:nvPicPr>
        <p:blipFill>
          <a:blip r:embed="rId3">
            <a:alphaModFix/>
          </a:blip>
          <a:stretch>
            <a:fillRect/>
          </a:stretch>
        </p:blipFill>
        <p:spPr>
          <a:xfrm>
            <a:off x="2174549" y="1649050"/>
            <a:ext cx="2635200" cy="2807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33" name="Shape 233"/>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34" name="Shape 234"/>
          <p:cNvSpPr txBox="1"/>
          <p:nvPr/>
        </p:nvSpPr>
        <p:spPr>
          <a:xfrm>
            <a:off x="311700" y="1979975"/>
            <a:ext cx="4034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barramento.</a:t>
            </a:r>
          </a:p>
        </p:txBody>
      </p:sp>
      <p:sp>
        <p:nvSpPr>
          <p:cNvPr id="235" name="Shape 235"/>
          <p:cNvSpPr txBox="1"/>
          <p:nvPr/>
        </p:nvSpPr>
        <p:spPr>
          <a:xfrm>
            <a:off x="4613425" y="1093850"/>
            <a:ext cx="3965700" cy="3806100"/>
          </a:xfrm>
          <a:prstGeom prst="rect">
            <a:avLst/>
          </a:prstGeom>
          <a:noFill/>
          <a:ln>
            <a:noFill/>
          </a:ln>
        </p:spPr>
        <p:txBody>
          <a:bodyPr anchorCtr="0" anchor="t" bIns="91425" lIns="91425" rIns="91425" tIns="91425">
            <a:noAutofit/>
          </a:bodyPr>
          <a:lstStyle/>
          <a:p>
            <a:pPr indent="-342900" lvl="0" marL="457200" rtl="0" algn="just">
              <a:lnSpc>
                <a:spcPct val="115000"/>
              </a:lnSpc>
              <a:spcBef>
                <a:spcPts val="900"/>
              </a:spcBef>
              <a:buSzPct val="100000"/>
              <a:buChar char="●"/>
            </a:pPr>
            <a:r>
              <a:rPr lang="pt-BR" sz="1800"/>
              <a:t>Quanto mais estações forem conectadas ao cabo, mais lenta será a rede, já que haverá um maior número de colisões.</a:t>
            </a:r>
          </a:p>
          <a:p>
            <a:pPr lvl="0" rtl="0" algn="just">
              <a:lnSpc>
                <a:spcPct val="90000"/>
              </a:lnSpc>
              <a:spcBef>
                <a:spcPts val="800"/>
              </a:spcBef>
              <a:buNone/>
            </a:pPr>
            <a:r>
              <a:t/>
            </a:r>
            <a:endParaRPr sz="1800"/>
          </a:p>
          <a:p>
            <a:pPr indent="-342900" lvl="0" marL="457200" rtl="0" algn="just">
              <a:lnSpc>
                <a:spcPct val="90000"/>
              </a:lnSpc>
              <a:spcBef>
                <a:spcPts val="800"/>
              </a:spcBef>
              <a:buSzPct val="100000"/>
              <a:buChar char="●"/>
            </a:pPr>
            <a:r>
              <a:rPr lang="pt-BR" sz="1800"/>
              <a:t>Os terminadores resistivos são conectados às extremidades do cabo e são indispensáveis. </a:t>
            </a:r>
          </a:p>
          <a:p>
            <a:pPr lvl="0" rtl="0" algn="just">
              <a:lnSpc>
                <a:spcPct val="90000"/>
              </a:lnSpc>
              <a:spcBef>
                <a:spcPts val="800"/>
              </a:spcBef>
              <a:buNone/>
            </a:pPr>
            <a:r>
              <a:t/>
            </a:r>
            <a:endParaRPr sz="1800"/>
          </a:p>
          <a:p>
            <a:pPr indent="-342900" lvl="0" marL="457200" rtl="0" algn="just">
              <a:lnSpc>
                <a:spcPct val="90000"/>
              </a:lnSpc>
              <a:spcBef>
                <a:spcPts val="800"/>
              </a:spcBef>
              <a:buSzPct val="100000"/>
              <a:buChar char="●"/>
            </a:pPr>
            <a:r>
              <a:rPr lang="pt-BR" sz="1800"/>
              <a:t>Normalmente são redes por difusão.</a:t>
            </a:r>
          </a:p>
          <a:p>
            <a:pPr lvl="0" rtl="0" algn="just">
              <a:lnSpc>
                <a:spcPct val="115000"/>
              </a:lnSpc>
              <a:spcBef>
                <a:spcPts val="900"/>
              </a:spcBef>
              <a:buNone/>
            </a:pPr>
            <a:r>
              <a:t/>
            </a:r>
            <a:endParaRPr sz="1800"/>
          </a:p>
          <a:p>
            <a:pPr lvl="0" rtl="0" algn="just">
              <a:lnSpc>
                <a:spcPct val="90000"/>
              </a:lnSpc>
              <a:spcBef>
                <a:spcPts val="700"/>
              </a:spcBef>
              <a:buNone/>
            </a:pPr>
            <a:r>
              <a:t/>
            </a:r>
            <a:endParaRPr sz="1800"/>
          </a:p>
        </p:txBody>
      </p:sp>
      <p:sp>
        <p:nvSpPr>
          <p:cNvPr id="236" name="Shape 236"/>
          <p:cNvSpPr txBox="1"/>
          <p:nvPr/>
        </p:nvSpPr>
        <p:spPr>
          <a:xfrm>
            <a:off x="843000" y="2954550"/>
            <a:ext cx="2120100" cy="402600"/>
          </a:xfrm>
          <a:prstGeom prst="rect">
            <a:avLst/>
          </a:prstGeom>
          <a:noFill/>
          <a:ln>
            <a:noFill/>
          </a:ln>
        </p:spPr>
        <p:txBody>
          <a:bodyPr anchorCtr="0" anchor="t" bIns="91425" lIns="91425" rIns="91425" tIns="91425">
            <a:noAutofit/>
          </a:bodyPr>
          <a:lstStyle/>
          <a:p>
            <a:pPr lvl="0" rtl="0">
              <a:spcBef>
                <a:spcPts val="0"/>
              </a:spcBef>
              <a:buNone/>
            </a:pPr>
            <a:r>
              <a:rPr lang="pt-BR" sz="1800">
                <a:solidFill>
                  <a:srgbClr val="CC0000"/>
                </a:solidFill>
              </a:rPr>
              <a:t>Características: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42" name="Shape 242"/>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43" name="Shape 243"/>
          <p:cNvSpPr txBox="1"/>
          <p:nvPr/>
        </p:nvSpPr>
        <p:spPr>
          <a:xfrm>
            <a:off x="311700" y="1979975"/>
            <a:ext cx="4034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barramento.</a:t>
            </a:r>
          </a:p>
        </p:txBody>
      </p:sp>
      <p:pic>
        <p:nvPicPr>
          <p:cNvPr id="244" name="Shape 244"/>
          <p:cNvPicPr preferRelativeResize="0"/>
          <p:nvPr/>
        </p:nvPicPr>
        <p:blipFill>
          <a:blip r:embed="rId3">
            <a:alphaModFix/>
          </a:blip>
          <a:stretch>
            <a:fillRect/>
          </a:stretch>
        </p:blipFill>
        <p:spPr>
          <a:xfrm>
            <a:off x="4252775" y="1158275"/>
            <a:ext cx="4579524" cy="3661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50" name="Shape 250"/>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51" name="Shape 251"/>
          <p:cNvSpPr txBox="1"/>
          <p:nvPr/>
        </p:nvSpPr>
        <p:spPr>
          <a:xfrm>
            <a:off x="569325" y="2271000"/>
            <a:ext cx="3710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Anel.</a:t>
            </a:r>
          </a:p>
        </p:txBody>
      </p:sp>
      <p:pic>
        <p:nvPicPr>
          <p:cNvPr id="252" name="Shape 252"/>
          <p:cNvPicPr preferRelativeResize="0"/>
          <p:nvPr/>
        </p:nvPicPr>
        <p:blipFill>
          <a:blip r:embed="rId3">
            <a:alphaModFix/>
          </a:blip>
          <a:stretch>
            <a:fillRect/>
          </a:stretch>
        </p:blipFill>
        <p:spPr>
          <a:xfrm>
            <a:off x="5074800" y="1344400"/>
            <a:ext cx="3249024" cy="3112000"/>
          </a:xfrm>
          <a:prstGeom prst="rect">
            <a:avLst/>
          </a:prstGeom>
          <a:noFill/>
          <a:ln>
            <a:noFill/>
          </a:ln>
        </p:spPr>
      </p:pic>
      <p:sp>
        <p:nvSpPr>
          <p:cNvPr id="253" name="Shape 253"/>
          <p:cNvSpPr txBox="1"/>
          <p:nvPr/>
        </p:nvSpPr>
        <p:spPr>
          <a:xfrm>
            <a:off x="569325" y="3003650"/>
            <a:ext cx="4426800" cy="1688400"/>
          </a:xfrm>
          <a:prstGeom prst="rect">
            <a:avLst/>
          </a:prstGeom>
          <a:noFill/>
          <a:ln>
            <a:noFill/>
          </a:ln>
        </p:spPr>
        <p:txBody>
          <a:bodyPr anchorCtr="0" anchor="t" bIns="91425" lIns="91425" rIns="91425" tIns="91425">
            <a:noAutofit/>
          </a:bodyPr>
          <a:lstStyle/>
          <a:p>
            <a:pPr lvl="0" rtl="0" algn="just">
              <a:lnSpc>
                <a:spcPct val="115000"/>
              </a:lnSpc>
              <a:spcBef>
                <a:spcPts val="800"/>
              </a:spcBef>
              <a:buNone/>
            </a:pPr>
            <a:r>
              <a:rPr lang="pt-BR" sz="1800"/>
              <a:t>Uma rede em anel consiste de estações conectadas através de um caminho fechado, tradicionalmente representado por um anel. </a:t>
            </a:r>
          </a:p>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59" name="Shape 259"/>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60" name="Shape 260"/>
          <p:cNvSpPr txBox="1"/>
          <p:nvPr/>
        </p:nvSpPr>
        <p:spPr>
          <a:xfrm>
            <a:off x="569325" y="2271000"/>
            <a:ext cx="3710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Anel.</a:t>
            </a:r>
          </a:p>
        </p:txBody>
      </p:sp>
      <p:pic>
        <p:nvPicPr>
          <p:cNvPr id="261" name="Shape 261"/>
          <p:cNvPicPr preferRelativeResize="0"/>
          <p:nvPr/>
        </p:nvPicPr>
        <p:blipFill>
          <a:blip r:embed="rId3">
            <a:alphaModFix/>
          </a:blip>
          <a:stretch>
            <a:fillRect/>
          </a:stretch>
        </p:blipFill>
        <p:spPr>
          <a:xfrm>
            <a:off x="4279725" y="1246250"/>
            <a:ext cx="4711874" cy="3661674"/>
          </a:xfrm>
          <a:prstGeom prst="rect">
            <a:avLst/>
          </a:prstGeom>
          <a:noFill/>
          <a:ln>
            <a:noFill/>
          </a:ln>
        </p:spPr>
      </p:pic>
      <p:sp>
        <p:nvSpPr>
          <p:cNvPr id="262" name="Shape 262"/>
          <p:cNvSpPr txBox="1"/>
          <p:nvPr/>
        </p:nvSpPr>
        <p:spPr>
          <a:xfrm>
            <a:off x="1039325" y="3287525"/>
            <a:ext cx="2120100" cy="402600"/>
          </a:xfrm>
          <a:prstGeom prst="rect">
            <a:avLst/>
          </a:prstGeom>
          <a:noFill/>
          <a:ln>
            <a:noFill/>
          </a:ln>
        </p:spPr>
        <p:txBody>
          <a:bodyPr anchorCtr="0" anchor="t" bIns="91425" lIns="91425" rIns="91425" tIns="91425">
            <a:noAutofit/>
          </a:bodyPr>
          <a:lstStyle/>
          <a:p>
            <a:pPr lvl="0" rtl="0">
              <a:spcBef>
                <a:spcPts val="0"/>
              </a:spcBef>
              <a:buNone/>
            </a:pPr>
            <a:r>
              <a:rPr lang="pt-BR" sz="1800">
                <a:solidFill>
                  <a:srgbClr val="CC0000"/>
                </a:solidFill>
              </a:rPr>
              <a:t>Características: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68" name="Shape 268"/>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69" name="Shape 269"/>
          <p:cNvSpPr txBox="1"/>
          <p:nvPr/>
        </p:nvSpPr>
        <p:spPr>
          <a:xfrm>
            <a:off x="569325" y="2271000"/>
            <a:ext cx="3710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Anel.</a:t>
            </a:r>
          </a:p>
        </p:txBody>
      </p:sp>
      <p:sp>
        <p:nvSpPr>
          <p:cNvPr id="270" name="Shape 270"/>
          <p:cNvSpPr txBox="1"/>
          <p:nvPr/>
        </p:nvSpPr>
        <p:spPr>
          <a:xfrm>
            <a:off x="1039325" y="3287525"/>
            <a:ext cx="2120100" cy="402600"/>
          </a:xfrm>
          <a:prstGeom prst="rect">
            <a:avLst/>
          </a:prstGeom>
          <a:noFill/>
          <a:ln>
            <a:noFill/>
          </a:ln>
        </p:spPr>
        <p:txBody>
          <a:bodyPr anchorCtr="0" anchor="t" bIns="91425" lIns="91425" rIns="91425" tIns="91425">
            <a:noAutofit/>
          </a:bodyPr>
          <a:lstStyle/>
          <a:p>
            <a:pPr lvl="0" rtl="0">
              <a:spcBef>
                <a:spcPts val="0"/>
              </a:spcBef>
              <a:buNone/>
            </a:pPr>
            <a:r>
              <a:rPr lang="pt-BR" sz="1800">
                <a:solidFill>
                  <a:srgbClr val="CC0000"/>
                </a:solidFill>
              </a:rPr>
              <a:t>Características:</a:t>
            </a:r>
          </a:p>
        </p:txBody>
      </p:sp>
      <p:sp>
        <p:nvSpPr>
          <p:cNvPr id="271" name="Shape 271"/>
          <p:cNvSpPr txBox="1"/>
          <p:nvPr/>
        </p:nvSpPr>
        <p:spPr>
          <a:xfrm>
            <a:off x="4328800" y="716575"/>
            <a:ext cx="4328700" cy="3985200"/>
          </a:xfrm>
          <a:prstGeom prst="rect">
            <a:avLst/>
          </a:prstGeom>
          <a:noFill/>
          <a:ln>
            <a:noFill/>
          </a:ln>
        </p:spPr>
        <p:txBody>
          <a:bodyPr anchorCtr="0" anchor="ctr" bIns="91425" lIns="91425" rIns="91425" tIns="91425">
            <a:noAutofit/>
          </a:bodyPr>
          <a:lstStyle/>
          <a:p>
            <a:pPr indent="-381000" lvl="0" marL="457200" rtl="0" algn="just">
              <a:lnSpc>
                <a:spcPct val="90000"/>
              </a:lnSpc>
              <a:spcBef>
                <a:spcPts val="800"/>
              </a:spcBef>
              <a:buSzPct val="100000"/>
              <a:buChar char="●"/>
            </a:pPr>
            <a:r>
              <a:rPr lang="pt-BR" sz="2400"/>
              <a:t>O padrão de rede local mais conhecido de topologia em anel é o Token Ring (IEEE 802.5) da IBM.</a:t>
            </a:r>
          </a:p>
          <a:p>
            <a:pPr lvl="0" rtl="0" algn="just">
              <a:lnSpc>
                <a:spcPct val="90000"/>
              </a:lnSpc>
              <a:spcBef>
                <a:spcPts val="800"/>
              </a:spcBef>
              <a:buNone/>
            </a:pPr>
            <a:r>
              <a:t/>
            </a:r>
            <a:endParaRPr sz="2400"/>
          </a:p>
          <a:p>
            <a:pPr indent="-381000" lvl="0" marL="457200" rtl="0" algn="just">
              <a:lnSpc>
                <a:spcPct val="90000"/>
              </a:lnSpc>
              <a:spcBef>
                <a:spcPts val="800"/>
              </a:spcBef>
              <a:buSzPct val="100000"/>
              <a:buChar char="●"/>
            </a:pPr>
            <a:r>
              <a:rPr lang="pt-BR" sz="2400"/>
              <a:t>Outro padrão muito conhecido é o FDDI (fiber distributed data interface).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77" name="Shape 277"/>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78" name="Shape 278"/>
          <p:cNvSpPr txBox="1"/>
          <p:nvPr/>
        </p:nvSpPr>
        <p:spPr>
          <a:xfrm>
            <a:off x="569325" y="2271000"/>
            <a:ext cx="3710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Anel.</a:t>
            </a:r>
          </a:p>
        </p:txBody>
      </p:sp>
      <p:sp>
        <p:nvSpPr>
          <p:cNvPr id="279" name="Shape 279"/>
          <p:cNvSpPr txBox="1"/>
          <p:nvPr/>
        </p:nvSpPr>
        <p:spPr>
          <a:xfrm>
            <a:off x="1039325" y="3287525"/>
            <a:ext cx="2120100" cy="402600"/>
          </a:xfrm>
          <a:prstGeom prst="rect">
            <a:avLst/>
          </a:prstGeom>
          <a:noFill/>
          <a:ln>
            <a:noFill/>
          </a:ln>
        </p:spPr>
        <p:txBody>
          <a:bodyPr anchorCtr="0" anchor="t" bIns="91425" lIns="91425" rIns="91425" tIns="91425">
            <a:noAutofit/>
          </a:bodyPr>
          <a:lstStyle/>
          <a:p>
            <a:pPr lvl="0" rtl="0">
              <a:spcBef>
                <a:spcPts val="0"/>
              </a:spcBef>
              <a:buNone/>
            </a:pPr>
            <a:r>
              <a:rPr lang="pt-BR" sz="1800">
                <a:solidFill>
                  <a:srgbClr val="CC0000"/>
                </a:solidFill>
              </a:rPr>
              <a:t>Características:</a:t>
            </a:r>
          </a:p>
        </p:txBody>
      </p:sp>
      <p:pic>
        <p:nvPicPr>
          <p:cNvPr id="280" name="Shape 280"/>
          <p:cNvPicPr preferRelativeResize="0"/>
          <p:nvPr/>
        </p:nvPicPr>
        <p:blipFill>
          <a:blip r:embed="rId3">
            <a:alphaModFix/>
          </a:blip>
          <a:stretch>
            <a:fillRect/>
          </a:stretch>
        </p:blipFill>
        <p:spPr>
          <a:xfrm>
            <a:off x="4058600" y="730000"/>
            <a:ext cx="4608800" cy="409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86" name="Shape 286"/>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87" name="Shape 287"/>
          <p:cNvSpPr txBox="1"/>
          <p:nvPr/>
        </p:nvSpPr>
        <p:spPr>
          <a:xfrm>
            <a:off x="569325" y="2271000"/>
            <a:ext cx="3710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estrela.</a:t>
            </a:r>
          </a:p>
        </p:txBody>
      </p:sp>
      <p:sp>
        <p:nvSpPr>
          <p:cNvPr id="288" name="Shape 288"/>
          <p:cNvSpPr txBox="1"/>
          <p:nvPr/>
        </p:nvSpPr>
        <p:spPr>
          <a:xfrm>
            <a:off x="569325" y="3013475"/>
            <a:ext cx="4083600" cy="1825800"/>
          </a:xfrm>
          <a:prstGeom prst="rect">
            <a:avLst/>
          </a:prstGeom>
          <a:noFill/>
          <a:ln>
            <a:noFill/>
          </a:ln>
        </p:spPr>
        <p:txBody>
          <a:bodyPr anchorCtr="0" anchor="t" bIns="91425" lIns="91425" rIns="91425" tIns="91425">
            <a:noAutofit/>
          </a:bodyPr>
          <a:lstStyle/>
          <a:p>
            <a:pPr lvl="0" rtl="0" algn="just">
              <a:lnSpc>
                <a:spcPct val="115000"/>
              </a:lnSpc>
              <a:spcBef>
                <a:spcPts val="700"/>
              </a:spcBef>
              <a:buNone/>
            </a:pPr>
            <a:r>
              <a:rPr lang="pt-BR" sz="1800"/>
              <a:t>Em uma topologia em estrela todos os dispositivos da rede encontram-se conectados a um concentrador que repete o sinal para todos os outros dispositivos.</a:t>
            </a:r>
          </a:p>
          <a:p>
            <a:pPr lvl="0">
              <a:spcBef>
                <a:spcPts val="0"/>
              </a:spcBef>
              <a:buNone/>
            </a:pPr>
            <a:r>
              <a:t/>
            </a:r>
            <a:endParaRPr/>
          </a:p>
        </p:txBody>
      </p:sp>
      <p:pic>
        <p:nvPicPr>
          <p:cNvPr id="289" name="Shape 289"/>
          <p:cNvPicPr preferRelativeResize="0"/>
          <p:nvPr/>
        </p:nvPicPr>
        <p:blipFill>
          <a:blip r:embed="rId3">
            <a:alphaModFix/>
          </a:blip>
          <a:stretch>
            <a:fillRect/>
          </a:stretch>
        </p:blipFill>
        <p:spPr>
          <a:xfrm>
            <a:off x="5129249" y="1442575"/>
            <a:ext cx="3577400" cy="287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295" name="Shape 295"/>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296" name="Shape 296"/>
          <p:cNvSpPr txBox="1"/>
          <p:nvPr/>
        </p:nvSpPr>
        <p:spPr>
          <a:xfrm>
            <a:off x="569325" y="2271000"/>
            <a:ext cx="3710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estrela.</a:t>
            </a:r>
          </a:p>
        </p:txBody>
      </p:sp>
      <p:sp>
        <p:nvSpPr>
          <p:cNvPr id="297" name="Shape 297"/>
          <p:cNvSpPr txBox="1"/>
          <p:nvPr/>
        </p:nvSpPr>
        <p:spPr>
          <a:xfrm>
            <a:off x="1039325" y="3287525"/>
            <a:ext cx="2120100" cy="402600"/>
          </a:xfrm>
          <a:prstGeom prst="rect">
            <a:avLst/>
          </a:prstGeom>
          <a:noFill/>
          <a:ln>
            <a:noFill/>
          </a:ln>
        </p:spPr>
        <p:txBody>
          <a:bodyPr anchorCtr="0" anchor="t" bIns="91425" lIns="91425" rIns="91425" tIns="91425">
            <a:noAutofit/>
          </a:bodyPr>
          <a:lstStyle/>
          <a:p>
            <a:pPr lvl="0" rtl="0">
              <a:spcBef>
                <a:spcPts val="0"/>
              </a:spcBef>
              <a:buNone/>
            </a:pPr>
            <a:r>
              <a:rPr lang="pt-BR" sz="1800">
                <a:solidFill>
                  <a:srgbClr val="CC0000"/>
                </a:solidFill>
              </a:rPr>
              <a:t>Características:</a:t>
            </a:r>
          </a:p>
        </p:txBody>
      </p:sp>
      <p:pic>
        <p:nvPicPr>
          <p:cNvPr id="298" name="Shape 298"/>
          <p:cNvPicPr preferRelativeResize="0"/>
          <p:nvPr/>
        </p:nvPicPr>
        <p:blipFill>
          <a:blip r:embed="rId3">
            <a:alphaModFix/>
          </a:blip>
          <a:stretch>
            <a:fillRect/>
          </a:stretch>
        </p:blipFill>
        <p:spPr>
          <a:xfrm>
            <a:off x="4127825" y="1354225"/>
            <a:ext cx="4559475" cy="32392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304" name="Shape 304"/>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305" name="Shape 305"/>
          <p:cNvSpPr txBox="1"/>
          <p:nvPr/>
        </p:nvSpPr>
        <p:spPr>
          <a:xfrm>
            <a:off x="569325" y="2271000"/>
            <a:ext cx="3710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estrela.</a:t>
            </a:r>
          </a:p>
        </p:txBody>
      </p:sp>
      <p:sp>
        <p:nvSpPr>
          <p:cNvPr id="306" name="Shape 306"/>
          <p:cNvSpPr txBox="1"/>
          <p:nvPr/>
        </p:nvSpPr>
        <p:spPr>
          <a:xfrm>
            <a:off x="1039325" y="3287525"/>
            <a:ext cx="2120100" cy="402600"/>
          </a:xfrm>
          <a:prstGeom prst="rect">
            <a:avLst/>
          </a:prstGeom>
          <a:noFill/>
          <a:ln>
            <a:noFill/>
          </a:ln>
        </p:spPr>
        <p:txBody>
          <a:bodyPr anchorCtr="0" anchor="t" bIns="91425" lIns="91425" rIns="91425" tIns="91425">
            <a:noAutofit/>
          </a:bodyPr>
          <a:lstStyle/>
          <a:p>
            <a:pPr lvl="0" rtl="0">
              <a:spcBef>
                <a:spcPts val="0"/>
              </a:spcBef>
              <a:buNone/>
            </a:pPr>
            <a:r>
              <a:rPr lang="pt-BR" sz="1800">
                <a:solidFill>
                  <a:srgbClr val="CC0000"/>
                </a:solidFill>
              </a:rPr>
              <a:t>Características:</a:t>
            </a:r>
          </a:p>
        </p:txBody>
      </p:sp>
      <p:sp>
        <p:nvSpPr>
          <p:cNvPr id="307" name="Shape 307"/>
          <p:cNvSpPr txBox="1"/>
          <p:nvPr/>
        </p:nvSpPr>
        <p:spPr>
          <a:xfrm>
            <a:off x="4209000" y="903050"/>
            <a:ext cx="4623300" cy="3857700"/>
          </a:xfrm>
          <a:prstGeom prst="rect">
            <a:avLst/>
          </a:prstGeom>
          <a:noFill/>
          <a:ln>
            <a:noFill/>
          </a:ln>
        </p:spPr>
        <p:txBody>
          <a:bodyPr anchorCtr="0" anchor="ctr" bIns="91425" lIns="91425" rIns="91425" tIns="91425">
            <a:noAutofit/>
          </a:bodyPr>
          <a:lstStyle/>
          <a:p>
            <a:pPr indent="-342900" lvl="0" marL="457200" rtl="0" algn="just">
              <a:lnSpc>
                <a:spcPct val="115000"/>
              </a:lnSpc>
              <a:spcBef>
                <a:spcPts val="700"/>
              </a:spcBef>
              <a:buSzPct val="100000"/>
              <a:buChar char="●"/>
            </a:pPr>
            <a:r>
              <a:rPr lang="pt-BR" sz="1800"/>
              <a:t>Flexibilidade. Alterações podem ser realizadas com facilidade</a:t>
            </a:r>
          </a:p>
          <a:p>
            <a:pPr lvl="0" rtl="0" algn="just">
              <a:lnSpc>
                <a:spcPct val="115000"/>
              </a:lnSpc>
              <a:spcBef>
                <a:spcPts val="700"/>
              </a:spcBef>
              <a:buNone/>
            </a:pPr>
            <a:r>
              <a:t/>
            </a:r>
            <a:endParaRPr sz="1800"/>
          </a:p>
          <a:p>
            <a:pPr indent="-342900" lvl="0" marL="457200" rtl="0" algn="just">
              <a:lnSpc>
                <a:spcPct val="115000"/>
              </a:lnSpc>
              <a:spcBef>
                <a:spcPts val="700"/>
              </a:spcBef>
              <a:buSzPct val="100000"/>
              <a:buChar char="●"/>
            </a:pPr>
            <a:r>
              <a:rPr lang="pt-BR" sz="1800"/>
              <a:t>A rede pode crescer sem necessidade de se interromper seu funcionamento (escalabilidade).</a:t>
            </a:r>
          </a:p>
          <a:p>
            <a:pPr lvl="0" rtl="0" algn="just">
              <a:lnSpc>
                <a:spcPct val="115000"/>
              </a:lnSpc>
              <a:spcBef>
                <a:spcPts val="700"/>
              </a:spcBef>
              <a:buNone/>
            </a:pPr>
            <a:r>
              <a:t/>
            </a:r>
            <a:endParaRPr sz="1800"/>
          </a:p>
          <a:p>
            <a:pPr indent="-342900" lvl="0" marL="457200" rtl="0" algn="just">
              <a:lnSpc>
                <a:spcPct val="115000"/>
              </a:lnSpc>
              <a:spcBef>
                <a:spcPts val="700"/>
              </a:spcBef>
              <a:buSzPct val="100000"/>
              <a:buChar char="●"/>
            </a:pPr>
            <a:r>
              <a:rPr lang="pt-BR" sz="1800"/>
              <a:t>Gerenciamento centralizado.</a:t>
            </a:r>
          </a:p>
          <a:p>
            <a:pPr lvl="0" rtl="0" algn="just">
              <a:lnSpc>
                <a:spcPct val="115000"/>
              </a:lnSpc>
              <a:spcBef>
                <a:spcPts val="700"/>
              </a:spcBef>
              <a:buNone/>
            </a:pPr>
            <a:r>
              <a:t/>
            </a:r>
            <a:endParaRPr sz="1800"/>
          </a:p>
          <a:p>
            <a:pPr indent="-342900" lvl="0" marL="457200" rtl="0" algn="just">
              <a:lnSpc>
                <a:spcPct val="115000"/>
              </a:lnSpc>
              <a:spcBef>
                <a:spcPts val="700"/>
              </a:spcBef>
              <a:buSzPct val="100000"/>
              <a:buChar char="●"/>
            </a:pPr>
            <a:r>
              <a:rPr lang="pt-BR" sz="1800"/>
              <a:t>Concentradores inteligentes melhoram a performance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313" name="Shape 313"/>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314" name="Shape 314"/>
          <p:cNvSpPr txBox="1"/>
          <p:nvPr/>
        </p:nvSpPr>
        <p:spPr>
          <a:xfrm>
            <a:off x="569325" y="2271000"/>
            <a:ext cx="3710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estrela.</a:t>
            </a:r>
          </a:p>
        </p:txBody>
      </p:sp>
      <p:sp>
        <p:nvSpPr>
          <p:cNvPr id="315" name="Shape 315"/>
          <p:cNvSpPr txBox="1"/>
          <p:nvPr/>
        </p:nvSpPr>
        <p:spPr>
          <a:xfrm>
            <a:off x="1039325" y="3287525"/>
            <a:ext cx="2120100" cy="402600"/>
          </a:xfrm>
          <a:prstGeom prst="rect">
            <a:avLst/>
          </a:prstGeom>
          <a:noFill/>
          <a:ln>
            <a:noFill/>
          </a:ln>
        </p:spPr>
        <p:txBody>
          <a:bodyPr anchorCtr="0" anchor="t" bIns="91425" lIns="91425" rIns="91425" tIns="91425">
            <a:noAutofit/>
          </a:bodyPr>
          <a:lstStyle/>
          <a:p>
            <a:pPr lvl="0" rtl="0">
              <a:spcBef>
                <a:spcPts val="0"/>
              </a:spcBef>
              <a:buNone/>
            </a:pPr>
            <a:r>
              <a:rPr lang="pt-BR" sz="1800">
                <a:solidFill>
                  <a:srgbClr val="CC0000"/>
                </a:solidFill>
              </a:rPr>
              <a:t>Características:</a:t>
            </a:r>
          </a:p>
        </p:txBody>
      </p:sp>
      <p:pic>
        <p:nvPicPr>
          <p:cNvPr id="316" name="Shape 316"/>
          <p:cNvPicPr preferRelativeResize="0"/>
          <p:nvPr/>
        </p:nvPicPr>
        <p:blipFill>
          <a:blip r:embed="rId3">
            <a:alphaModFix/>
          </a:blip>
          <a:stretch>
            <a:fillRect/>
          </a:stretch>
        </p:blipFill>
        <p:spPr>
          <a:xfrm>
            <a:off x="4279725" y="1335025"/>
            <a:ext cx="4643174" cy="3543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71" name="Shape 71"/>
          <p:cNvSpPr txBox="1"/>
          <p:nvPr>
            <p:ph idx="1" type="body"/>
          </p:nvPr>
        </p:nvSpPr>
        <p:spPr>
          <a:xfrm>
            <a:off x="4395100" y="1209075"/>
            <a:ext cx="3654000" cy="606600"/>
          </a:xfrm>
          <a:prstGeom prst="rect">
            <a:avLst/>
          </a:prstGeom>
        </p:spPr>
        <p:txBody>
          <a:bodyPr anchorCtr="0" anchor="t" bIns="91425" lIns="91425" rIns="91425" tIns="91425">
            <a:noAutofit/>
          </a:bodyPr>
          <a:lstStyle/>
          <a:p>
            <a:pPr lvl="0" rtl="0">
              <a:spcBef>
                <a:spcPts val="0"/>
              </a:spcBef>
              <a:buNone/>
            </a:pPr>
            <a:r>
              <a:rPr lang="pt-BR" sz="2400">
                <a:solidFill>
                  <a:srgbClr val="CC0000"/>
                </a:solidFill>
              </a:rPr>
              <a:t>topologia ????????</a:t>
            </a:r>
          </a:p>
        </p:txBody>
      </p:sp>
      <p:pic>
        <p:nvPicPr>
          <p:cNvPr id="72" name="Shape 72"/>
          <p:cNvPicPr preferRelativeResize="0"/>
          <p:nvPr/>
        </p:nvPicPr>
        <p:blipFill>
          <a:blip r:embed="rId3">
            <a:alphaModFix/>
          </a:blip>
          <a:stretch>
            <a:fillRect/>
          </a:stretch>
        </p:blipFill>
        <p:spPr>
          <a:xfrm>
            <a:off x="1340125" y="1366125"/>
            <a:ext cx="2949424" cy="3443625"/>
          </a:xfrm>
          <a:prstGeom prst="rect">
            <a:avLst/>
          </a:prstGeom>
          <a:noFill/>
          <a:ln>
            <a:noFill/>
          </a:ln>
        </p:spPr>
      </p:pic>
      <p:sp>
        <p:nvSpPr>
          <p:cNvPr id="73" name="Shape 73"/>
          <p:cNvSpPr txBox="1"/>
          <p:nvPr/>
        </p:nvSpPr>
        <p:spPr>
          <a:xfrm>
            <a:off x="5801150" y="2208575"/>
            <a:ext cx="5653800" cy="6597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74" name="Shape 74"/>
          <p:cNvSpPr txBox="1"/>
          <p:nvPr/>
        </p:nvSpPr>
        <p:spPr>
          <a:xfrm>
            <a:off x="5742250" y="2171250"/>
            <a:ext cx="1246500" cy="801000"/>
          </a:xfrm>
          <a:prstGeom prst="rect">
            <a:avLst/>
          </a:prstGeom>
          <a:noFill/>
          <a:ln>
            <a:noFill/>
          </a:ln>
        </p:spPr>
        <p:txBody>
          <a:bodyPr anchorCtr="0" anchor="t" bIns="91425" lIns="91425" rIns="91425" tIns="91425">
            <a:noAutofit/>
          </a:bodyPr>
          <a:lstStyle/>
          <a:p>
            <a:pPr lvl="0">
              <a:spcBef>
                <a:spcPts val="0"/>
              </a:spcBef>
              <a:buNone/>
            </a:pPr>
            <a:r>
              <a:rPr b="1" lang="pt-BR" sz="3000">
                <a:solidFill>
                  <a:srgbClr val="222222"/>
                </a:solidFill>
                <a:highlight>
                  <a:srgbClr val="FFFFFF"/>
                </a:highlight>
              </a:rPr>
              <a:t>topos</a:t>
            </a:r>
            <a:r>
              <a:rPr lang="pt-BR" sz="3000">
                <a:solidFill>
                  <a:srgbClr val="222222"/>
                </a:solidFill>
                <a:highlight>
                  <a:srgbClr val="FFFFFF"/>
                </a:highlight>
              </a:rPr>
              <a:t> </a:t>
            </a:r>
          </a:p>
        </p:txBody>
      </p:sp>
      <p:sp>
        <p:nvSpPr>
          <p:cNvPr id="75" name="Shape 75"/>
          <p:cNvSpPr txBox="1"/>
          <p:nvPr/>
        </p:nvSpPr>
        <p:spPr>
          <a:xfrm>
            <a:off x="4564375" y="3170525"/>
            <a:ext cx="4387500" cy="659700"/>
          </a:xfrm>
          <a:prstGeom prst="rect">
            <a:avLst/>
          </a:prstGeom>
          <a:noFill/>
          <a:ln>
            <a:noFill/>
          </a:ln>
        </p:spPr>
        <p:txBody>
          <a:bodyPr anchorCtr="0" anchor="t" bIns="91425" lIns="91425" rIns="91425" tIns="91425">
            <a:noAutofit/>
          </a:bodyPr>
          <a:lstStyle/>
          <a:p>
            <a:pPr lvl="0">
              <a:spcBef>
                <a:spcPts val="0"/>
              </a:spcBef>
              <a:buNone/>
            </a:pPr>
            <a:r>
              <a:rPr lang="pt-BR" sz="3000">
                <a:solidFill>
                  <a:srgbClr val="222222"/>
                </a:solidFill>
                <a:highlight>
                  <a:srgbClr val="FFFFFF"/>
                </a:highlight>
              </a:rPr>
              <a:t>do grego τόπος, "lugar"</a:t>
            </a:r>
          </a:p>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322" name="Shape 322"/>
          <p:cNvSpPr txBox="1"/>
          <p:nvPr/>
        </p:nvSpPr>
        <p:spPr>
          <a:xfrm>
            <a:off x="4873600" y="225750"/>
            <a:ext cx="2306700" cy="677400"/>
          </a:xfrm>
          <a:prstGeom prst="rect">
            <a:avLst/>
          </a:prstGeom>
          <a:noFill/>
          <a:ln>
            <a:noFill/>
          </a:ln>
        </p:spPr>
        <p:txBody>
          <a:bodyPr anchorCtr="0" anchor="t" bIns="91425" lIns="91425" rIns="91425" tIns="91425">
            <a:noAutofit/>
          </a:bodyPr>
          <a:lstStyle/>
          <a:p>
            <a:pPr lvl="0" rtl="0">
              <a:spcBef>
                <a:spcPts val="0"/>
              </a:spcBef>
              <a:buNone/>
            </a:pPr>
            <a:r>
              <a:rPr lang="pt-BR" sz="3000">
                <a:solidFill>
                  <a:srgbClr val="CC0000"/>
                </a:solidFill>
              </a:rPr>
              <a:t>Desafio !!!!</a:t>
            </a:r>
          </a:p>
        </p:txBody>
      </p:sp>
      <p:pic>
        <p:nvPicPr>
          <p:cNvPr id="323" name="Shape 323"/>
          <p:cNvPicPr preferRelativeResize="0"/>
          <p:nvPr/>
        </p:nvPicPr>
        <p:blipFill>
          <a:blip r:embed="rId3">
            <a:alphaModFix/>
          </a:blip>
          <a:stretch>
            <a:fillRect/>
          </a:stretch>
        </p:blipFill>
        <p:spPr>
          <a:xfrm>
            <a:off x="223375" y="1590175"/>
            <a:ext cx="2662475" cy="2687450"/>
          </a:xfrm>
          <a:prstGeom prst="rect">
            <a:avLst/>
          </a:prstGeom>
          <a:noFill/>
          <a:ln>
            <a:noFill/>
          </a:ln>
        </p:spPr>
      </p:pic>
      <p:sp>
        <p:nvSpPr>
          <p:cNvPr id="324" name="Shape 324"/>
          <p:cNvSpPr txBox="1"/>
          <p:nvPr/>
        </p:nvSpPr>
        <p:spPr>
          <a:xfrm>
            <a:off x="2934925" y="1093850"/>
            <a:ext cx="5948400" cy="3496200"/>
          </a:xfrm>
          <a:prstGeom prst="rect">
            <a:avLst/>
          </a:prstGeom>
          <a:noFill/>
          <a:ln>
            <a:noFill/>
          </a:ln>
        </p:spPr>
        <p:txBody>
          <a:bodyPr anchorCtr="0" anchor="ctr" bIns="91425" lIns="91425" rIns="91425" tIns="91425">
            <a:noAutofit/>
          </a:bodyPr>
          <a:lstStyle/>
          <a:p>
            <a:pPr lvl="0" marR="139700" rtl="0" algn="just">
              <a:lnSpc>
                <a:spcPct val="140000"/>
              </a:lnSpc>
              <a:spcBef>
                <a:spcPts val="1800"/>
              </a:spcBef>
              <a:buNone/>
            </a:pPr>
            <a:r>
              <a:rPr lang="pt-BR">
                <a:solidFill>
                  <a:srgbClr val="252525"/>
                </a:solidFill>
                <a:highlight>
                  <a:srgbClr val="FFFFFF"/>
                </a:highlight>
              </a:rPr>
              <a:t>Uma topologia de rede tem o objetivo de descrever como é estruturada uma rede de computadores, tanto fisicamente como logicamente. A topologia onde cada estação de trabalho está ligada a todas as demais diretamente, possibilitando que todos os computadores da rede, possam trocar informações diretamente com todos os demais, é denominada de:  </a:t>
            </a:r>
          </a:p>
          <a:p>
            <a:pPr indent="-228600" lvl="0" marL="457200" marR="139700" rtl="0">
              <a:lnSpc>
                <a:spcPct val="100000"/>
              </a:lnSpc>
              <a:spcBef>
                <a:spcPts val="1500"/>
              </a:spcBef>
              <a:spcAft>
                <a:spcPts val="900"/>
              </a:spcAft>
              <a:buClr>
                <a:srgbClr val="525252"/>
              </a:buClr>
              <a:buAutoNum type="alphaUcPeriod"/>
            </a:pPr>
            <a:r>
              <a:rPr lang="pt-BR">
                <a:solidFill>
                  <a:srgbClr val="525252"/>
                </a:solidFill>
                <a:highlight>
                  <a:srgbClr val="FFFFFF"/>
                </a:highlight>
              </a:rPr>
              <a:t>Malha  </a:t>
            </a:r>
          </a:p>
          <a:p>
            <a:pPr indent="-228600" lvl="0" marL="457200" marR="139700" rtl="0">
              <a:lnSpc>
                <a:spcPct val="100000"/>
              </a:lnSpc>
              <a:spcBef>
                <a:spcPts val="1500"/>
              </a:spcBef>
              <a:spcAft>
                <a:spcPts val="900"/>
              </a:spcAft>
              <a:buClr>
                <a:srgbClr val="525252"/>
              </a:buClr>
              <a:buAutoNum type="alphaUcPeriod"/>
            </a:pPr>
            <a:r>
              <a:rPr lang="pt-BR">
                <a:solidFill>
                  <a:srgbClr val="525252"/>
                </a:solidFill>
                <a:highlight>
                  <a:srgbClr val="FFFFFF"/>
                </a:highlight>
              </a:rPr>
              <a:t>Árvore </a:t>
            </a:r>
          </a:p>
          <a:p>
            <a:pPr indent="-228600" lvl="0" marL="457200" marR="139700" rtl="0">
              <a:lnSpc>
                <a:spcPct val="100000"/>
              </a:lnSpc>
              <a:spcBef>
                <a:spcPts val="1500"/>
              </a:spcBef>
              <a:spcAft>
                <a:spcPts val="900"/>
              </a:spcAft>
              <a:buClr>
                <a:srgbClr val="525252"/>
              </a:buClr>
              <a:buAutoNum type="alphaUcPeriod"/>
            </a:pPr>
            <a:r>
              <a:rPr lang="pt-BR">
                <a:solidFill>
                  <a:srgbClr val="525252"/>
                </a:solidFill>
                <a:highlight>
                  <a:srgbClr val="FFFFFF"/>
                </a:highlight>
              </a:rPr>
              <a:t>Estrela  </a:t>
            </a:r>
          </a:p>
          <a:p>
            <a:pPr indent="-228600" lvl="0" marL="457200" marR="139700" rtl="0">
              <a:lnSpc>
                <a:spcPct val="100000"/>
              </a:lnSpc>
              <a:spcBef>
                <a:spcPts val="1500"/>
              </a:spcBef>
              <a:spcAft>
                <a:spcPts val="2300"/>
              </a:spcAft>
              <a:buClr>
                <a:srgbClr val="525252"/>
              </a:buClr>
              <a:buAutoNum type="alphaUcPeriod"/>
            </a:pPr>
            <a:r>
              <a:rPr lang="pt-BR">
                <a:solidFill>
                  <a:srgbClr val="525252"/>
                </a:solidFill>
                <a:highlight>
                  <a:srgbClr val="FFFFFF"/>
                </a:highlight>
              </a:rPr>
              <a:t>Anel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330" name="Shape 330"/>
          <p:cNvSpPr txBox="1"/>
          <p:nvPr/>
        </p:nvSpPr>
        <p:spPr>
          <a:xfrm>
            <a:off x="4873600" y="225750"/>
            <a:ext cx="2306700" cy="677400"/>
          </a:xfrm>
          <a:prstGeom prst="rect">
            <a:avLst/>
          </a:prstGeom>
          <a:noFill/>
          <a:ln>
            <a:noFill/>
          </a:ln>
        </p:spPr>
        <p:txBody>
          <a:bodyPr anchorCtr="0" anchor="t" bIns="91425" lIns="91425" rIns="91425" tIns="91425">
            <a:noAutofit/>
          </a:bodyPr>
          <a:lstStyle/>
          <a:p>
            <a:pPr lvl="0">
              <a:spcBef>
                <a:spcPts val="0"/>
              </a:spcBef>
              <a:buNone/>
            </a:pPr>
            <a:r>
              <a:rPr lang="pt-BR" sz="3000">
                <a:solidFill>
                  <a:srgbClr val="CC0000"/>
                </a:solidFill>
              </a:rPr>
              <a:t>Desafio !!!!</a:t>
            </a:r>
          </a:p>
        </p:txBody>
      </p:sp>
      <p:pic>
        <p:nvPicPr>
          <p:cNvPr id="331" name="Shape 331"/>
          <p:cNvPicPr preferRelativeResize="0"/>
          <p:nvPr/>
        </p:nvPicPr>
        <p:blipFill>
          <a:blip r:embed="rId3">
            <a:alphaModFix/>
          </a:blip>
          <a:stretch>
            <a:fillRect/>
          </a:stretch>
        </p:blipFill>
        <p:spPr>
          <a:xfrm>
            <a:off x="223375" y="1590175"/>
            <a:ext cx="2662475" cy="2687450"/>
          </a:xfrm>
          <a:prstGeom prst="rect">
            <a:avLst/>
          </a:prstGeom>
          <a:noFill/>
          <a:ln>
            <a:noFill/>
          </a:ln>
        </p:spPr>
      </p:pic>
      <p:sp>
        <p:nvSpPr>
          <p:cNvPr id="332" name="Shape 332"/>
          <p:cNvSpPr txBox="1"/>
          <p:nvPr/>
        </p:nvSpPr>
        <p:spPr>
          <a:xfrm>
            <a:off x="2503050" y="1093850"/>
            <a:ext cx="6641100" cy="3496200"/>
          </a:xfrm>
          <a:prstGeom prst="rect">
            <a:avLst/>
          </a:prstGeom>
          <a:noFill/>
          <a:ln>
            <a:noFill/>
          </a:ln>
        </p:spPr>
        <p:txBody>
          <a:bodyPr anchorCtr="0" anchor="ctr" bIns="91425" lIns="91425" rIns="91425" tIns="91425">
            <a:noAutofit/>
          </a:bodyPr>
          <a:lstStyle/>
          <a:p>
            <a:pPr indent="0" lvl="0" marL="406400" rtl="0">
              <a:lnSpc>
                <a:spcPct val="100000"/>
              </a:lnSpc>
              <a:spcBef>
                <a:spcPts val="1500"/>
              </a:spcBef>
              <a:buNone/>
            </a:pPr>
            <a:r>
              <a:rPr lang="pt-BR" sz="1100"/>
              <a:t>Sobre topologias de redes, considere:</a:t>
            </a:r>
          </a:p>
          <a:p>
            <a:pPr indent="0" lvl="0" marL="406400" rtl="0">
              <a:lnSpc>
                <a:spcPct val="100000"/>
              </a:lnSpc>
              <a:spcBef>
                <a:spcPts val="1500"/>
              </a:spcBef>
              <a:buNone/>
            </a:pPr>
            <a:r>
              <a:rPr lang="pt-BR" sz="1100"/>
              <a:t>I. A topologia em barramento utiliza várias linhas de comunicação por par trançado entre os computadores, garantindo dessa forma que, caso ocorram problemas em uma das linhas de transmissão, os dados podem ser enviados por meio de outra linha.</a:t>
            </a:r>
          </a:p>
          <a:p>
            <a:pPr indent="0" lvl="0" marL="406400" rtl="0">
              <a:lnSpc>
                <a:spcPct val="100000"/>
              </a:lnSpc>
              <a:spcBef>
                <a:spcPts val="1500"/>
              </a:spcBef>
              <a:buNone/>
            </a:pPr>
            <a:r>
              <a:rPr lang="pt-BR" sz="1100"/>
              <a:t>II. A topologia em anel utiliza em geral ligações ponto a ponto que operam em um único sentido de transmissão. O sinal circula no anel até chegar ao destino.</a:t>
            </a:r>
          </a:p>
          <a:p>
            <a:pPr indent="0" lvl="0" marL="406400" rtl="0">
              <a:lnSpc>
                <a:spcPct val="100000"/>
              </a:lnSpc>
              <a:spcBef>
                <a:spcPts val="1500"/>
              </a:spcBef>
              <a:buNone/>
            </a:pPr>
            <a:r>
              <a:rPr lang="pt-BR" sz="1100"/>
              <a:t>III. A topologia em estrela utiliza um nó central para chavear e gerenciar a comunicação entre as estações.</a:t>
            </a:r>
          </a:p>
          <a:p>
            <a:pPr indent="0" lvl="0" marL="406400" rtl="0">
              <a:lnSpc>
                <a:spcPct val="100000"/>
              </a:lnSpc>
              <a:spcBef>
                <a:spcPts val="1500"/>
              </a:spcBef>
              <a:buNone/>
            </a:pPr>
            <a:r>
              <a:rPr lang="pt-BR" sz="1100"/>
              <a:t>Está correto o que consta em</a:t>
            </a:r>
          </a:p>
          <a:p>
            <a:pPr indent="0" lvl="0" marL="406400" rtl="0">
              <a:lnSpc>
                <a:spcPct val="100000"/>
              </a:lnSpc>
              <a:spcBef>
                <a:spcPts val="1500"/>
              </a:spcBef>
              <a:buNone/>
            </a:pPr>
            <a:r>
              <a:t/>
            </a:r>
            <a:endParaRPr sz="1100"/>
          </a:p>
          <a:p>
            <a:pPr indent="-298450" lvl="0" marL="914400" marR="101600" rtl="0">
              <a:lnSpc>
                <a:spcPct val="100000"/>
              </a:lnSpc>
              <a:spcBef>
                <a:spcPts val="0"/>
              </a:spcBef>
              <a:spcAft>
                <a:spcPts val="800"/>
              </a:spcAft>
              <a:buSzPct val="100000"/>
              <a:buAutoNum type="alphaUcPeriod"/>
            </a:pPr>
            <a:r>
              <a:rPr lang="pt-BR" sz="1100"/>
              <a:t>I e III, apenas</a:t>
            </a:r>
          </a:p>
          <a:p>
            <a:pPr indent="-298450" lvl="0" marL="914400" marR="101600" rtl="0">
              <a:lnSpc>
                <a:spcPct val="100000"/>
              </a:lnSpc>
              <a:spcBef>
                <a:spcPts val="0"/>
              </a:spcBef>
              <a:spcAft>
                <a:spcPts val="800"/>
              </a:spcAft>
              <a:buSzPct val="100000"/>
              <a:buAutoNum type="alphaUcPeriod"/>
            </a:pPr>
            <a:r>
              <a:rPr lang="pt-BR" sz="1100"/>
              <a:t>I, II e III.</a:t>
            </a:r>
          </a:p>
          <a:p>
            <a:pPr indent="-298450" lvl="0" marL="914400" marR="101600" rtl="0">
              <a:lnSpc>
                <a:spcPct val="100000"/>
              </a:lnSpc>
              <a:spcBef>
                <a:spcPts val="0"/>
              </a:spcBef>
              <a:spcAft>
                <a:spcPts val="800"/>
              </a:spcAft>
              <a:buSzPct val="100000"/>
              <a:buAutoNum type="alphaUcPeriod"/>
            </a:pPr>
            <a:r>
              <a:rPr lang="pt-BR" sz="1100"/>
              <a:t>II e III, apenas</a:t>
            </a:r>
          </a:p>
          <a:p>
            <a:pPr indent="-298450" lvl="0" marL="914400" marR="101600" rtl="0">
              <a:lnSpc>
                <a:spcPct val="100000"/>
              </a:lnSpc>
              <a:spcBef>
                <a:spcPts val="0"/>
              </a:spcBef>
              <a:spcAft>
                <a:spcPts val="800"/>
              </a:spcAft>
              <a:buSzPct val="100000"/>
              <a:buAutoNum type="alphaUcPeriod"/>
            </a:pPr>
            <a:r>
              <a:rPr lang="pt-BR" sz="1100"/>
              <a:t>.I e II, apenas.</a:t>
            </a:r>
          </a:p>
          <a:p>
            <a:pPr indent="-298450" lvl="0" marL="914400" marR="101600" rtl="0">
              <a:lnSpc>
                <a:spcPct val="100000"/>
              </a:lnSpc>
              <a:spcBef>
                <a:spcPts val="0"/>
              </a:spcBef>
              <a:spcAft>
                <a:spcPts val="800"/>
              </a:spcAft>
              <a:buSzPct val="100000"/>
              <a:buAutoNum type="alphaUcPeriod"/>
            </a:pPr>
            <a:r>
              <a:rPr lang="pt-BR" sz="1100"/>
              <a:t>II, apenas.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81" name="Shape 81"/>
          <p:cNvSpPr txBox="1"/>
          <p:nvPr>
            <p:ph idx="1" type="body"/>
          </p:nvPr>
        </p:nvSpPr>
        <p:spPr>
          <a:xfrm>
            <a:off x="409850" y="1356275"/>
            <a:ext cx="4056300" cy="2815500"/>
          </a:xfrm>
          <a:prstGeom prst="rect">
            <a:avLst/>
          </a:prstGeom>
        </p:spPr>
        <p:txBody>
          <a:bodyPr anchorCtr="0" anchor="t" bIns="91425" lIns="91425" rIns="91425" tIns="91425">
            <a:noAutofit/>
          </a:bodyPr>
          <a:lstStyle/>
          <a:p>
            <a:pPr lvl="0" rtl="0">
              <a:spcBef>
                <a:spcPts val="0"/>
              </a:spcBef>
              <a:buNone/>
            </a:pPr>
            <a:r>
              <a:rPr lang="pt-BR"/>
              <a:t>A</a:t>
            </a:r>
            <a:r>
              <a:rPr lang="pt-BR"/>
              <a:t> topologia pode ser entendida como a maneira pela qual os enlaces de comunicação e dispositivos de comutação estão interligados, provendo efetivamente a transmissão do sinal entre nós da rede. </a:t>
            </a:r>
          </a:p>
        </p:txBody>
      </p:sp>
      <p:pic>
        <p:nvPicPr>
          <p:cNvPr id="82" name="Shape 82"/>
          <p:cNvPicPr preferRelativeResize="0"/>
          <p:nvPr/>
        </p:nvPicPr>
        <p:blipFill>
          <a:blip r:embed="rId3">
            <a:alphaModFix/>
          </a:blip>
          <a:stretch>
            <a:fillRect/>
          </a:stretch>
        </p:blipFill>
        <p:spPr>
          <a:xfrm>
            <a:off x="4839199" y="1272350"/>
            <a:ext cx="3796174" cy="3252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88" name="Shape 88"/>
          <p:cNvSpPr txBox="1"/>
          <p:nvPr>
            <p:ph idx="1" type="body"/>
          </p:nvPr>
        </p:nvSpPr>
        <p:spPr>
          <a:xfrm>
            <a:off x="311700" y="1228675"/>
            <a:ext cx="3928800" cy="3340200"/>
          </a:xfrm>
          <a:prstGeom prst="rect">
            <a:avLst/>
          </a:prstGeom>
        </p:spPr>
        <p:txBody>
          <a:bodyPr anchorCtr="0" anchor="t" bIns="91425" lIns="91425" rIns="91425" tIns="91425">
            <a:noAutofit/>
          </a:bodyPr>
          <a:lstStyle/>
          <a:p>
            <a:pPr lvl="0" rtl="0">
              <a:spcBef>
                <a:spcPts val="0"/>
              </a:spcBef>
              <a:buNone/>
            </a:pPr>
            <a:r>
              <a:rPr lang="pt-BR"/>
              <a:t>Podemos dizer que a topologia física de uma rede local compreende os enlaces físicos de ligação dos elementos da rede, enquanto a topologia lógica da rede se refere à forma através da qual o sinal é efetivamente transmitido.</a:t>
            </a:r>
          </a:p>
        </p:txBody>
      </p:sp>
      <p:pic>
        <p:nvPicPr>
          <p:cNvPr id="89" name="Shape 89"/>
          <p:cNvPicPr preferRelativeResize="0"/>
          <p:nvPr/>
        </p:nvPicPr>
        <p:blipFill>
          <a:blip r:embed="rId3">
            <a:alphaModFix/>
          </a:blip>
          <a:stretch>
            <a:fillRect/>
          </a:stretch>
        </p:blipFill>
        <p:spPr>
          <a:xfrm>
            <a:off x="4849024" y="1272350"/>
            <a:ext cx="3786350" cy="3252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95" name="Shape 95"/>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pic>
        <p:nvPicPr>
          <p:cNvPr id="96" name="Shape 96"/>
          <p:cNvPicPr preferRelativeResize="0"/>
          <p:nvPr/>
        </p:nvPicPr>
        <p:blipFill>
          <a:blip r:embed="rId3">
            <a:alphaModFix/>
          </a:blip>
          <a:stretch>
            <a:fillRect/>
          </a:stretch>
        </p:blipFill>
        <p:spPr>
          <a:xfrm>
            <a:off x="4849024" y="1272350"/>
            <a:ext cx="3786350" cy="3252849"/>
          </a:xfrm>
          <a:prstGeom prst="rect">
            <a:avLst/>
          </a:prstGeom>
          <a:noFill/>
          <a:ln>
            <a:noFill/>
          </a:ln>
        </p:spPr>
      </p:pic>
      <p:sp>
        <p:nvSpPr>
          <p:cNvPr id="97" name="Shape 97"/>
          <p:cNvSpPr txBox="1"/>
          <p:nvPr/>
        </p:nvSpPr>
        <p:spPr>
          <a:xfrm>
            <a:off x="569325" y="2221400"/>
            <a:ext cx="4083300" cy="5958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a:spcBef>
                <a:spcPts val="0"/>
              </a:spcBef>
              <a:buNone/>
            </a:pPr>
            <a:r>
              <a:t/>
            </a:r>
            <a:endParaRPr/>
          </a:p>
        </p:txBody>
      </p:sp>
      <p:sp>
        <p:nvSpPr>
          <p:cNvPr id="98" name="Shape 98"/>
          <p:cNvSpPr txBox="1"/>
          <p:nvPr/>
        </p:nvSpPr>
        <p:spPr>
          <a:xfrm>
            <a:off x="569325" y="2568925"/>
            <a:ext cx="4034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barramento.</a:t>
            </a:r>
          </a:p>
        </p:txBody>
      </p:sp>
      <p:sp>
        <p:nvSpPr>
          <p:cNvPr id="99" name="Shape 99"/>
          <p:cNvSpPr txBox="1"/>
          <p:nvPr/>
        </p:nvSpPr>
        <p:spPr>
          <a:xfrm>
            <a:off x="593775" y="2908475"/>
            <a:ext cx="37104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Anel.</a:t>
            </a:r>
          </a:p>
        </p:txBody>
      </p:sp>
      <p:sp>
        <p:nvSpPr>
          <p:cNvPr id="100" name="Shape 100"/>
          <p:cNvSpPr txBox="1"/>
          <p:nvPr/>
        </p:nvSpPr>
        <p:spPr>
          <a:xfrm>
            <a:off x="569325" y="3287525"/>
            <a:ext cx="5653800" cy="6597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Estrela.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06" name="Shape 106"/>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107" name="Shape 107"/>
          <p:cNvSpPr txBox="1"/>
          <p:nvPr/>
        </p:nvSpPr>
        <p:spPr>
          <a:xfrm>
            <a:off x="569325" y="2221400"/>
            <a:ext cx="4083300" cy="6855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indent="0" lvl="0" marL="457200" rtl="0" algn="just">
              <a:lnSpc>
                <a:spcPct val="90000"/>
              </a:lnSpc>
              <a:spcBef>
                <a:spcPts val="900"/>
              </a:spcBef>
              <a:buNone/>
            </a:pPr>
            <a:r>
              <a:t/>
            </a:r>
            <a:endParaRPr sz="1800">
              <a:solidFill>
                <a:srgbClr val="38761D"/>
              </a:solidFill>
              <a:latin typeface="Source Code Pro"/>
              <a:ea typeface="Source Code Pro"/>
              <a:cs typeface="Source Code Pro"/>
              <a:sym typeface="Source Code Pro"/>
            </a:endParaRP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rtl="0">
              <a:spcBef>
                <a:spcPts val="0"/>
              </a:spcBef>
              <a:buNone/>
            </a:pPr>
            <a:r>
              <a:t/>
            </a:r>
            <a:endParaRPr/>
          </a:p>
        </p:txBody>
      </p:sp>
      <p:pic>
        <p:nvPicPr>
          <p:cNvPr id="108" name="Shape 108"/>
          <p:cNvPicPr preferRelativeResize="0"/>
          <p:nvPr/>
        </p:nvPicPr>
        <p:blipFill>
          <a:blip r:embed="rId3">
            <a:alphaModFix/>
          </a:blip>
          <a:stretch>
            <a:fillRect/>
          </a:stretch>
        </p:blipFill>
        <p:spPr>
          <a:xfrm>
            <a:off x="4063749" y="1246250"/>
            <a:ext cx="4495650" cy="347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14" name="Shape 114"/>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pic>
        <p:nvPicPr>
          <p:cNvPr id="115" name="Shape 115"/>
          <p:cNvPicPr preferRelativeResize="0"/>
          <p:nvPr/>
        </p:nvPicPr>
        <p:blipFill>
          <a:blip r:embed="rId3">
            <a:alphaModFix/>
          </a:blip>
          <a:stretch>
            <a:fillRect/>
          </a:stretch>
        </p:blipFill>
        <p:spPr>
          <a:xfrm>
            <a:off x="4849024" y="1272350"/>
            <a:ext cx="3786350" cy="3252849"/>
          </a:xfrm>
          <a:prstGeom prst="rect">
            <a:avLst/>
          </a:prstGeom>
          <a:noFill/>
          <a:ln>
            <a:noFill/>
          </a:ln>
        </p:spPr>
      </p:pic>
      <p:sp>
        <p:nvSpPr>
          <p:cNvPr id="116" name="Shape 116"/>
          <p:cNvSpPr txBox="1"/>
          <p:nvPr/>
        </p:nvSpPr>
        <p:spPr>
          <a:xfrm>
            <a:off x="569325" y="2221400"/>
            <a:ext cx="4083300" cy="6855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indent="0" lvl="0" marL="457200" rtl="0" algn="just">
              <a:lnSpc>
                <a:spcPct val="90000"/>
              </a:lnSpc>
              <a:spcBef>
                <a:spcPts val="900"/>
              </a:spcBef>
              <a:buNone/>
            </a:pPr>
            <a:r>
              <a:t/>
            </a:r>
            <a:endParaRPr sz="1800">
              <a:solidFill>
                <a:srgbClr val="38761D"/>
              </a:solidFill>
              <a:latin typeface="Source Code Pro"/>
              <a:ea typeface="Source Code Pro"/>
              <a:cs typeface="Source Code Pro"/>
              <a:sym typeface="Source Code Pro"/>
            </a:endParaRP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rtl="0">
              <a:spcBef>
                <a:spcPts val="0"/>
              </a:spcBef>
              <a:buNone/>
            </a:pPr>
            <a:r>
              <a:t/>
            </a:r>
            <a:endParaRPr/>
          </a:p>
        </p:txBody>
      </p:sp>
      <p:sp>
        <p:nvSpPr>
          <p:cNvPr id="117" name="Shape 117"/>
          <p:cNvSpPr txBox="1"/>
          <p:nvPr/>
        </p:nvSpPr>
        <p:spPr>
          <a:xfrm>
            <a:off x="1334975" y="2906900"/>
            <a:ext cx="1923900" cy="6855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900"/>
              </a:spcBef>
              <a:buClr>
                <a:srgbClr val="1155CC"/>
              </a:buClr>
              <a:buSzPct val="100000"/>
              <a:buFont typeface="Source Code Pro"/>
              <a:buChar char="●"/>
            </a:pPr>
            <a:r>
              <a:rPr lang="pt-BR" sz="1800">
                <a:solidFill>
                  <a:srgbClr val="1155CC"/>
                </a:solidFill>
                <a:latin typeface="Source Code Pro"/>
                <a:ea typeface="Source Code Pro"/>
                <a:cs typeface="Source Code Pro"/>
                <a:sym typeface="Source Code Pro"/>
              </a:rPr>
              <a:t>completa</a:t>
            </a:r>
          </a:p>
        </p:txBody>
      </p:sp>
      <p:sp>
        <p:nvSpPr>
          <p:cNvPr id="118" name="Shape 118"/>
          <p:cNvSpPr txBox="1"/>
          <p:nvPr/>
        </p:nvSpPr>
        <p:spPr>
          <a:xfrm>
            <a:off x="1334975" y="3376650"/>
            <a:ext cx="2326200" cy="6597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900"/>
              </a:spcBef>
              <a:buClr>
                <a:srgbClr val="1155CC"/>
              </a:buClr>
              <a:buSzPct val="100000"/>
              <a:buFont typeface="Source Code Pro"/>
              <a:buChar char="●"/>
            </a:pPr>
            <a:r>
              <a:rPr lang="pt-BR" sz="1800">
                <a:solidFill>
                  <a:srgbClr val="1155CC"/>
                </a:solidFill>
                <a:latin typeface="Source Code Pro"/>
                <a:ea typeface="Source Code Pro"/>
                <a:cs typeface="Source Code Pro"/>
                <a:sym typeface="Source Code Pro"/>
              </a:rPr>
              <a:t>irregular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292850"/>
            <a:ext cx="8520600" cy="801000"/>
          </a:xfrm>
          <a:prstGeom prst="rect">
            <a:avLst/>
          </a:prstGeom>
        </p:spPr>
        <p:txBody>
          <a:bodyPr anchorCtr="0" anchor="t" bIns="91425" lIns="91425" rIns="91425" tIns="91425">
            <a:noAutofit/>
          </a:bodyPr>
          <a:lstStyle/>
          <a:p>
            <a:pPr lvl="0" rtl="0">
              <a:spcBef>
                <a:spcPts val="0"/>
              </a:spcBef>
              <a:buNone/>
            </a:pPr>
            <a:r>
              <a:rPr lang="pt-BR"/>
              <a:t>Topologias de rede</a:t>
            </a:r>
          </a:p>
        </p:txBody>
      </p:sp>
      <p:sp>
        <p:nvSpPr>
          <p:cNvPr id="124" name="Shape 124"/>
          <p:cNvSpPr txBox="1"/>
          <p:nvPr>
            <p:ph idx="1" type="body"/>
          </p:nvPr>
        </p:nvSpPr>
        <p:spPr>
          <a:xfrm>
            <a:off x="311700" y="1228675"/>
            <a:ext cx="3182700" cy="685500"/>
          </a:xfrm>
          <a:prstGeom prst="rect">
            <a:avLst/>
          </a:prstGeom>
        </p:spPr>
        <p:txBody>
          <a:bodyPr anchorCtr="0" anchor="t" bIns="91425" lIns="91425" rIns="91425" tIns="91425">
            <a:noAutofit/>
          </a:bodyPr>
          <a:lstStyle/>
          <a:p>
            <a:pPr lvl="0" rtl="0">
              <a:lnSpc>
                <a:spcPct val="90000"/>
              </a:lnSpc>
              <a:spcBef>
                <a:spcPts val="900"/>
              </a:spcBef>
              <a:spcAft>
                <a:spcPts val="0"/>
              </a:spcAft>
              <a:buNone/>
            </a:pPr>
            <a:r>
              <a:rPr lang="pt-BR" sz="2400">
                <a:solidFill>
                  <a:srgbClr val="CC0000"/>
                </a:solidFill>
              </a:rPr>
              <a:t>Classificação:</a:t>
            </a:r>
          </a:p>
          <a:p>
            <a:pPr lvl="0" rtl="0">
              <a:spcBef>
                <a:spcPts val="0"/>
              </a:spcBef>
              <a:buNone/>
            </a:pPr>
            <a:r>
              <a:t/>
            </a:r>
            <a:endParaRPr sz="2400">
              <a:solidFill>
                <a:srgbClr val="38761D"/>
              </a:solidFill>
            </a:endParaRPr>
          </a:p>
        </p:txBody>
      </p:sp>
      <p:sp>
        <p:nvSpPr>
          <p:cNvPr id="125" name="Shape 125"/>
          <p:cNvSpPr txBox="1"/>
          <p:nvPr/>
        </p:nvSpPr>
        <p:spPr>
          <a:xfrm>
            <a:off x="569325" y="2221400"/>
            <a:ext cx="4083300" cy="685500"/>
          </a:xfrm>
          <a:prstGeom prst="rect">
            <a:avLst/>
          </a:prstGeom>
          <a:noFill/>
          <a:ln>
            <a:noFill/>
          </a:ln>
        </p:spPr>
        <p:txBody>
          <a:bodyPr anchorCtr="0" anchor="t" bIns="91425" lIns="91425" rIns="91425" tIns="91425">
            <a:noAutofit/>
          </a:bodyPr>
          <a:lstStyle/>
          <a:p>
            <a:pPr indent="-342900" lvl="0" marL="457200" rtl="0">
              <a:lnSpc>
                <a:spcPct val="90000"/>
              </a:lnSpc>
              <a:spcBef>
                <a:spcPts val="900"/>
              </a:spcBef>
              <a:buClr>
                <a:srgbClr val="38761D"/>
              </a:buClr>
              <a:buSzPct val="100000"/>
              <a:buFont typeface="Source Code Pro"/>
              <a:buChar char="●"/>
            </a:pPr>
            <a:r>
              <a:rPr lang="pt-BR" sz="1800">
                <a:solidFill>
                  <a:srgbClr val="38761D"/>
                </a:solidFill>
                <a:latin typeface="Source Code Pro"/>
                <a:ea typeface="Source Code Pro"/>
                <a:cs typeface="Source Code Pro"/>
                <a:sym typeface="Source Code Pro"/>
              </a:rPr>
              <a:t>Topologia em malha</a:t>
            </a:r>
          </a:p>
          <a:p>
            <a:pPr indent="0" lvl="0" marL="457200" rtl="0" algn="just">
              <a:lnSpc>
                <a:spcPct val="90000"/>
              </a:lnSpc>
              <a:spcBef>
                <a:spcPts val="900"/>
              </a:spcBef>
              <a:buNone/>
            </a:pPr>
            <a:r>
              <a:t/>
            </a:r>
            <a:endParaRPr sz="1800">
              <a:solidFill>
                <a:srgbClr val="38761D"/>
              </a:solidFill>
              <a:latin typeface="Source Code Pro"/>
              <a:ea typeface="Source Code Pro"/>
              <a:cs typeface="Source Code Pro"/>
              <a:sym typeface="Source Code Pro"/>
            </a:endParaRPr>
          </a:p>
          <a:p>
            <a:pPr lvl="0" rtl="0">
              <a:lnSpc>
                <a:spcPct val="115000"/>
              </a:lnSpc>
              <a:spcBef>
                <a:spcPts val="0"/>
              </a:spcBef>
              <a:spcAft>
                <a:spcPts val="1600"/>
              </a:spcAft>
              <a:buNone/>
            </a:pPr>
            <a:r>
              <a:t/>
            </a:r>
            <a:endParaRPr sz="2400">
              <a:solidFill>
                <a:srgbClr val="38761D"/>
              </a:solidFill>
              <a:latin typeface="Source Code Pro"/>
              <a:ea typeface="Source Code Pro"/>
              <a:cs typeface="Source Code Pro"/>
              <a:sym typeface="Source Code Pro"/>
            </a:endParaRPr>
          </a:p>
          <a:p>
            <a:pPr lvl="0" rtl="0">
              <a:spcBef>
                <a:spcPts val="0"/>
              </a:spcBef>
              <a:buNone/>
            </a:pPr>
            <a:r>
              <a:t/>
            </a:r>
            <a:endParaRPr/>
          </a:p>
        </p:txBody>
      </p:sp>
      <p:sp>
        <p:nvSpPr>
          <p:cNvPr id="126" name="Shape 126"/>
          <p:cNvSpPr txBox="1"/>
          <p:nvPr/>
        </p:nvSpPr>
        <p:spPr>
          <a:xfrm>
            <a:off x="1334975" y="2906900"/>
            <a:ext cx="1923900" cy="685500"/>
          </a:xfrm>
          <a:prstGeom prst="rect">
            <a:avLst/>
          </a:prstGeom>
          <a:noFill/>
          <a:ln>
            <a:noFill/>
          </a:ln>
        </p:spPr>
        <p:txBody>
          <a:bodyPr anchorCtr="0" anchor="t" bIns="91425" lIns="91425" rIns="91425" tIns="91425">
            <a:noAutofit/>
          </a:bodyPr>
          <a:lstStyle/>
          <a:p>
            <a:pPr indent="-342900" lvl="0" marL="457200" rtl="0" algn="just">
              <a:lnSpc>
                <a:spcPct val="90000"/>
              </a:lnSpc>
              <a:spcBef>
                <a:spcPts val="900"/>
              </a:spcBef>
              <a:buClr>
                <a:srgbClr val="1155CC"/>
              </a:buClr>
              <a:buSzPct val="100000"/>
              <a:buFont typeface="Source Code Pro"/>
              <a:buChar char="●"/>
            </a:pPr>
            <a:r>
              <a:rPr lang="pt-BR" sz="1800">
                <a:solidFill>
                  <a:srgbClr val="1155CC"/>
                </a:solidFill>
                <a:latin typeface="Source Code Pro"/>
                <a:ea typeface="Source Code Pro"/>
                <a:cs typeface="Source Code Pro"/>
                <a:sym typeface="Source Code Pro"/>
              </a:rPr>
              <a:t>completa</a:t>
            </a:r>
          </a:p>
        </p:txBody>
      </p:sp>
      <p:pic>
        <p:nvPicPr>
          <p:cNvPr id="127" name="Shape 127"/>
          <p:cNvPicPr preferRelativeResize="0"/>
          <p:nvPr/>
        </p:nvPicPr>
        <p:blipFill>
          <a:blip r:embed="rId3">
            <a:alphaModFix/>
          </a:blip>
          <a:stretch>
            <a:fillRect/>
          </a:stretch>
        </p:blipFill>
        <p:spPr>
          <a:xfrm>
            <a:off x="3951050" y="1093849"/>
            <a:ext cx="4804674" cy="3666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