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embeddedFontLst>
    <p:embeddedFont>
      <p:font typeface="Permanent Marker" panose="020B0604020202020204" charset="0"/>
      <p:regular r:id="rId37"/>
    </p:embeddedFont>
    <p:embeddedFont>
      <p:font typeface="Amatic SC" panose="020B0604020202020204" charset="-79"/>
      <p:regular r:id="rId38"/>
      <p:bold r:id="rId39"/>
    </p:embeddedFont>
    <p:embeddedFont>
      <p:font typeface="Source Code Pro" panose="020B0509030403020204" pitchFamily="49"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6" d="100"/>
          <a:sy n="126" d="100"/>
        </p:scale>
        <p:origin x="-354" y="21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127795294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7" name="Shape 2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311700" y="392150"/>
            <a:ext cx="8520600" cy="2690400"/>
          </a:xfrm>
          <a:prstGeom prst="rect">
            <a:avLst/>
          </a:prstGeom>
        </p:spPr>
        <p:txBody>
          <a:bodyPr wrap="square" lIns="91425" tIns="91425" rIns="91425" bIns="91425" anchor="ctr" anchorCtr="0"/>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2" name="Shape 12"/>
          <p:cNvSpPr txBox="1">
            <a:spLocks noGrp="1"/>
          </p:cNvSpPr>
          <p:nvPr>
            <p:ph type="subTitle" idx="1"/>
          </p:nvPr>
        </p:nvSpPr>
        <p:spPr>
          <a:xfrm>
            <a:off x="311700" y="3890400"/>
            <a:ext cx="8520600" cy="706200"/>
          </a:xfrm>
          <a:prstGeom prst="rect">
            <a:avLst/>
          </a:prstGeom>
        </p:spPr>
        <p:txBody>
          <a:bodyPr wrap="square" lIns="91425" tIns="91425" rIns="91425" bIns="91425" anchor="ctr" anchorCtr="0"/>
          <a:lstStyle>
            <a:lvl1pPr lvl="0" algn="ctr">
              <a:lnSpc>
                <a:spcPct val="100000"/>
              </a:lnSpc>
              <a:spcBef>
                <a:spcPts val="0"/>
              </a:spcBef>
              <a:spcAft>
                <a:spcPts val="0"/>
              </a:spcAft>
              <a:buClr>
                <a:schemeClr val="accent1"/>
              </a:buClr>
              <a:buSzPct val="100000"/>
              <a:buNone/>
              <a:defRPr sz="2100" b="1">
                <a:solidFill>
                  <a:schemeClr val="accent1"/>
                </a:solidFill>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pt-B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600" cy="1981800"/>
          </a:xfrm>
          <a:prstGeom prst="rect">
            <a:avLst/>
          </a:prstGeom>
        </p:spPr>
        <p:txBody>
          <a:bodyPr wrap="square"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48" name="Shape 48"/>
          <p:cNvSpPr txBox="1">
            <a:spLocks noGrp="1"/>
          </p:cNvSpPr>
          <p:nvPr>
            <p:ph type="body" idx="1"/>
          </p:nvPr>
        </p:nvSpPr>
        <p:spPr>
          <a:xfrm>
            <a:off x="311700" y="3304625"/>
            <a:ext cx="8520600" cy="1300800"/>
          </a:xfrm>
          <a:prstGeom prst="rect">
            <a:avLst/>
          </a:prstGeom>
        </p:spPr>
        <p:txBody>
          <a:bodyPr wrap="square"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pt-B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pt-B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500" cy="3538500"/>
          </a:xfrm>
          <a:prstGeom prst="rect">
            <a:avLst/>
          </a:prstGeom>
          <a:solidFill>
            <a:srgbClr val="FFFFFF"/>
          </a:solidFill>
        </p:spPr>
        <p:txBody>
          <a:bodyPr wrap="square"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6" name="Shape 16"/>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pt-B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600" cy="801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600" cy="3340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pt-B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600" cy="801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8675"/>
            <a:ext cx="3999900" cy="33402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228675"/>
            <a:ext cx="3999900" cy="33402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pt-B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wrap="square"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28" name="Shape 28"/>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pt-B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1" name="Shape 31"/>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pt-B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wrap="square"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pt-BR">
                <a:solidFill>
                  <a:schemeClr val="lt1"/>
                </a:solidFill>
              </a:rPr>
              <a:t>‹nº›</a:t>
            </a:fld>
            <a:endParaRPr lang="pt-BR">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081400"/>
            <a:ext cx="4045200" cy="1710300"/>
          </a:xfrm>
          <a:prstGeom prst="rect">
            <a:avLst/>
          </a:prstGeom>
        </p:spPr>
        <p:txBody>
          <a:bodyPr wrap="square"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40" name="Shape 40"/>
          <p:cNvSpPr txBox="1">
            <a:spLocks noGrp="1"/>
          </p:cNvSpPr>
          <p:nvPr>
            <p:ph type="subTitle" idx="1"/>
          </p:nvPr>
        </p:nvSpPr>
        <p:spPr>
          <a:xfrm>
            <a:off x="265500" y="2845222"/>
            <a:ext cx="4045200" cy="1345500"/>
          </a:xfrm>
          <a:prstGeom prst="rect">
            <a:avLst/>
          </a:prstGeom>
        </p:spPr>
        <p:txBody>
          <a:bodyPr wrap="square"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pt-B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800"/>
          </a:xfrm>
          <a:prstGeom prst="rect">
            <a:avLst/>
          </a:prstGeom>
        </p:spPr>
        <p:txBody>
          <a:bodyPr wrap="square" lIns="91425" tIns="91425" rIns="91425" bIns="91425" anchor="ctr" anchorCtr="0"/>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pt-B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600" cy="801000"/>
          </a:xfrm>
          <a:prstGeom prst="rect">
            <a:avLst/>
          </a:prstGeom>
          <a:noFill/>
          <a:ln>
            <a:noFill/>
          </a:ln>
        </p:spPr>
        <p:txBody>
          <a:bodyPr wrap="square"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600" cy="33402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Font typeface="Source Code Pro"/>
              <a:buChar char="●"/>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pt-BR" sz="1000">
                <a:solidFill>
                  <a:schemeClr val="accent1"/>
                </a:solidFill>
                <a:latin typeface="Source Code Pro"/>
                <a:ea typeface="Source Code Pro"/>
                <a:cs typeface="Source Code Pro"/>
                <a:sym typeface="Source Code Pro"/>
              </a:rPr>
              <a:t>‹nº›</a:t>
            </a:fld>
            <a:endParaRPr lang="pt-BR"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11700" y="392150"/>
            <a:ext cx="8520600" cy="2690400"/>
          </a:xfrm>
          <a:prstGeom prst="rect">
            <a:avLst/>
          </a:prstGeom>
        </p:spPr>
        <p:txBody>
          <a:bodyPr wrap="square" lIns="91425" tIns="91425" rIns="91425" bIns="91425" anchor="ctr" anchorCtr="0">
            <a:noAutofit/>
          </a:bodyPr>
          <a:lstStyle/>
          <a:p>
            <a:pPr lvl="0">
              <a:spcBef>
                <a:spcPts val="0"/>
              </a:spcBef>
              <a:buNone/>
            </a:pPr>
            <a:r>
              <a:rPr lang="pt-BR"/>
              <a:t>Redes de comunicação</a:t>
            </a:r>
          </a:p>
          <a:p>
            <a:pPr lvl="0">
              <a:spcBef>
                <a:spcPts val="0"/>
              </a:spcBef>
              <a:buNone/>
            </a:pPr>
            <a:r>
              <a:rPr lang="pt-BR" sz="3600"/>
              <a:t>Aula 07 - organização e arquitetura de redes</a:t>
            </a:r>
          </a:p>
        </p:txBody>
      </p:sp>
      <p:sp>
        <p:nvSpPr>
          <p:cNvPr id="57" name="Shape 57"/>
          <p:cNvSpPr txBox="1">
            <a:spLocks noGrp="1"/>
          </p:cNvSpPr>
          <p:nvPr>
            <p:ph type="subTitle" idx="1"/>
          </p:nvPr>
        </p:nvSpPr>
        <p:spPr>
          <a:xfrm>
            <a:off x="311700" y="3890400"/>
            <a:ext cx="8520600" cy="706200"/>
          </a:xfrm>
          <a:prstGeom prst="rect">
            <a:avLst/>
          </a:prstGeom>
        </p:spPr>
        <p:txBody>
          <a:bodyPr wrap="square" lIns="91425" tIns="91425" rIns="91425" bIns="91425" anchor="ctr" anchorCtr="0">
            <a:noAutofit/>
          </a:bodyPr>
          <a:lstStyle/>
          <a:p>
            <a:pPr lvl="0">
              <a:spcBef>
                <a:spcPts val="0"/>
              </a:spcBef>
              <a:buNone/>
            </a:pPr>
            <a:r>
              <a:rPr lang="pt-BR"/>
              <a:t>Prof. Msc. Diovani Milhorim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Organização e arquitetura de redes</a:t>
            </a:r>
          </a:p>
        </p:txBody>
      </p:sp>
      <p:sp>
        <p:nvSpPr>
          <p:cNvPr id="121" name="Shape 121"/>
          <p:cNvSpPr txBox="1"/>
          <p:nvPr/>
        </p:nvSpPr>
        <p:spPr>
          <a:xfrm>
            <a:off x="311700" y="1481125"/>
            <a:ext cx="3691800" cy="3420000"/>
          </a:xfrm>
          <a:prstGeom prst="rect">
            <a:avLst/>
          </a:prstGeom>
          <a:noFill/>
          <a:ln>
            <a:noFill/>
          </a:ln>
        </p:spPr>
        <p:txBody>
          <a:bodyPr wrap="square" lIns="91425" tIns="91425" rIns="91425" bIns="91425" anchor="t" anchorCtr="0">
            <a:noAutofit/>
          </a:bodyPr>
          <a:lstStyle/>
          <a:p>
            <a:pPr lvl="0" rtl="0">
              <a:lnSpc>
                <a:spcPct val="90000"/>
              </a:lnSpc>
              <a:spcBef>
                <a:spcPts val="700"/>
              </a:spcBef>
              <a:buNone/>
            </a:pPr>
            <a:r>
              <a:rPr lang="pt-BR" sz="1800">
                <a:solidFill>
                  <a:srgbClr val="666666"/>
                </a:solidFill>
                <a:latin typeface="Source Code Pro"/>
                <a:ea typeface="Source Code Pro"/>
                <a:cs typeface="Source Code Pro"/>
                <a:sym typeface="Source Code Pro"/>
              </a:rPr>
              <a:t>Modelo de camadas</a:t>
            </a:r>
          </a:p>
          <a:p>
            <a:pPr lvl="0" rtl="0">
              <a:lnSpc>
                <a:spcPct val="90000"/>
              </a:lnSpc>
              <a:spcBef>
                <a:spcPts val="700"/>
              </a:spcBef>
              <a:buNone/>
            </a:pPr>
            <a:endParaRPr sz="1800">
              <a:solidFill>
                <a:srgbClr val="666666"/>
              </a:solidFill>
              <a:latin typeface="Source Code Pro"/>
              <a:ea typeface="Source Code Pro"/>
              <a:cs typeface="Source Code Pro"/>
              <a:sym typeface="Source Code Pro"/>
            </a:endParaRPr>
          </a:p>
          <a:p>
            <a:pPr marL="457200" lvl="0" indent="-228600" algn="just" rtl="0">
              <a:lnSpc>
                <a:spcPct val="115000"/>
              </a:lnSpc>
              <a:spcBef>
                <a:spcPts val="600"/>
              </a:spcBef>
              <a:buClr>
                <a:srgbClr val="666666"/>
              </a:buClr>
              <a:buFont typeface="Source Code Pro"/>
              <a:buChar char="●"/>
            </a:pPr>
            <a:r>
              <a:rPr lang="pt-BR">
                <a:solidFill>
                  <a:srgbClr val="666666"/>
                </a:solidFill>
                <a:latin typeface="Source Code Pro"/>
                <a:ea typeface="Source Code Pro"/>
                <a:cs typeface="Source Code Pro"/>
                <a:sym typeface="Source Code Pro"/>
              </a:rPr>
              <a:t>Cada camada se comunica com a camada superior e inferior a ela, provendo ou utilizando serviços das camadas vizinhas.</a:t>
            </a:r>
          </a:p>
          <a:p>
            <a:pPr marL="457200" lvl="0" indent="-228600" algn="just" rtl="0">
              <a:lnSpc>
                <a:spcPct val="115000"/>
              </a:lnSpc>
              <a:spcBef>
                <a:spcPts val="600"/>
              </a:spcBef>
              <a:buClr>
                <a:srgbClr val="666666"/>
              </a:buClr>
              <a:buFont typeface="Source Code Pro"/>
              <a:buChar char="●"/>
            </a:pPr>
            <a:r>
              <a:rPr lang="pt-BR">
                <a:solidFill>
                  <a:srgbClr val="666666"/>
                </a:solidFill>
                <a:latin typeface="Source Code Pro"/>
                <a:ea typeface="Source Code Pro"/>
                <a:cs typeface="Source Code Pro"/>
                <a:sym typeface="Source Code Pro"/>
              </a:rPr>
              <a:t>Também se comunica com a camada adjacente no host remoto através de um protocolo bem definido de comunicação.</a:t>
            </a:r>
          </a:p>
          <a:p>
            <a:pPr lvl="0" algn="just" rtl="0">
              <a:lnSpc>
                <a:spcPct val="115000"/>
              </a:lnSpc>
              <a:spcBef>
                <a:spcPts val="500"/>
              </a:spcBef>
              <a:buNone/>
            </a:pPr>
            <a:endParaRPr>
              <a:solidFill>
                <a:srgbClr val="666666"/>
              </a:solidFill>
              <a:latin typeface="Source Code Pro"/>
              <a:ea typeface="Source Code Pro"/>
              <a:cs typeface="Source Code Pro"/>
              <a:sym typeface="Source Code Pro"/>
            </a:endParaRPr>
          </a:p>
          <a:p>
            <a:pPr lvl="0" algn="just" rtl="0">
              <a:lnSpc>
                <a:spcPct val="80000"/>
              </a:lnSpc>
              <a:spcBef>
                <a:spcPts val="600"/>
              </a:spcBef>
              <a:buNone/>
            </a:pPr>
            <a:endParaRPr>
              <a:solidFill>
                <a:srgbClr val="666666"/>
              </a:solidFill>
              <a:latin typeface="Source Code Pro"/>
              <a:ea typeface="Source Code Pro"/>
              <a:cs typeface="Source Code Pro"/>
              <a:sym typeface="Source Code Pro"/>
            </a:endParaRPr>
          </a:p>
          <a:p>
            <a:pPr lvl="0" algn="just" rtl="0">
              <a:lnSpc>
                <a:spcPct val="115000"/>
              </a:lnSpc>
              <a:spcBef>
                <a:spcPts val="600"/>
              </a:spcBef>
              <a:buNone/>
            </a:pPr>
            <a:endParaRPr>
              <a:solidFill>
                <a:srgbClr val="666666"/>
              </a:solidFill>
              <a:latin typeface="Source Code Pro"/>
              <a:ea typeface="Source Code Pro"/>
              <a:cs typeface="Source Code Pro"/>
              <a:sym typeface="Source Code Pro"/>
            </a:endParaRPr>
          </a:p>
          <a:p>
            <a:pPr lvl="0" algn="just" rtl="0">
              <a:spcBef>
                <a:spcPts val="0"/>
              </a:spcBef>
              <a:buNone/>
            </a:pPr>
            <a:endParaRPr>
              <a:solidFill>
                <a:srgbClr val="666666"/>
              </a:solidFill>
              <a:latin typeface="Source Code Pro"/>
              <a:ea typeface="Source Code Pro"/>
              <a:cs typeface="Source Code Pro"/>
              <a:sym typeface="Source Code Pro"/>
            </a:endParaRPr>
          </a:p>
        </p:txBody>
      </p:sp>
      <p:pic>
        <p:nvPicPr>
          <p:cNvPr id="122" name="Shape 122"/>
          <p:cNvPicPr preferRelativeResize="0"/>
          <p:nvPr/>
        </p:nvPicPr>
        <p:blipFill>
          <a:blip r:embed="rId3">
            <a:alphaModFix/>
          </a:blip>
          <a:stretch>
            <a:fillRect/>
          </a:stretch>
        </p:blipFill>
        <p:spPr>
          <a:xfrm>
            <a:off x="4425374" y="1246250"/>
            <a:ext cx="4542075" cy="3565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Organização e arquitetura de redes</a:t>
            </a:r>
          </a:p>
        </p:txBody>
      </p:sp>
      <p:sp>
        <p:nvSpPr>
          <p:cNvPr id="128" name="Shape 128"/>
          <p:cNvSpPr txBox="1"/>
          <p:nvPr/>
        </p:nvSpPr>
        <p:spPr>
          <a:xfrm>
            <a:off x="897650" y="1463150"/>
            <a:ext cx="5233200" cy="3420000"/>
          </a:xfrm>
          <a:prstGeom prst="rect">
            <a:avLst/>
          </a:prstGeom>
          <a:noFill/>
          <a:ln>
            <a:noFill/>
          </a:ln>
        </p:spPr>
        <p:txBody>
          <a:bodyPr wrap="square" lIns="91425" tIns="91425" rIns="91425" bIns="91425" anchor="t" anchorCtr="0">
            <a:noAutofit/>
          </a:bodyPr>
          <a:lstStyle/>
          <a:p>
            <a:pPr lvl="0" rtl="0">
              <a:lnSpc>
                <a:spcPct val="90000"/>
              </a:lnSpc>
              <a:spcBef>
                <a:spcPts val="700"/>
              </a:spcBef>
              <a:buNone/>
            </a:pPr>
            <a:r>
              <a:rPr lang="pt-BR" sz="2400">
                <a:solidFill>
                  <a:srgbClr val="666666"/>
                </a:solidFill>
                <a:latin typeface="Source Code Pro"/>
                <a:ea typeface="Source Code Pro"/>
                <a:cs typeface="Source Code Pro"/>
                <a:sym typeface="Source Code Pro"/>
              </a:rPr>
              <a:t>Modelo de camadas</a:t>
            </a:r>
          </a:p>
          <a:p>
            <a:pPr lvl="0" rtl="0">
              <a:lnSpc>
                <a:spcPct val="90000"/>
              </a:lnSpc>
              <a:spcBef>
                <a:spcPts val="700"/>
              </a:spcBef>
              <a:buNone/>
            </a:pPr>
            <a:endParaRPr sz="1800">
              <a:solidFill>
                <a:srgbClr val="666666"/>
              </a:solidFill>
              <a:latin typeface="Source Code Pro"/>
              <a:ea typeface="Source Code Pro"/>
              <a:cs typeface="Source Code Pro"/>
              <a:sym typeface="Source Code Pro"/>
            </a:endParaRPr>
          </a:p>
          <a:p>
            <a:pPr lvl="0" algn="just" rtl="0">
              <a:lnSpc>
                <a:spcPct val="115000"/>
              </a:lnSpc>
              <a:spcBef>
                <a:spcPts val="600"/>
              </a:spcBef>
              <a:buNone/>
            </a:pPr>
            <a:r>
              <a:rPr lang="pt-BR" sz="2400">
                <a:solidFill>
                  <a:srgbClr val="666666"/>
                </a:solidFill>
                <a:latin typeface="Source Code Pro"/>
                <a:ea typeface="Source Code Pro"/>
                <a:cs typeface="Source Code Pro"/>
                <a:sym typeface="Source Code Pro"/>
              </a:rPr>
              <a:t>Ao conjunto de camadas e protocolos de comunicação damos o nome de </a:t>
            </a:r>
            <a:r>
              <a:rPr lang="pt-BR" sz="2400">
                <a:solidFill>
                  <a:srgbClr val="CC0000"/>
                </a:solidFill>
                <a:latin typeface="Source Code Pro"/>
                <a:ea typeface="Source Code Pro"/>
                <a:cs typeface="Source Code Pro"/>
                <a:sym typeface="Source Code Pro"/>
              </a:rPr>
              <a:t>ARQUITETURA DE REDE.</a:t>
            </a:r>
          </a:p>
          <a:p>
            <a:pPr lvl="0" algn="just" rtl="0">
              <a:lnSpc>
                <a:spcPct val="80000"/>
              </a:lnSpc>
              <a:spcBef>
                <a:spcPts val="600"/>
              </a:spcBef>
              <a:buNone/>
            </a:pPr>
            <a:endParaRPr>
              <a:solidFill>
                <a:srgbClr val="666666"/>
              </a:solidFill>
              <a:latin typeface="Source Code Pro"/>
              <a:ea typeface="Source Code Pro"/>
              <a:cs typeface="Source Code Pro"/>
              <a:sym typeface="Source Code Pro"/>
            </a:endParaRPr>
          </a:p>
          <a:p>
            <a:pPr lvl="0" algn="just" rtl="0">
              <a:lnSpc>
                <a:spcPct val="115000"/>
              </a:lnSpc>
              <a:spcBef>
                <a:spcPts val="600"/>
              </a:spcBef>
              <a:buNone/>
            </a:pPr>
            <a:endParaRPr>
              <a:solidFill>
                <a:srgbClr val="666666"/>
              </a:solidFill>
              <a:latin typeface="Source Code Pro"/>
              <a:ea typeface="Source Code Pro"/>
              <a:cs typeface="Source Code Pro"/>
              <a:sym typeface="Source Code Pro"/>
            </a:endParaRPr>
          </a:p>
          <a:p>
            <a:pPr lvl="0" algn="just" rtl="0">
              <a:spcBef>
                <a:spcPts val="0"/>
              </a:spcBef>
              <a:buNone/>
            </a:pPr>
            <a:endParaRPr>
              <a:solidFill>
                <a:srgbClr val="666666"/>
              </a:solidFill>
              <a:latin typeface="Source Code Pro"/>
              <a:ea typeface="Source Code Pro"/>
              <a:cs typeface="Source Code Pro"/>
              <a:sym typeface="Source Code Pro"/>
            </a:endParaRPr>
          </a:p>
        </p:txBody>
      </p:sp>
      <p:pic>
        <p:nvPicPr>
          <p:cNvPr id="129" name="Shape 129"/>
          <p:cNvPicPr preferRelativeResize="0"/>
          <p:nvPr/>
        </p:nvPicPr>
        <p:blipFill>
          <a:blip r:embed="rId3">
            <a:alphaModFix/>
          </a:blip>
          <a:stretch>
            <a:fillRect/>
          </a:stretch>
        </p:blipFill>
        <p:spPr>
          <a:xfrm>
            <a:off x="6278600" y="2105075"/>
            <a:ext cx="2457450" cy="1866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10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Organização e arquitetura de redes</a:t>
            </a:r>
          </a:p>
        </p:txBody>
      </p:sp>
      <p:sp>
        <p:nvSpPr>
          <p:cNvPr id="135" name="Shape 135"/>
          <p:cNvSpPr txBox="1"/>
          <p:nvPr/>
        </p:nvSpPr>
        <p:spPr>
          <a:xfrm>
            <a:off x="897650" y="1463150"/>
            <a:ext cx="4937100" cy="2360700"/>
          </a:xfrm>
          <a:prstGeom prst="rect">
            <a:avLst/>
          </a:prstGeom>
          <a:noFill/>
          <a:ln>
            <a:noFill/>
          </a:ln>
        </p:spPr>
        <p:txBody>
          <a:bodyPr wrap="square" lIns="91425" tIns="91425" rIns="91425" bIns="91425" anchor="t" anchorCtr="0">
            <a:noAutofit/>
          </a:bodyPr>
          <a:lstStyle/>
          <a:p>
            <a:pPr lvl="0" rtl="0">
              <a:lnSpc>
                <a:spcPct val="90000"/>
              </a:lnSpc>
              <a:spcBef>
                <a:spcPts val="700"/>
              </a:spcBef>
              <a:buNone/>
            </a:pPr>
            <a:r>
              <a:rPr lang="pt-BR" sz="2400">
                <a:solidFill>
                  <a:srgbClr val="666666"/>
                </a:solidFill>
                <a:latin typeface="Source Code Pro"/>
                <a:ea typeface="Source Code Pro"/>
                <a:cs typeface="Source Code Pro"/>
                <a:sym typeface="Source Code Pro"/>
              </a:rPr>
              <a:t>Modelo de camadas</a:t>
            </a:r>
          </a:p>
          <a:p>
            <a:pPr lvl="0" rtl="0">
              <a:lnSpc>
                <a:spcPct val="90000"/>
              </a:lnSpc>
              <a:spcBef>
                <a:spcPts val="700"/>
              </a:spcBef>
              <a:buNone/>
            </a:pPr>
            <a:endParaRPr sz="1800">
              <a:solidFill>
                <a:srgbClr val="666666"/>
              </a:solidFill>
              <a:latin typeface="Source Code Pro"/>
              <a:ea typeface="Source Code Pro"/>
              <a:cs typeface="Source Code Pro"/>
              <a:sym typeface="Source Code Pro"/>
            </a:endParaRPr>
          </a:p>
          <a:p>
            <a:pPr lvl="0" algn="just" rtl="0">
              <a:lnSpc>
                <a:spcPct val="115000"/>
              </a:lnSpc>
              <a:spcBef>
                <a:spcPts val="600"/>
              </a:spcBef>
              <a:buNone/>
            </a:pPr>
            <a:r>
              <a:rPr lang="pt-BR" sz="2400">
                <a:solidFill>
                  <a:srgbClr val="666666"/>
                </a:solidFill>
                <a:latin typeface="Source Code Pro"/>
                <a:ea typeface="Source Code Pro"/>
                <a:cs typeface="Source Code Pro"/>
                <a:sym typeface="Source Code Pro"/>
              </a:rPr>
              <a:t>Exemplo:</a:t>
            </a:r>
          </a:p>
          <a:p>
            <a:pPr lvl="0" algn="just" rtl="0">
              <a:lnSpc>
                <a:spcPct val="115000"/>
              </a:lnSpc>
              <a:spcBef>
                <a:spcPts val="600"/>
              </a:spcBef>
              <a:buNone/>
            </a:pPr>
            <a:r>
              <a:rPr lang="pt-BR" sz="2400">
                <a:solidFill>
                  <a:srgbClr val="666666"/>
                </a:solidFill>
                <a:latin typeface="Source Code Pro"/>
                <a:ea typeface="Source Code Pro"/>
                <a:cs typeface="Source Code Pro"/>
                <a:sym typeface="Source Code Pro"/>
              </a:rPr>
              <a:t>Modelo de referência OSI</a:t>
            </a:r>
          </a:p>
          <a:p>
            <a:pPr lvl="0" algn="just" rtl="0">
              <a:lnSpc>
                <a:spcPct val="115000"/>
              </a:lnSpc>
              <a:spcBef>
                <a:spcPts val="600"/>
              </a:spcBef>
              <a:buNone/>
            </a:pPr>
            <a:r>
              <a:rPr lang="pt-BR">
                <a:solidFill>
                  <a:srgbClr val="666666"/>
                </a:solidFill>
                <a:highlight>
                  <a:srgbClr val="FFFFFF"/>
                </a:highlight>
                <a:latin typeface="Source Code Pro"/>
                <a:ea typeface="Source Code Pro"/>
                <a:cs typeface="Source Code Pro"/>
                <a:sym typeface="Source Code Pro"/>
              </a:rPr>
              <a:t>(Open System Interconnection)</a:t>
            </a:r>
          </a:p>
          <a:p>
            <a:pPr lvl="0" algn="just" rtl="0">
              <a:lnSpc>
                <a:spcPct val="115000"/>
              </a:lnSpc>
              <a:spcBef>
                <a:spcPts val="600"/>
              </a:spcBef>
              <a:buNone/>
            </a:pPr>
            <a:endParaRPr>
              <a:solidFill>
                <a:srgbClr val="666666"/>
              </a:solidFill>
              <a:latin typeface="Source Code Pro"/>
              <a:ea typeface="Source Code Pro"/>
              <a:cs typeface="Source Code Pro"/>
              <a:sym typeface="Source Code Pro"/>
            </a:endParaRPr>
          </a:p>
          <a:p>
            <a:pPr lvl="0" algn="just" rtl="0">
              <a:spcBef>
                <a:spcPts val="0"/>
              </a:spcBef>
              <a:buNone/>
            </a:pPr>
            <a:endParaRPr>
              <a:solidFill>
                <a:srgbClr val="666666"/>
              </a:solidFill>
              <a:latin typeface="Source Code Pro"/>
              <a:ea typeface="Source Code Pro"/>
              <a:cs typeface="Source Code Pro"/>
              <a:sym typeface="Source Code Pro"/>
            </a:endParaRPr>
          </a:p>
        </p:txBody>
      </p:sp>
      <p:pic>
        <p:nvPicPr>
          <p:cNvPr id="136" name="Shape 136"/>
          <p:cNvPicPr preferRelativeResize="0"/>
          <p:nvPr/>
        </p:nvPicPr>
        <p:blipFill>
          <a:blip r:embed="rId3">
            <a:alphaModFix/>
          </a:blip>
          <a:stretch>
            <a:fillRect/>
          </a:stretch>
        </p:blipFill>
        <p:spPr>
          <a:xfrm>
            <a:off x="6103975" y="1246250"/>
            <a:ext cx="2887625" cy="3403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Organização e arquitetura de redes</a:t>
            </a:r>
          </a:p>
        </p:txBody>
      </p:sp>
      <p:sp>
        <p:nvSpPr>
          <p:cNvPr id="142" name="Shape 142"/>
          <p:cNvSpPr txBox="1"/>
          <p:nvPr/>
        </p:nvSpPr>
        <p:spPr>
          <a:xfrm>
            <a:off x="430875" y="1463150"/>
            <a:ext cx="5484600" cy="3213600"/>
          </a:xfrm>
          <a:prstGeom prst="rect">
            <a:avLst/>
          </a:prstGeom>
          <a:noFill/>
          <a:ln>
            <a:noFill/>
          </a:ln>
        </p:spPr>
        <p:txBody>
          <a:bodyPr wrap="square" lIns="91425" tIns="91425" rIns="91425" bIns="91425" anchor="t" anchorCtr="0">
            <a:noAutofit/>
          </a:bodyPr>
          <a:lstStyle/>
          <a:p>
            <a:pPr lvl="0" rtl="0">
              <a:lnSpc>
                <a:spcPct val="90000"/>
              </a:lnSpc>
              <a:spcBef>
                <a:spcPts val="700"/>
              </a:spcBef>
              <a:buNone/>
            </a:pPr>
            <a:r>
              <a:rPr lang="pt-BR" sz="2400">
                <a:solidFill>
                  <a:srgbClr val="666666"/>
                </a:solidFill>
                <a:latin typeface="Source Code Pro"/>
                <a:ea typeface="Source Code Pro"/>
                <a:cs typeface="Source Code Pro"/>
                <a:sym typeface="Source Code Pro"/>
              </a:rPr>
              <a:t>Modelo de camadas</a:t>
            </a:r>
          </a:p>
          <a:p>
            <a:pPr lvl="0" rtl="0">
              <a:lnSpc>
                <a:spcPct val="80000"/>
              </a:lnSpc>
              <a:spcBef>
                <a:spcPts val="600"/>
              </a:spcBef>
              <a:buNone/>
            </a:pPr>
            <a:r>
              <a:rPr lang="pt-BR" b="1">
                <a:solidFill>
                  <a:srgbClr val="666666"/>
                </a:solidFill>
                <a:latin typeface="Source Code Pro"/>
                <a:ea typeface="Source Code Pro"/>
                <a:cs typeface="Source Code Pro"/>
                <a:sym typeface="Source Code Pro"/>
              </a:rPr>
              <a:t>Vantagens:</a:t>
            </a:r>
          </a:p>
          <a:p>
            <a:pPr marL="457200" lvl="0" indent="-228600" rtl="0">
              <a:lnSpc>
                <a:spcPct val="80000"/>
              </a:lnSpc>
              <a:spcBef>
                <a:spcPts val="600"/>
              </a:spcBef>
              <a:buClr>
                <a:srgbClr val="666666"/>
              </a:buClr>
              <a:buFont typeface="Source Code Pro"/>
              <a:buChar char="●"/>
            </a:pPr>
            <a:r>
              <a:rPr lang="pt-BR">
                <a:solidFill>
                  <a:srgbClr val="666666"/>
                </a:solidFill>
                <a:latin typeface="Source Code Pro"/>
                <a:ea typeface="Source Code Pro"/>
                <a:cs typeface="Source Code Pro"/>
                <a:sym typeface="Source Code Pro"/>
              </a:rPr>
              <a:t>Modularização dos softwares de comunicação</a:t>
            </a:r>
          </a:p>
          <a:p>
            <a:pPr marL="457200" lvl="0" indent="-228600" rtl="0">
              <a:lnSpc>
                <a:spcPct val="80000"/>
              </a:lnSpc>
              <a:spcBef>
                <a:spcPts val="600"/>
              </a:spcBef>
              <a:buClr>
                <a:srgbClr val="666666"/>
              </a:buClr>
              <a:buFont typeface="Source Code Pro"/>
              <a:buChar char="●"/>
            </a:pPr>
            <a:r>
              <a:rPr lang="pt-BR">
                <a:solidFill>
                  <a:srgbClr val="666666"/>
                </a:solidFill>
                <a:latin typeface="Source Code Pro"/>
                <a:ea typeface="Source Code Pro"/>
                <a:cs typeface="Source Code Pro"/>
                <a:sym typeface="Source Code Pro"/>
              </a:rPr>
              <a:t>Preservação de tecnologia</a:t>
            </a:r>
          </a:p>
          <a:p>
            <a:pPr marL="457200" lvl="0" indent="-228600" rtl="0">
              <a:lnSpc>
                <a:spcPct val="80000"/>
              </a:lnSpc>
              <a:spcBef>
                <a:spcPts val="600"/>
              </a:spcBef>
              <a:buClr>
                <a:srgbClr val="666666"/>
              </a:buClr>
              <a:buFont typeface="Source Code Pro"/>
              <a:buChar char="●"/>
            </a:pPr>
            <a:r>
              <a:rPr lang="pt-BR">
                <a:solidFill>
                  <a:srgbClr val="666666"/>
                </a:solidFill>
                <a:latin typeface="Source Code Pro"/>
                <a:ea typeface="Source Code Pro"/>
                <a:cs typeface="Source Code Pro"/>
                <a:sym typeface="Source Code Pro"/>
              </a:rPr>
              <a:t>Independência em pesquisa e desenvolvimento</a:t>
            </a:r>
          </a:p>
          <a:p>
            <a:pPr lvl="0" rtl="0">
              <a:lnSpc>
                <a:spcPct val="80000"/>
              </a:lnSpc>
              <a:spcBef>
                <a:spcPts val="600"/>
              </a:spcBef>
              <a:buNone/>
            </a:pPr>
            <a:endParaRPr>
              <a:solidFill>
                <a:srgbClr val="666666"/>
              </a:solidFill>
              <a:latin typeface="Source Code Pro"/>
              <a:ea typeface="Source Code Pro"/>
              <a:cs typeface="Source Code Pro"/>
              <a:sym typeface="Source Code Pro"/>
            </a:endParaRPr>
          </a:p>
          <a:p>
            <a:pPr lvl="0" rtl="0">
              <a:lnSpc>
                <a:spcPct val="80000"/>
              </a:lnSpc>
              <a:spcBef>
                <a:spcPts val="600"/>
              </a:spcBef>
              <a:buNone/>
            </a:pPr>
            <a:r>
              <a:rPr lang="pt-BR" b="1">
                <a:solidFill>
                  <a:srgbClr val="666666"/>
                </a:solidFill>
                <a:latin typeface="Source Code Pro"/>
                <a:ea typeface="Source Code Pro"/>
                <a:cs typeface="Source Code Pro"/>
                <a:sym typeface="Source Code Pro"/>
              </a:rPr>
              <a:t>Desvantagens</a:t>
            </a:r>
          </a:p>
          <a:p>
            <a:pPr lvl="0" rtl="0">
              <a:lnSpc>
                <a:spcPct val="80000"/>
              </a:lnSpc>
              <a:spcBef>
                <a:spcPts val="600"/>
              </a:spcBef>
              <a:buNone/>
            </a:pPr>
            <a:endParaRPr b="1">
              <a:solidFill>
                <a:srgbClr val="666666"/>
              </a:solidFill>
              <a:latin typeface="Source Code Pro"/>
              <a:ea typeface="Source Code Pro"/>
              <a:cs typeface="Source Code Pro"/>
              <a:sym typeface="Source Code Pro"/>
            </a:endParaRPr>
          </a:p>
          <a:p>
            <a:pPr marL="457200" lvl="0" indent="-228600" rtl="0">
              <a:lnSpc>
                <a:spcPct val="80000"/>
              </a:lnSpc>
              <a:spcBef>
                <a:spcPts val="600"/>
              </a:spcBef>
              <a:buClr>
                <a:srgbClr val="666666"/>
              </a:buClr>
              <a:buFont typeface="Source Code Pro"/>
              <a:buChar char="●"/>
            </a:pPr>
            <a:r>
              <a:rPr lang="pt-BR">
                <a:solidFill>
                  <a:srgbClr val="666666"/>
                </a:solidFill>
                <a:latin typeface="Source Code Pro"/>
                <a:ea typeface="Source Code Pro"/>
                <a:cs typeface="Source Code Pro"/>
                <a:sym typeface="Source Code Pro"/>
              </a:rPr>
              <a:t>Overhead de implementação</a:t>
            </a:r>
          </a:p>
          <a:p>
            <a:pPr marL="457200" lvl="0" indent="-228600" rtl="0">
              <a:lnSpc>
                <a:spcPct val="80000"/>
              </a:lnSpc>
              <a:spcBef>
                <a:spcPts val="600"/>
              </a:spcBef>
              <a:buClr>
                <a:srgbClr val="666666"/>
              </a:buClr>
              <a:buFont typeface="Source Code Pro"/>
              <a:buChar char="●"/>
            </a:pPr>
            <a:r>
              <a:rPr lang="pt-BR">
                <a:solidFill>
                  <a:srgbClr val="666666"/>
                </a:solidFill>
                <a:latin typeface="Source Code Pro"/>
                <a:ea typeface="Source Code Pro"/>
                <a:cs typeface="Source Code Pro"/>
                <a:sym typeface="Source Code Pro"/>
              </a:rPr>
              <a:t>Duplicação de funcionalidades</a:t>
            </a:r>
          </a:p>
          <a:p>
            <a:pPr lvl="0" algn="just" rtl="0">
              <a:spcBef>
                <a:spcPts val="0"/>
              </a:spcBef>
              <a:buNone/>
            </a:pPr>
            <a:endParaRPr sz="1800">
              <a:solidFill>
                <a:srgbClr val="666666"/>
              </a:solidFill>
              <a:latin typeface="Source Code Pro"/>
              <a:ea typeface="Source Code Pro"/>
              <a:cs typeface="Source Code Pro"/>
              <a:sym typeface="Source Code Pro"/>
            </a:endParaRPr>
          </a:p>
        </p:txBody>
      </p:sp>
      <p:pic>
        <p:nvPicPr>
          <p:cNvPr id="143" name="Shape 143"/>
          <p:cNvPicPr preferRelativeResize="0"/>
          <p:nvPr/>
        </p:nvPicPr>
        <p:blipFill>
          <a:blip r:embed="rId3">
            <a:alphaModFix/>
          </a:blip>
          <a:stretch>
            <a:fillRect/>
          </a:stretch>
        </p:blipFill>
        <p:spPr>
          <a:xfrm>
            <a:off x="6137375" y="1993625"/>
            <a:ext cx="2124075" cy="2152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10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Organização e arquitetura de redes</a:t>
            </a:r>
          </a:p>
        </p:txBody>
      </p:sp>
      <p:sp>
        <p:nvSpPr>
          <p:cNvPr id="149" name="Shape 149"/>
          <p:cNvSpPr txBox="1"/>
          <p:nvPr/>
        </p:nvSpPr>
        <p:spPr>
          <a:xfrm>
            <a:off x="556550" y="1093850"/>
            <a:ext cx="8132700" cy="3653400"/>
          </a:xfrm>
          <a:prstGeom prst="rect">
            <a:avLst/>
          </a:prstGeom>
          <a:noFill/>
          <a:ln>
            <a:noFill/>
          </a:ln>
        </p:spPr>
        <p:txBody>
          <a:bodyPr wrap="square" lIns="91425" tIns="91425" rIns="91425" bIns="91425" anchor="t" anchorCtr="0">
            <a:noAutofit/>
          </a:bodyPr>
          <a:lstStyle/>
          <a:p>
            <a:pPr lvl="0" rtl="0">
              <a:lnSpc>
                <a:spcPct val="90000"/>
              </a:lnSpc>
              <a:spcBef>
                <a:spcPts val="700"/>
              </a:spcBef>
              <a:buNone/>
            </a:pPr>
            <a:r>
              <a:rPr lang="pt-BR" sz="2400">
                <a:solidFill>
                  <a:srgbClr val="666666"/>
                </a:solidFill>
                <a:latin typeface="Source Code Pro"/>
                <a:ea typeface="Source Code Pro"/>
                <a:cs typeface="Source Code Pro"/>
                <a:sym typeface="Source Code Pro"/>
              </a:rPr>
              <a:t>Modelo de camadas</a:t>
            </a:r>
          </a:p>
          <a:p>
            <a:pPr lvl="0" rtl="0">
              <a:lnSpc>
                <a:spcPct val="90000"/>
              </a:lnSpc>
              <a:spcBef>
                <a:spcPts val="700"/>
              </a:spcBef>
              <a:buNone/>
            </a:pPr>
            <a:endParaRPr sz="2400">
              <a:solidFill>
                <a:srgbClr val="666666"/>
              </a:solidFill>
              <a:latin typeface="Source Code Pro"/>
              <a:ea typeface="Source Code Pro"/>
              <a:cs typeface="Source Code Pro"/>
              <a:sym typeface="Source Code Pro"/>
            </a:endParaRPr>
          </a:p>
          <a:p>
            <a:pPr lvl="0" algn="just" rtl="0">
              <a:lnSpc>
                <a:spcPct val="80000"/>
              </a:lnSpc>
              <a:spcBef>
                <a:spcPts val="500"/>
              </a:spcBef>
              <a:buNone/>
            </a:pPr>
            <a:r>
              <a:rPr lang="pt-BR">
                <a:solidFill>
                  <a:srgbClr val="666666"/>
                </a:solidFill>
                <a:latin typeface="Source Code Pro"/>
                <a:ea typeface="Source Code Pro"/>
                <a:cs typeface="Source Code Pro"/>
                <a:sym typeface="Source Code Pro"/>
              </a:rPr>
              <a:t>Os seguintes princípios são  considerados ao se estabelecer as camadas de um modelo:</a:t>
            </a:r>
          </a:p>
          <a:p>
            <a:pPr marL="457200" lvl="0" indent="-228600" algn="just" rtl="0">
              <a:lnSpc>
                <a:spcPct val="80000"/>
              </a:lnSpc>
              <a:spcBef>
                <a:spcPts val="500"/>
              </a:spcBef>
              <a:buClr>
                <a:srgbClr val="666666"/>
              </a:buClr>
              <a:buFont typeface="Source Code Pro"/>
              <a:buChar char="●"/>
            </a:pPr>
            <a:r>
              <a:rPr lang="pt-BR">
                <a:solidFill>
                  <a:srgbClr val="666666"/>
                </a:solidFill>
                <a:latin typeface="Source Code Pro"/>
                <a:ea typeface="Source Code Pro"/>
                <a:cs typeface="Source Code Pro"/>
                <a:sym typeface="Source Code Pro"/>
              </a:rPr>
              <a:t>Cada camada deve executar uma função bem definida;</a:t>
            </a:r>
          </a:p>
          <a:p>
            <a:pPr marL="457200" lvl="0" indent="-228600" algn="just" rtl="0">
              <a:lnSpc>
                <a:spcPct val="80000"/>
              </a:lnSpc>
              <a:spcBef>
                <a:spcPts val="500"/>
              </a:spcBef>
              <a:buClr>
                <a:srgbClr val="666666"/>
              </a:buClr>
              <a:buFont typeface="Source Code Pro"/>
              <a:buChar char="●"/>
            </a:pPr>
            <a:r>
              <a:rPr lang="pt-BR">
                <a:solidFill>
                  <a:srgbClr val="666666"/>
                </a:solidFill>
                <a:latin typeface="Source Code Pro"/>
                <a:ea typeface="Source Code Pro"/>
                <a:cs typeface="Source Code Pro"/>
                <a:sym typeface="Source Code Pro"/>
              </a:rPr>
              <a:t>A função de cada camada deve ser escolhida tendo em vista a definição de protocolos padronizados internacionalmente;</a:t>
            </a:r>
          </a:p>
          <a:p>
            <a:pPr marL="457200" lvl="0" indent="-228600" algn="just" rtl="0">
              <a:lnSpc>
                <a:spcPct val="80000"/>
              </a:lnSpc>
              <a:spcBef>
                <a:spcPts val="500"/>
              </a:spcBef>
              <a:buClr>
                <a:srgbClr val="666666"/>
              </a:buClr>
              <a:buFont typeface="Source Code Pro"/>
              <a:buChar char="●"/>
            </a:pPr>
            <a:r>
              <a:rPr lang="pt-BR">
                <a:solidFill>
                  <a:srgbClr val="666666"/>
                </a:solidFill>
                <a:latin typeface="Source Code Pro"/>
                <a:ea typeface="Source Code Pro"/>
                <a:cs typeface="Source Code Pro"/>
                <a:sym typeface="Source Code Pro"/>
              </a:rPr>
              <a:t>As fronteiras entre camadas devem ser escolhidas de forma consistente com a experiência passada bem sucedida;</a:t>
            </a:r>
          </a:p>
          <a:p>
            <a:pPr marL="457200" lvl="0" indent="-228600" algn="just" rtl="0">
              <a:lnSpc>
                <a:spcPct val="80000"/>
              </a:lnSpc>
              <a:spcBef>
                <a:spcPts val="500"/>
              </a:spcBef>
              <a:buClr>
                <a:srgbClr val="666666"/>
              </a:buClr>
              <a:buFont typeface="Source Code Pro"/>
              <a:buChar char="●"/>
            </a:pPr>
            <a:r>
              <a:rPr lang="pt-BR">
                <a:solidFill>
                  <a:srgbClr val="666666"/>
                </a:solidFill>
                <a:latin typeface="Source Code Pro"/>
                <a:ea typeface="Source Code Pro"/>
                <a:cs typeface="Source Code Pro"/>
                <a:sym typeface="Source Code Pro"/>
              </a:rPr>
              <a:t>Os limites da camada devem ser escolhidos para reduzir o fluxo de informações transportado entre as interfaces;</a:t>
            </a:r>
          </a:p>
          <a:p>
            <a:pPr marL="457200" lvl="0" indent="-228600" algn="just" rtl="0">
              <a:lnSpc>
                <a:spcPct val="80000"/>
              </a:lnSpc>
              <a:spcBef>
                <a:spcPts val="500"/>
              </a:spcBef>
              <a:buClr>
                <a:srgbClr val="666666"/>
              </a:buClr>
              <a:buFont typeface="Source Code Pro"/>
              <a:buChar char="●"/>
            </a:pPr>
            <a:r>
              <a:rPr lang="pt-BR">
                <a:solidFill>
                  <a:srgbClr val="666666"/>
                </a:solidFill>
                <a:latin typeface="Source Code Pro"/>
                <a:ea typeface="Source Code Pro"/>
                <a:cs typeface="Source Code Pro"/>
                <a:sym typeface="Source Code Pro"/>
              </a:rPr>
              <a:t>O número de camadas deve ser suficientemente grande para que funções distintas não precisem ser desnecessariamente colocadas na mesma camada e suficientemente pequeno para que a arquitetura não se torne difícil de controlar. </a:t>
            </a:r>
          </a:p>
          <a:p>
            <a:pPr lvl="0" algn="just" rtl="0">
              <a:spcBef>
                <a:spcPts val="0"/>
              </a:spcBef>
              <a:buNone/>
            </a:pPr>
            <a:endParaRPr b="1">
              <a:solidFill>
                <a:srgbClr val="666666"/>
              </a:solidFill>
              <a:latin typeface="Source Code Pro"/>
              <a:ea typeface="Source Code Pro"/>
              <a:cs typeface="Source Code Pro"/>
              <a:sym typeface="Source Code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Organização e arquitetura de redes</a:t>
            </a:r>
          </a:p>
        </p:txBody>
      </p:sp>
      <p:sp>
        <p:nvSpPr>
          <p:cNvPr id="155" name="Shape 155"/>
          <p:cNvSpPr txBox="1"/>
          <p:nvPr/>
        </p:nvSpPr>
        <p:spPr>
          <a:xfrm>
            <a:off x="430875" y="1463150"/>
            <a:ext cx="6292500" cy="3581700"/>
          </a:xfrm>
          <a:prstGeom prst="rect">
            <a:avLst/>
          </a:prstGeom>
          <a:noFill/>
          <a:ln>
            <a:noFill/>
          </a:ln>
        </p:spPr>
        <p:txBody>
          <a:bodyPr wrap="square" lIns="91425" tIns="91425" rIns="91425" bIns="91425" anchor="t" anchorCtr="0">
            <a:noAutofit/>
          </a:bodyPr>
          <a:lstStyle/>
          <a:p>
            <a:pPr lvl="0" rtl="0">
              <a:lnSpc>
                <a:spcPct val="80000"/>
              </a:lnSpc>
              <a:spcBef>
                <a:spcPts val="500"/>
              </a:spcBef>
              <a:buNone/>
            </a:pPr>
            <a:r>
              <a:rPr lang="pt-BR" sz="1800">
                <a:solidFill>
                  <a:srgbClr val="666666"/>
                </a:solidFill>
                <a:latin typeface="Source Code Pro"/>
                <a:ea typeface="Source Code Pro"/>
                <a:cs typeface="Source Code Pro"/>
                <a:sym typeface="Source Code Pro"/>
              </a:rPr>
              <a:t>O modelo OSI</a:t>
            </a:r>
          </a:p>
          <a:p>
            <a:pPr lvl="0" rtl="0">
              <a:lnSpc>
                <a:spcPct val="80000"/>
              </a:lnSpc>
              <a:spcBef>
                <a:spcPts val="500"/>
              </a:spcBef>
              <a:buNone/>
            </a:pPr>
            <a:endParaRPr sz="1800">
              <a:solidFill>
                <a:srgbClr val="666666"/>
              </a:solidFill>
              <a:latin typeface="Source Code Pro"/>
              <a:ea typeface="Source Code Pro"/>
              <a:cs typeface="Source Code Pro"/>
              <a:sym typeface="Source Code Pro"/>
            </a:endParaRPr>
          </a:p>
          <a:p>
            <a:pPr marL="457200" lvl="0" indent="-323850" rtl="0">
              <a:lnSpc>
                <a:spcPct val="80000"/>
              </a:lnSpc>
              <a:spcBef>
                <a:spcPts val="500"/>
              </a:spcBef>
              <a:buClr>
                <a:srgbClr val="666666"/>
              </a:buClr>
              <a:buSzPct val="100000"/>
              <a:buFont typeface="Source Code Pro"/>
              <a:buChar char="●"/>
            </a:pPr>
            <a:r>
              <a:rPr lang="pt-BR" sz="1500">
                <a:solidFill>
                  <a:srgbClr val="666666"/>
                </a:solidFill>
                <a:latin typeface="Source Code Pro"/>
                <a:ea typeface="Source Code Pro"/>
                <a:cs typeface="Source Code Pro"/>
                <a:sym typeface="Source Code Pro"/>
              </a:rPr>
              <a:t>Arquitetura  RM-OSI  (Reference   Model  for   Open  Systems Interconnection) foi criada  pela  ISO (international  standards organization) com a finalidade de padronizar desenvolvimento de  protocolos para  redes de comunicação de dados.</a:t>
            </a:r>
          </a:p>
          <a:p>
            <a:pPr lvl="0" rtl="0">
              <a:lnSpc>
                <a:spcPct val="80000"/>
              </a:lnSpc>
              <a:spcBef>
                <a:spcPts val="500"/>
              </a:spcBef>
              <a:buNone/>
            </a:pPr>
            <a:endParaRPr sz="1500">
              <a:solidFill>
                <a:srgbClr val="666666"/>
              </a:solidFill>
              <a:latin typeface="Source Code Pro"/>
              <a:ea typeface="Source Code Pro"/>
              <a:cs typeface="Source Code Pro"/>
              <a:sym typeface="Source Code Pro"/>
            </a:endParaRPr>
          </a:p>
          <a:p>
            <a:pPr marL="457200" lvl="0" indent="-323850" rtl="0">
              <a:lnSpc>
                <a:spcPct val="80000"/>
              </a:lnSpc>
              <a:spcBef>
                <a:spcPts val="500"/>
              </a:spcBef>
              <a:buClr>
                <a:srgbClr val="666666"/>
              </a:buClr>
              <a:buSzPct val="100000"/>
              <a:buFont typeface="Source Code Pro"/>
              <a:buChar char="●"/>
            </a:pPr>
            <a:r>
              <a:rPr lang="pt-BR" sz="1500">
                <a:solidFill>
                  <a:srgbClr val="666666"/>
                </a:solidFill>
                <a:latin typeface="Source Code Pro"/>
                <a:ea typeface="Source Code Pro"/>
                <a:cs typeface="Source Code Pro"/>
                <a:sym typeface="Source Code Pro"/>
              </a:rPr>
              <a:t>Trata-se de uma descrição ou modelo de referência  do  modo  como a informação deve  ser  transmitida entre  dois  pontos  de uma rede, independente do hardware utilizado.</a:t>
            </a:r>
          </a:p>
          <a:p>
            <a:pPr lvl="0" algn="just" rtl="0">
              <a:spcBef>
                <a:spcPts val="0"/>
              </a:spcBef>
              <a:buNone/>
            </a:pPr>
            <a:endParaRPr sz="1500">
              <a:solidFill>
                <a:srgbClr val="666666"/>
              </a:solidFill>
              <a:latin typeface="Source Code Pro"/>
              <a:ea typeface="Source Code Pro"/>
              <a:cs typeface="Source Code Pro"/>
              <a:sym typeface="Source Code Pro"/>
            </a:endParaRPr>
          </a:p>
        </p:txBody>
      </p:sp>
      <p:pic>
        <p:nvPicPr>
          <p:cNvPr id="156" name="Shape 156"/>
          <p:cNvPicPr preferRelativeResize="0"/>
          <p:nvPr/>
        </p:nvPicPr>
        <p:blipFill>
          <a:blip r:embed="rId3">
            <a:alphaModFix/>
          </a:blip>
          <a:stretch>
            <a:fillRect/>
          </a:stretch>
        </p:blipFill>
        <p:spPr>
          <a:xfrm>
            <a:off x="6833349" y="1865650"/>
            <a:ext cx="2169499" cy="15472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10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Organização e arquitetura de redes</a:t>
            </a:r>
          </a:p>
        </p:txBody>
      </p:sp>
      <p:sp>
        <p:nvSpPr>
          <p:cNvPr id="162" name="Shape 162"/>
          <p:cNvSpPr txBox="1"/>
          <p:nvPr/>
        </p:nvSpPr>
        <p:spPr>
          <a:xfrm>
            <a:off x="430875" y="1463150"/>
            <a:ext cx="4578000" cy="3581700"/>
          </a:xfrm>
          <a:prstGeom prst="rect">
            <a:avLst/>
          </a:prstGeom>
          <a:noFill/>
          <a:ln>
            <a:noFill/>
          </a:ln>
        </p:spPr>
        <p:txBody>
          <a:bodyPr wrap="square" lIns="91425" tIns="91425" rIns="91425" bIns="91425" anchor="t" anchorCtr="0">
            <a:noAutofit/>
          </a:bodyPr>
          <a:lstStyle/>
          <a:p>
            <a:pPr lvl="0" rtl="0">
              <a:lnSpc>
                <a:spcPct val="80000"/>
              </a:lnSpc>
              <a:spcBef>
                <a:spcPts val="500"/>
              </a:spcBef>
              <a:buNone/>
            </a:pPr>
            <a:r>
              <a:rPr lang="pt-BR" sz="1800">
                <a:solidFill>
                  <a:srgbClr val="666666"/>
                </a:solidFill>
                <a:latin typeface="Source Code Pro"/>
                <a:ea typeface="Source Code Pro"/>
                <a:cs typeface="Source Code Pro"/>
                <a:sym typeface="Source Code Pro"/>
              </a:rPr>
              <a:t>O modelo OSI</a:t>
            </a:r>
          </a:p>
          <a:p>
            <a:pPr lvl="0" rtl="0">
              <a:lnSpc>
                <a:spcPct val="80000"/>
              </a:lnSpc>
              <a:spcBef>
                <a:spcPts val="500"/>
              </a:spcBef>
              <a:buNone/>
            </a:pPr>
            <a:endParaRPr sz="1800">
              <a:solidFill>
                <a:srgbClr val="666666"/>
              </a:solidFill>
              <a:latin typeface="Source Code Pro"/>
              <a:ea typeface="Source Code Pro"/>
              <a:cs typeface="Source Code Pro"/>
              <a:sym typeface="Source Code Pro"/>
            </a:endParaRPr>
          </a:p>
          <a:p>
            <a:pPr marL="457200" lvl="0" indent="-228600" algn="just" rtl="0">
              <a:lnSpc>
                <a:spcPct val="90000"/>
              </a:lnSpc>
              <a:spcBef>
                <a:spcPts val="600"/>
              </a:spcBef>
              <a:buClr>
                <a:srgbClr val="666666"/>
              </a:buClr>
              <a:buFont typeface="Source Code Pro"/>
              <a:buChar char="●"/>
            </a:pPr>
            <a:r>
              <a:rPr lang="pt-BR">
                <a:solidFill>
                  <a:srgbClr val="666666"/>
                </a:solidFill>
                <a:latin typeface="Source Code Pro"/>
                <a:ea typeface="Source Code Pro"/>
                <a:cs typeface="Source Code Pro"/>
                <a:sym typeface="Source Code Pro"/>
              </a:rPr>
              <a:t>A idéia básica do modelo de referência OSI é que cada camada   é  responsável   por  algum tipo de processamento, cada camada apenas se comunica com a camada imediatamente inferior ou superior. </a:t>
            </a:r>
          </a:p>
          <a:p>
            <a:pPr lvl="0" algn="just" rtl="0">
              <a:lnSpc>
                <a:spcPct val="90000"/>
              </a:lnSpc>
              <a:spcBef>
                <a:spcPts val="600"/>
              </a:spcBef>
              <a:buNone/>
            </a:pPr>
            <a:endParaRPr>
              <a:solidFill>
                <a:srgbClr val="666666"/>
              </a:solidFill>
              <a:latin typeface="Source Code Pro"/>
              <a:ea typeface="Source Code Pro"/>
              <a:cs typeface="Source Code Pro"/>
              <a:sym typeface="Source Code Pro"/>
            </a:endParaRPr>
          </a:p>
          <a:p>
            <a:pPr marL="457200" lvl="0" indent="-228600" algn="just" rtl="0">
              <a:lnSpc>
                <a:spcPct val="90000"/>
              </a:lnSpc>
              <a:spcBef>
                <a:spcPts val="600"/>
              </a:spcBef>
              <a:buClr>
                <a:srgbClr val="666666"/>
              </a:buClr>
              <a:buFont typeface="Source Code Pro"/>
              <a:buChar char="●"/>
            </a:pPr>
            <a:r>
              <a:rPr lang="pt-BR">
                <a:solidFill>
                  <a:srgbClr val="666666"/>
                </a:solidFill>
                <a:latin typeface="Source Code Pro"/>
                <a:ea typeface="Source Code Pro"/>
                <a:cs typeface="Source Code Pro"/>
                <a:sym typeface="Source Code Pro"/>
              </a:rPr>
              <a:t>Por exemplo, a camada 6 só poderá se comunicar com as camadas 7 e 5, nunca diretamente com a camada 1.</a:t>
            </a:r>
            <a:r>
              <a:rPr lang="pt-BR"/>
              <a:t> </a:t>
            </a:r>
          </a:p>
          <a:p>
            <a:pPr lvl="0" rtl="0">
              <a:lnSpc>
                <a:spcPct val="80000"/>
              </a:lnSpc>
              <a:spcBef>
                <a:spcPts val="500"/>
              </a:spcBef>
              <a:buNone/>
            </a:pPr>
            <a:endParaRPr>
              <a:solidFill>
                <a:srgbClr val="666666"/>
              </a:solidFill>
              <a:latin typeface="Source Code Pro"/>
              <a:ea typeface="Source Code Pro"/>
              <a:cs typeface="Source Code Pro"/>
              <a:sym typeface="Source Code Pro"/>
            </a:endParaRPr>
          </a:p>
          <a:p>
            <a:pPr lvl="0" algn="just" rtl="0">
              <a:spcBef>
                <a:spcPts val="0"/>
              </a:spcBef>
              <a:buNone/>
            </a:pPr>
            <a:endParaRPr>
              <a:solidFill>
                <a:srgbClr val="666666"/>
              </a:solidFill>
              <a:latin typeface="Source Code Pro"/>
              <a:ea typeface="Source Code Pro"/>
              <a:cs typeface="Source Code Pro"/>
              <a:sym typeface="Source Code Pro"/>
            </a:endParaRPr>
          </a:p>
        </p:txBody>
      </p:sp>
      <p:pic>
        <p:nvPicPr>
          <p:cNvPr id="163" name="Shape 163"/>
          <p:cNvPicPr preferRelativeResize="0"/>
          <p:nvPr/>
        </p:nvPicPr>
        <p:blipFill>
          <a:blip r:embed="rId3">
            <a:alphaModFix/>
          </a:blip>
          <a:stretch>
            <a:fillRect/>
          </a:stretch>
        </p:blipFill>
        <p:spPr>
          <a:xfrm>
            <a:off x="5493575" y="2267237"/>
            <a:ext cx="3138974" cy="1973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Organização e arquitetura de redes</a:t>
            </a:r>
          </a:p>
        </p:txBody>
      </p:sp>
      <p:sp>
        <p:nvSpPr>
          <p:cNvPr id="169" name="Shape 169"/>
          <p:cNvSpPr txBox="1"/>
          <p:nvPr/>
        </p:nvSpPr>
        <p:spPr>
          <a:xfrm>
            <a:off x="430875" y="1463150"/>
            <a:ext cx="4578000" cy="3581700"/>
          </a:xfrm>
          <a:prstGeom prst="rect">
            <a:avLst/>
          </a:prstGeom>
          <a:noFill/>
          <a:ln>
            <a:noFill/>
          </a:ln>
        </p:spPr>
        <p:txBody>
          <a:bodyPr wrap="square" lIns="91425" tIns="91425" rIns="91425" bIns="91425" anchor="t" anchorCtr="0">
            <a:noAutofit/>
          </a:bodyPr>
          <a:lstStyle/>
          <a:p>
            <a:pPr lvl="0" rtl="0">
              <a:lnSpc>
                <a:spcPct val="80000"/>
              </a:lnSpc>
              <a:spcBef>
                <a:spcPts val="500"/>
              </a:spcBef>
              <a:buNone/>
            </a:pPr>
            <a:r>
              <a:rPr lang="pt-BR" sz="1800">
                <a:solidFill>
                  <a:srgbClr val="666666"/>
                </a:solidFill>
                <a:latin typeface="Source Code Pro"/>
                <a:ea typeface="Source Code Pro"/>
                <a:cs typeface="Source Code Pro"/>
                <a:sym typeface="Source Code Pro"/>
              </a:rPr>
              <a:t>O modelo OSI</a:t>
            </a:r>
          </a:p>
          <a:p>
            <a:pPr lvl="0" rtl="0">
              <a:lnSpc>
                <a:spcPct val="80000"/>
              </a:lnSpc>
              <a:spcBef>
                <a:spcPts val="500"/>
              </a:spcBef>
              <a:buNone/>
            </a:pPr>
            <a:endParaRPr sz="1800">
              <a:solidFill>
                <a:srgbClr val="666666"/>
              </a:solidFill>
              <a:latin typeface="Source Code Pro"/>
              <a:ea typeface="Source Code Pro"/>
              <a:cs typeface="Source Code Pro"/>
              <a:sym typeface="Source Code Pro"/>
            </a:endParaRPr>
          </a:p>
          <a:p>
            <a:pPr lvl="0" algn="just" rtl="0">
              <a:lnSpc>
                <a:spcPct val="80000"/>
              </a:lnSpc>
              <a:spcBef>
                <a:spcPts val="600"/>
              </a:spcBef>
              <a:buNone/>
            </a:pPr>
            <a:r>
              <a:rPr lang="pt-BR">
                <a:solidFill>
                  <a:srgbClr val="666666"/>
                </a:solidFill>
                <a:latin typeface="Source Code Pro"/>
                <a:ea typeface="Source Code Pro"/>
                <a:cs typeface="Source Code Pro"/>
                <a:sym typeface="Source Code Pro"/>
              </a:rPr>
              <a:t>Na transmissão de dados, cada camada pega as informações   passadas  pela  camada  superior, acrescenta  informações  de  controle e passa os dados para a camada imediatamente inferior.</a:t>
            </a:r>
          </a:p>
          <a:p>
            <a:pPr lvl="0" algn="just" rtl="0">
              <a:lnSpc>
                <a:spcPct val="80000"/>
              </a:lnSpc>
              <a:spcBef>
                <a:spcPts val="600"/>
              </a:spcBef>
              <a:buNone/>
            </a:pPr>
            <a:r>
              <a:rPr lang="pt-BR">
                <a:solidFill>
                  <a:srgbClr val="666666"/>
                </a:solidFill>
                <a:latin typeface="Source Code Pro"/>
                <a:ea typeface="Source Code Pro"/>
                <a:cs typeface="Source Code Pro"/>
                <a:sym typeface="Source Code Pro"/>
              </a:rPr>
              <a:t> </a:t>
            </a:r>
          </a:p>
          <a:p>
            <a:pPr lvl="0" algn="just" rtl="0">
              <a:lnSpc>
                <a:spcPct val="80000"/>
              </a:lnSpc>
              <a:spcBef>
                <a:spcPts val="600"/>
              </a:spcBef>
              <a:buNone/>
            </a:pPr>
            <a:r>
              <a:rPr lang="pt-BR">
                <a:solidFill>
                  <a:srgbClr val="666666"/>
                </a:solidFill>
                <a:latin typeface="Source Code Pro"/>
                <a:ea typeface="Source Code Pro"/>
                <a:cs typeface="Source Code Pro"/>
                <a:sym typeface="Source Code Pro"/>
              </a:rPr>
              <a:t>  Na recepção de dados o  processo inverso acontece: cada camada remove  informações de controle e passa para a camada imediatamente superior.</a:t>
            </a:r>
          </a:p>
          <a:p>
            <a:pPr lvl="0" algn="just" rtl="0">
              <a:lnSpc>
                <a:spcPct val="80000"/>
              </a:lnSpc>
              <a:spcBef>
                <a:spcPts val="500"/>
              </a:spcBef>
              <a:buNone/>
            </a:pPr>
            <a:endParaRPr>
              <a:solidFill>
                <a:srgbClr val="666666"/>
              </a:solidFill>
              <a:latin typeface="Source Code Pro"/>
              <a:ea typeface="Source Code Pro"/>
              <a:cs typeface="Source Code Pro"/>
              <a:sym typeface="Source Code Pro"/>
            </a:endParaRPr>
          </a:p>
          <a:p>
            <a:pPr lvl="0" algn="just" rtl="0">
              <a:spcBef>
                <a:spcPts val="0"/>
              </a:spcBef>
              <a:buNone/>
            </a:pPr>
            <a:endParaRPr>
              <a:solidFill>
                <a:srgbClr val="666666"/>
              </a:solidFill>
              <a:latin typeface="Source Code Pro"/>
              <a:ea typeface="Source Code Pro"/>
              <a:cs typeface="Source Code Pro"/>
              <a:sym typeface="Source Code Pro"/>
            </a:endParaRPr>
          </a:p>
        </p:txBody>
      </p:sp>
      <p:pic>
        <p:nvPicPr>
          <p:cNvPr id="170" name="Shape 170"/>
          <p:cNvPicPr preferRelativeResize="0"/>
          <p:nvPr/>
        </p:nvPicPr>
        <p:blipFill>
          <a:blip r:embed="rId3">
            <a:alphaModFix/>
          </a:blip>
          <a:stretch>
            <a:fillRect/>
          </a:stretch>
        </p:blipFill>
        <p:spPr>
          <a:xfrm>
            <a:off x="5493575" y="2267237"/>
            <a:ext cx="3138974" cy="1973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10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Organização e arquitetura de redes</a:t>
            </a:r>
          </a:p>
        </p:txBody>
      </p:sp>
      <p:sp>
        <p:nvSpPr>
          <p:cNvPr id="176" name="Shape 176"/>
          <p:cNvSpPr txBox="1"/>
          <p:nvPr/>
        </p:nvSpPr>
        <p:spPr>
          <a:xfrm>
            <a:off x="430875" y="1463150"/>
            <a:ext cx="4973100" cy="3042900"/>
          </a:xfrm>
          <a:prstGeom prst="rect">
            <a:avLst/>
          </a:prstGeom>
          <a:noFill/>
          <a:ln>
            <a:noFill/>
          </a:ln>
        </p:spPr>
        <p:txBody>
          <a:bodyPr wrap="square" lIns="91425" tIns="91425" rIns="91425" bIns="91425" anchor="t" anchorCtr="0">
            <a:noAutofit/>
          </a:bodyPr>
          <a:lstStyle/>
          <a:p>
            <a:pPr lvl="0" rtl="0">
              <a:lnSpc>
                <a:spcPct val="80000"/>
              </a:lnSpc>
              <a:spcBef>
                <a:spcPts val="500"/>
              </a:spcBef>
              <a:buNone/>
            </a:pPr>
            <a:r>
              <a:rPr lang="pt-BR" sz="1800">
                <a:solidFill>
                  <a:srgbClr val="666666"/>
                </a:solidFill>
                <a:latin typeface="Source Code Pro"/>
                <a:ea typeface="Source Code Pro"/>
                <a:cs typeface="Source Code Pro"/>
                <a:sym typeface="Source Code Pro"/>
              </a:rPr>
              <a:t>O modelo OSI</a:t>
            </a:r>
          </a:p>
          <a:p>
            <a:pPr lvl="0" rtl="0">
              <a:lnSpc>
                <a:spcPct val="80000"/>
              </a:lnSpc>
              <a:spcBef>
                <a:spcPts val="500"/>
              </a:spcBef>
              <a:buNone/>
            </a:pPr>
            <a:endParaRPr sz="1800">
              <a:solidFill>
                <a:srgbClr val="666666"/>
              </a:solidFill>
              <a:latin typeface="Source Code Pro"/>
              <a:ea typeface="Source Code Pro"/>
              <a:cs typeface="Source Code Pro"/>
              <a:sym typeface="Source Code Pro"/>
            </a:endParaRPr>
          </a:p>
          <a:p>
            <a:pPr lvl="0" algn="just" rtl="0">
              <a:lnSpc>
                <a:spcPct val="80000"/>
              </a:lnSpc>
              <a:spcBef>
                <a:spcPts val="600"/>
              </a:spcBef>
              <a:buNone/>
            </a:pPr>
            <a:r>
              <a:rPr lang="pt-BR">
                <a:solidFill>
                  <a:srgbClr val="666666"/>
                </a:solidFill>
                <a:latin typeface="Source Code Pro"/>
                <a:ea typeface="Source Code Pro"/>
                <a:cs typeface="Source Code Pro"/>
                <a:sym typeface="Source Code Pro"/>
              </a:rPr>
              <a:t>Cada camada   entende apenas as informações de controle  da sua  responsabilidade.  </a:t>
            </a:r>
          </a:p>
          <a:p>
            <a:pPr lvl="0" algn="just" rtl="0">
              <a:lnSpc>
                <a:spcPct val="80000"/>
              </a:lnSpc>
              <a:spcBef>
                <a:spcPts val="600"/>
              </a:spcBef>
              <a:buNone/>
            </a:pPr>
            <a:endParaRPr>
              <a:solidFill>
                <a:srgbClr val="666666"/>
              </a:solidFill>
              <a:latin typeface="Source Code Pro"/>
              <a:ea typeface="Source Code Pro"/>
              <a:cs typeface="Source Code Pro"/>
              <a:sym typeface="Source Code Pro"/>
            </a:endParaRPr>
          </a:p>
          <a:p>
            <a:pPr lvl="0" algn="just" rtl="0">
              <a:lnSpc>
                <a:spcPct val="80000"/>
              </a:lnSpc>
              <a:spcBef>
                <a:spcPts val="600"/>
              </a:spcBef>
              <a:buNone/>
            </a:pPr>
            <a:r>
              <a:rPr lang="pt-BR">
                <a:solidFill>
                  <a:srgbClr val="666666"/>
                </a:solidFill>
                <a:latin typeface="Source Code Pro"/>
                <a:ea typeface="Source Code Pro"/>
                <a:cs typeface="Source Code Pro"/>
                <a:sym typeface="Source Code Pro"/>
              </a:rPr>
              <a:t>Quando  uma camada recebe dados da camada superior ela não entende as informações de  controle   adicionadas pela camada superior, portanto ela trata os dados mais  as  informações de  controle como  se tudo fosse um único pacote de dados.</a:t>
            </a:r>
          </a:p>
          <a:p>
            <a:pPr lvl="0" algn="just" rtl="0">
              <a:lnSpc>
                <a:spcPct val="80000"/>
              </a:lnSpc>
              <a:spcBef>
                <a:spcPts val="600"/>
              </a:spcBef>
              <a:buNone/>
            </a:pPr>
            <a:endParaRPr>
              <a:solidFill>
                <a:srgbClr val="666666"/>
              </a:solidFill>
              <a:latin typeface="Source Code Pro"/>
              <a:ea typeface="Source Code Pro"/>
              <a:cs typeface="Source Code Pro"/>
              <a:sym typeface="Source Code Pro"/>
            </a:endParaRPr>
          </a:p>
          <a:p>
            <a:pPr lvl="0" algn="just" rtl="0">
              <a:lnSpc>
                <a:spcPct val="80000"/>
              </a:lnSpc>
              <a:spcBef>
                <a:spcPts val="600"/>
              </a:spcBef>
              <a:buNone/>
            </a:pPr>
            <a:endParaRPr>
              <a:solidFill>
                <a:srgbClr val="666666"/>
              </a:solidFill>
              <a:latin typeface="Source Code Pro"/>
              <a:ea typeface="Source Code Pro"/>
              <a:cs typeface="Source Code Pro"/>
              <a:sym typeface="Source Code Pro"/>
            </a:endParaRPr>
          </a:p>
          <a:p>
            <a:pPr lvl="0" algn="just" rtl="0">
              <a:lnSpc>
                <a:spcPct val="80000"/>
              </a:lnSpc>
              <a:spcBef>
                <a:spcPts val="500"/>
              </a:spcBef>
              <a:buNone/>
            </a:pPr>
            <a:endParaRPr>
              <a:solidFill>
                <a:srgbClr val="666666"/>
              </a:solidFill>
              <a:latin typeface="Source Code Pro"/>
              <a:ea typeface="Source Code Pro"/>
              <a:cs typeface="Source Code Pro"/>
              <a:sym typeface="Source Code Pro"/>
            </a:endParaRPr>
          </a:p>
          <a:p>
            <a:pPr lvl="0" algn="just" rtl="0">
              <a:spcBef>
                <a:spcPts val="0"/>
              </a:spcBef>
              <a:buNone/>
            </a:pPr>
            <a:endParaRPr>
              <a:solidFill>
                <a:srgbClr val="666666"/>
              </a:solidFill>
              <a:latin typeface="Source Code Pro"/>
              <a:ea typeface="Source Code Pro"/>
              <a:cs typeface="Source Code Pro"/>
              <a:sym typeface="Source Code Pro"/>
            </a:endParaRPr>
          </a:p>
        </p:txBody>
      </p:sp>
      <p:pic>
        <p:nvPicPr>
          <p:cNvPr id="177" name="Shape 177"/>
          <p:cNvPicPr preferRelativeResize="0"/>
          <p:nvPr/>
        </p:nvPicPr>
        <p:blipFill>
          <a:blip r:embed="rId3">
            <a:alphaModFix/>
          </a:blip>
          <a:stretch>
            <a:fillRect/>
          </a:stretch>
        </p:blipFill>
        <p:spPr>
          <a:xfrm>
            <a:off x="5906325" y="2287525"/>
            <a:ext cx="2619375" cy="1743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10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Organização e arquitetura de redes</a:t>
            </a:r>
          </a:p>
        </p:txBody>
      </p:sp>
      <p:sp>
        <p:nvSpPr>
          <p:cNvPr id="183" name="Shape 183"/>
          <p:cNvSpPr txBox="1"/>
          <p:nvPr/>
        </p:nvSpPr>
        <p:spPr>
          <a:xfrm>
            <a:off x="430875" y="1463150"/>
            <a:ext cx="4973100" cy="1445100"/>
          </a:xfrm>
          <a:prstGeom prst="rect">
            <a:avLst/>
          </a:prstGeom>
          <a:noFill/>
          <a:ln>
            <a:noFill/>
          </a:ln>
        </p:spPr>
        <p:txBody>
          <a:bodyPr wrap="square" lIns="91425" tIns="91425" rIns="91425" bIns="91425" anchor="t" anchorCtr="0">
            <a:noAutofit/>
          </a:bodyPr>
          <a:lstStyle/>
          <a:p>
            <a:pPr lvl="0" rtl="0">
              <a:lnSpc>
                <a:spcPct val="80000"/>
              </a:lnSpc>
              <a:spcBef>
                <a:spcPts val="500"/>
              </a:spcBef>
              <a:buNone/>
            </a:pPr>
            <a:r>
              <a:rPr lang="pt-BR" sz="1800">
                <a:solidFill>
                  <a:srgbClr val="666666"/>
                </a:solidFill>
                <a:latin typeface="Source Code Pro"/>
                <a:ea typeface="Source Code Pro"/>
                <a:cs typeface="Source Code Pro"/>
                <a:sym typeface="Source Code Pro"/>
              </a:rPr>
              <a:t>O modelo OSI</a:t>
            </a:r>
          </a:p>
          <a:p>
            <a:pPr lvl="0" rtl="0">
              <a:lnSpc>
                <a:spcPct val="80000"/>
              </a:lnSpc>
              <a:spcBef>
                <a:spcPts val="500"/>
              </a:spcBef>
              <a:buNone/>
            </a:pPr>
            <a:endParaRPr sz="1800">
              <a:solidFill>
                <a:srgbClr val="666666"/>
              </a:solidFill>
              <a:latin typeface="Source Code Pro"/>
              <a:ea typeface="Source Code Pro"/>
              <a:cs typeface="Source Code Pro"/>
              <a:sym typeface="Source Code Pro"/>
            </a:endParaRPr>
          </a:p>
          <a:p>
            <a:pPr lvl="0" algn="just" rtl="0">
              <a:lnSpc>
                <a:spcPct val="80000"/>
              </a:lnSpc>
              <a:spcBef>
                <a:spcPts val="600"/>
              </a:spcBef>
              <a:buNone/>
            </a:pPr>
            <a:r>
              <a:rPr lang="pt-BR" sz="2400">
                <a:solidFill>
                  <a:srgbClr val="666666"/>
                </a:solidFill>
                <a:latin typeface="Source Code Pro"/>
                <a:ea typeface="Source Code Pro"/>
                <a:cs typeface="Source Code Pro"/>
                <a:sym typeface="Source Code Pro"/>
              </a:rPr>
              <a:t>Conceito:</a:t>
            </a:r>
          </a:p>
          <a:p>
            <a:pPr lvl="0" algn="just" rtl="0">
              <a:lnSpc>
                <a:spcPct val="80000"/>
              </a:lnSpc>
              <a:spcBef>
                <a:spcPts val="600"/>
              </a:spcBef>
              <a:buNone/>
            </a:pPr>
            <a:endParaRPr>
              <a:solidFill>
                <a:srgbClr val="666666"/>
              </a:solidFill>
              <a:latin typeface="Source Code Pro"/>
              <a:ea typeface="Source Code Pro"/>
              <a:cs typeface="Source Code Pro"/>
              <a:sym typeface="Source Code Pro"/>
            </a:endParaRPr>
          </a:p>
          <a:p>
            <a:pPr lvl="0" algn="just" rtl="0">
              <a:lnSpc>
                <a:spcPct val="80000"/>
              </a:lnSpc>
              <a:spcBef>
                <a:spcPts val="500"/>
              </a:spcBef>
              <a:buNone/>
            </a:pPr>
            <a:endParaRPr>
              <a:solidFill>
                <a:srgbClr val="666666"/>
              </a:solidFill>
              <a:latin typeface="Source Code Pro"/>
              <a:ea typeface="Source Code Pro"/>
              <a:cs typeface="Source Code Pro"/>
              <a:sym typeface="Source Code Pro"/>
            </a:endParaRPr>
          </a:p>
          <a:p>
            <a:pPr lvl="0" algn="just" rtl="0">
              <a:spcBef>
                <a:spcPts val="0"/>
              </a:spcBef>
              <a:buNone/>
            </a:pPr>
            <a:endParaRPr>
              <a:solidFill>
                <a:srgbClr val="666666"/>
              </a:solidFill>
              <a:latin typeface="Source Code Pro"/>
              <a:ea typeface="Source Code Pro"/>
              <a:cs typeface="Source Code Pro"/>
              <a:sym typeface="Source Code Pro"/>
            </a:endParaRPr>
          </a:p>
        </p:txBody>
      </p:sp>
      <p:sp>
        <p:nvSpPr>
          <p:cNvPr id="184" name="Shape 184"/>
          <p:cNvSpPr txBox="1"/>
          <p:nvPr/>
        </p:nvSpPr>
        <p:spPr>
          <a:xfrm>
            <a:off x="430875" y="3043000"/>
            <a:ext cx="3500700" cy="603300"/>
          </a:xfrm>
          <a:prstGeom prst="rect">
            <a:avLst/>
          </a:prstGeom>
          <a:noFill/>
          <a:ln>
            <a:noFill/>
          </a:ln>
        </p:spPr>
        <p:txBody>
          <a:bodyPr wrap="square" lIns="91425" tIns="91425" rIns="91425" bIns="91425" anchor="t" anchorCtr="0">
            <a:noAutofit/>
          </a:bodyPr>
          <a:lstStyle/>
          <a:p>
            <a:pPr lvl="0">
              <a:spcBef>
                <a:spcPts val="0"/>
              </a:spcBef>
              <a:buNone/>
            </a:pPr>
            <a:r>
              <a:rPr lang="pt-BR" sz="3000">
                <a:solidFill>
                  <a:srgbClr val="666666"/>
                </a:solidFill>
                <a:latin typeface="Permanent Marker"/>
                <a:ea typeface="Permanent Marker"/>
                <a:cs typeface="Permanent Marker"/>
                <a:sym typeface="Permanent Marker"/>
              </a:rPr>
              <a:t>Encapsulamento</a:t>
            </a:r>
          </a:p>
        </p:txBody>
      </p:sp>
      <p:pic>
        <p:nvPicPr>
          <p:cNvPr id="185" name="Shape 185"/>
          <p:cNvPicPr preferRelativeResize="0"/>
          <p:nvPr/>
        </p:nvPicPr>
        <p:blipFill>
          <a:blip r:embed="rId3">
            <a:alphaModFix/>
          </a:blip>
          <a:stretch>
            <a:fillRect/>
          </a:stretch>
        </p:blipFill>
        <p:spPr>
          <a:xfrm>
            <a:off x="3644425" y="1301575"/>
            <a:ext cx="5233274" cy="35546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1000"/>
                                        <p:tgtEl>
                                          <p:spTgt spid="1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
                                        </p:tgtEl>
                                        <p:attrNameLst>
                                          <p:attrName>style.visibility</p:attrName>
                                        </p:attrNameLst>
                                      </p:cBhvr>
                                      <p:to>
                                        <p:strVal val="visible"/>
                                      </p:to>
                                    </p:set>
                                    <p:animEffect transition="in" filter="fade">
                                      <p:cBhvr>
                                        <p:cTn id="12" dur="1000"/>
                                        <p:tgtEl>
                                          <p:spTgt spid="1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5"/>
                                        </p:tgtEl>
                                        <p:attrNameLst>
                                          <p:attrName>style.visibility</p:attrName>
                                        </p:attrNameLst>
                                      </p:cBhvr>
                                      <p:to>
                                        <p:strVal val="visible"/>
                                      </p:to>
                                    </p:set>
                                    <p:animEffect transition="in" filter="fade">
                                      <p:cBhvr>
                                        <p:cTn id="17" dur="10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a:spcBef>
                <a:spcPts val="0"/>
              </a:spcBef>
              <a:buNone/>
            </a:pPr>
            <a:r>
              <a:rPr lang="pt-BR"/>
              <a:t>Organização e arquitetura de redes</a:t>
            </a:r>
          </a:p>
        </p:txBody>
      </p:sp>
      <p:sp>
        <p:nvSpPr>
          <p:cNvPr id="63" name="Shape 63"/>
          <p:cNvSpPr txBox="1">
            <a:spLocks noGrp="1"/>
          </p:cNvSpPr>
          <p:nvPr>
            <p:ph type="body" idx="1"/>
          </p:nvPr>
        </p:nvSpPr>
        <p:spPr>
          <a:xfrm>
            <a:off x="1445200" y="1282000"/>
            <a:ext cx="2666100" cy="692400"/>
          </a:xfrm>
          <a:prstGeom prst="rect">
            <a:avLst/>
          </a:prstGeom>
        </p:spPr>
        <p:txBody>
          <a:bodyPr wrap="square" lIns="91425" tIns="91425" rIns="91425" bIns="91425" anchor="t" anchorCtr="0">
            <a:noAutofit/>
          </a:bodyPr>
          <a:lstStyle/>
          <a:p>
            <a:pPr marL="0" lvl="0" indent="0">
              <a:spcBef>
                <a:spcPts val="0"/>
              </a:spcBef>
              <a:buNone/>
            </a:pPr>
            <a:r>
              <a:rPr lang="pt-BR" sz="2400">
                <a:latin typeface="Permanent Marker"/>
                <a:ea typeface="Permanent Marker"/>
                <a:cs typeface="Permanent Marker"/>
                <a:sym typeface="Permanent Marker"/>
              </a:rPr>
              <a:t>Arquitetura???</a:t>
            </a:r>
          </a:p>
        </p:txBody>
      </p:sp>
      <p:pic>
        <p:nvPicPr>
          <p:cNvPr id="64" name="Shape 64"/>
          <p:cNvPicPr preferRelativeResize="0"/>
          <p:nvPr/>
        </p:nvPicPr>
        <p:blipFill>
          <a:blip r:embed="rId3">
            <a:alphaModFix/>
          </a:blip>
          <a:stretch>
            <a:fillRect/>
          </a:stretch>
        </p:blipFill>
        <p:spPr>
          <a:xfrm>
            <a:off x="5385849" y="1282000"/>
            <a:ext cx="2764749" cy="2802150"/>
          </a:xfrm>
          <a:prstGeom prst="rect">
            <a:avLst/>
          </a:prstGeom>
          <a:noFill/>
          <a:ln>
            <a:noFill/>
          </a:ln>
        </p:spPr>
      </p:pic>
      <p:sp>
        <p:nvSpPr>
          <p:cNvPr id="65" name="Shape 65"/>
          <p:cNvSpPr txBox="1"/>
          <p:nvPr/>
        </p:nvSpPr>
        <p:spPr>
          <a:xfrm>
            <a:off x="897625" y="2485525"/>
            <a:ext cx="3976500" cy="1015200"/>
          </a:xfrm>
          <a:prstGeom prst="rect">
            <a:avLst/>
          </a:prstGeom>
          <a:noFill/>
          <a:ln>
            <a:noFill/>
          </a:ln>
        </p:spPr>
        <p:txBody>
          <a:bodyPr wrap="square" lIns="91425" tIns="91425" rIns="91425" bIns="91425" anchor="t" anchorCtr="0">
            <a:noAutofit/>
          </a:bodyPr>
          <a:lstStyle/>
          <a:p>
            <a:pPr lvl="0" algn="just">
              <a:spcBef>
                <a:spcPts val="0"/>
              </a:spcBef>
              <a:buNone/>
            </a:pPr>
            <a:r>
              <a:rPr lang="pt-BR" sz="1800">
                <a:solidFill>
                  <a:srgbClr val="666666"/>
                </a:solidFill>
                <a:latin typeface="Source Code Pro"/>
                <a:ea typeface="Source Code Pro"/>
                <a:cs typeface="Source Code Pro"/>
                <a:sym typeface="Source Code Pro"/>
              </a:rPr>
              <a:t>É preciso pensar no aspecto funcional de uma obra antes de sua implementação!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10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Organização e arquitetura de redes</a:t>
            </a:r>
          </a:p>
        </p:txBody>
      </p:sp>
      <p:sp>
        <p:nvSpPr>
          <p:cNvPr id="191" name="Shape 191"/>
          <p:cNvSpPr txBox="1"/>
          <p:nvPr/>
        </p:nvSpPr>
        <p:spPr>
          <a:xfrm>
            <a:off x="377025" y="1292600"/>
            <a:ext cx="2737800" cy="664200"/>
          </a:xfrm>
          <a:prstGeom prst="rect">
            <a:avLst/>
          </a:prstGeom>
          <a:noFill/>
          <a:ln>
            <a:noFill/>
          </a:ln>
        </p:spPr>
        <p:txBody>
          <a:bodyPr wrap="square" lIns="91425" tIns="91425" rIns="91425" bIns="91425" anchor="t" anchorCtr="0">
            <a:noAutofit/>
          </a:bodyPr>
          <a:lstStyle/>
          <a:p>
            <a:pPr lvl="0" rtl="0">
              <a:lnSpc>
                <a:spcPct val="80000"/>
              </a:lnSpc>
              <a:spcBef>
                <a:spcPts val="500"/>
              </a:spcBef>
              <a:buNone/>
            </a:pPr>
            <a:r>
              <a:rPr lang="pt-BR" sz="2400">
                <a:solidFill>
                  <a:srgbClr val="666666"/>
                </a:solidFill>
                <a:latin typeface="Source Code Pro"/>
                <a:ea typeface="Source Code Pro"/>
                <a:cs typeface="Source Code Pro"/>
                <a:sym typeface="Source Code Pro"/>
              </a:rPr>
              <a:t>O modelo OSI</a:t>
            </a:r>
          </a:p>
          <a:p>
            <a:pPr lvl="0" rtl="0">
              <a:lnSpc>
                <a:spcPct val="80000"/>
              </a:lnSpc>
              <a:spcBef>
                <a:spcPts val="500"/>
              </a:spcBef>
              <a:buNone/>
            </a:pPr>
            <a:endParaRPr sz="1800">
              <a:solidFill>
                <a:srgbClr val="666666"/>
              </a:solidFill>
              <a:latin typeface="Source Code Pro"/>
              <a:ea typeface="Source Code Pro"/>
              <a:cs typeface="Source Code Pro"/>
              <a:sym typeface="Source Code Pro"/>
            </a:endParaRPr>
          </a:p>
          <a:p>
            <a:pPr lvl="0" algn="just" rtl="0">
              <a:lnSpc>
                <a:spcPct val="80000"/>
              </a:lnSpc>
              <a:spcBef>
                <a:spcPts val="600"/>
              </a:spcBef>
              <a:buNone/>
            </a:pPr>
            <a:endParaRPr sz="2400">
              <a:solidFill>
                <a:srgbClr val="666666"/>
              </a:solidFill>
              <a:latin typeface="Source Code Pro"/>
              <a:ea typeface="Source Code Pro"/>
              <a:cs typeface="Source Code Pro"/>
              <a:sym typeface="Source Code Pro"/>
            </a:endParaRPr>
          </a:p>
          <a:p>
            <a:pPr lvl="0" algn="just" rtl="0">
              <a:lnSpc>
                <a:spcPct val="80000"/>
              </a:lnSpc>
              <a:spcBef>
                <a:spcPts val="600"/>
              </a:spcBef>
              <a:buNone/>
            </a:pPr>
            <a:endParaRPr>
              <a:solidFill>
                <a:srgbClr val="666666"/>
              </a:solidFill>
              <a:latin typeface="Source Code Pro"/>
              <a:ea typeface="Source Code Pro"/>
              <a:cs typeface="Source Code Pro"/>
              <a:sym typeface="Source Code Pro"/>
            </a:endParaRPr>
          </a:p>
          <a:p>
            <a:pPr lvl="0" algn="just" rtl="0">
              <a:lnSpc>
                <a:spcPct val="80000"/>
              </a:lnSpc>
              <a:spcBef>
                <a:spcPts val="500"/>
              </a:spcBef>
              <a:buNone/>
            </a:pPr>
            <a:endParaRPr>
              <a:solidFill>
                <a:srgbClr val="666666"/>
              </a:solidFill>
              <a:latin typeface="Source Code Pro"/>
              <a:ea typeface="Source Code Pro"/>
              <a:cs typeface="Source Code Pro"/>
              <a:sym typeface="Source Code Pro"/>
            </a:endParaRPr>
          </a:p>
          <a:p>
            <a:pPr lvl="0" algn="just" rtl="0">
              <a:spcBef>
                <a:spcPts val="0"/>
              </a:spcBef>
              <a:buNone/>
            </a:pPr>
            <a:endParaRPr>
              <a:solidFill>
                <a:srgbClr val="666666"/>
              </a:solidFill>
              <a:latin typeface="Source Code Pro"/>
              <a:ea typeface="Source Code Pro"/>
              <a:cs typeface="Source Code Pro"/>
              <a:sym typeface="Source Code Pro"/>
            </a:endParaRPr>
          </a:p>
        </p:txBody>
      </p:sp>
      <p:pic>
        <p:nvPicPr>
          <p:cNvPr id="192" name="Shape 192"/>
          <p:cNvPicPr preferRelativeResize="0"/>
          <p:nvPr/>
        </p:nvPicPr>
        <p:blipFill>
          <a:blip r:embed="rId3">
            <a:alphaModFix/>
          </a:blip>
          <a:stretch>
            <a:fillRect/>
          </a:stretch>
        </p:blipFill>
        <p:spPr>
          <a:xfrm>
            <a:off x="3859874" y="1328525"/>
            <a:ext cx="4694675" cy="3509775"/>
          </a:xfrm>
          <a:prstGeom prst="rect">
            <a:avLst/>
          </a:prstGeom>
          <a:noFill/>
          <a:ln>
            <a:noFill/>
          </a:ln>
        </p:spPr>
      </p:pic>
      <p:sp>
        <p:nvSpPr>
          <p:cNvPr id="193" name="Shape 193"/>
          <p:cNvSpPr txBox="1"/>
          <p:nvPr/>
        </p:nvSpPr>
        <p:spPr>
          <a:xfrm>
            <a:off x="311700" y="2100475"/>
            <a:ext cx="3375000" cy="2352000"/>
          </a:xfrm>
          <a:prstGeom prst="rect">
            <a:avLst/>
          </a:prstGeom>
          <a:noFill/>
          <a:ln>
            <a:noFill/>
          </a:ln>
        </p:spPr>
        <p:txBody>
          <a:bodyPr wrap="square" lIns="91425" tIns="91425" rIns="91425" bIns="91425" anchor="t" anchorCtr="0">
            <a:noAutofit/>
          </a:bodyPr>
          <a:lstStyle/>
          <a:p>
            <a:pPr lvl="0" algn="just">
              <a:spcBef>
                <a:spcPts val="0"/>
              </a:spcBef>
              <a:buNone/>
            </a:pPr>
            <a:r>
              <a:rPr lang="pt-BR" sz="1800">
                <a:solidFill>
                  <a:srgbClr val="666666"/>
                </a:solidFill>
                <a:latin typeface="Source Code Pro"/>
                <a:ea typeface="Source Code Pro"/>
                <a:cs typeface="Source Code Pro"/>
                <a:sym typeface="Source Code Pro"/>
              </a:rPr>
              <a:t>Cada camada no computador transmissor se comunica diretamente com a mesma camada no computador receptor fazendo uso das camadas de nível inferior.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10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Organização e arquitetura de redes</a:t>
            </a:r>
          </a:p>
        </p:txBody>
      </p:sp>
      <p:sp>
        <p:nvSpPr>
          <p:cNvPr id="199" name="Shape 199"/>
          <p:cNvSpPr txBox="1"/>
          <p:nvPr/>
        </p:nvSpPr>
        <p:spPr>
          <a:xfrm>
            <a:off x="377025" y="1292600"/>
            <a:ext cx="4164900" cy="664200"/>
          </a:xfrm>
          <a:prstGeom prst="rect">
            <a:avLst/>
          </a:prstGeom>
          <a:noFill/>
          <a:ln>
            <a:noFill/>
          </a:ln>
        </p:spPr>
        <p:txBody>
          <a:bodyPr wrap="square" lIns="91425" tIns="91425" rIns="91425" bIns="91425" anchor="t" anchorCtr="0">
            <a:noAutofit/>
          </a:bodyPr>
          <a:lstStyle/>
          <a:p>
            <a:pPr lvl="0" rtl="0">
              <a:lnSpc>
                <a:spcPct val="80000"/>
              </a:lnSpc>
              <a:spcBef>
                <a:spcPts val="500"/>
              </a:spcBef>
              <a:buNone/>
            </a:pPr>
            <a:r>
              <a:rPr lang="pt-BR" sz="2400">
                <a:solidFill>
                  <a:srgbClr val="666666"/>
                </a:solidFill>
                <a:latin typeface="Source Code Pro"/>
                <a:ea typeface="Source Code Pro"/>
                <a:cs typeface="Source Code Pro"/>
                <a:sym typeface="Source Code Pro"/>
              </a:rPr>
              <a:t>O modelo OSI</a:t>
            </a:r>
          </a:p>
          <a:p>
            <a:pPr lvl="0" rtl="0">
              <a:lnSpc>
                <a:spcPct val="80000"/>
              </a:lnSpc>
              <a:spcBef>
                <a:spcPts val="500"/>
              </a:spcBef>
              <a:buNone/>
            </a:pPr>
            <a:endParaRPr sz="2400">
              <a:solidFill>
                <a:srgbClr val="666666"/>
              </a:solidFill>
              <a:latin typeface="Source Code Pro"/>
              <a:ea typeface="Source Code Pro"/>
              <a:cs typeface="Source Code Pro"/>
              <a:sym typeface="Source Code Pro"/>
            </a:endParaRPr>
          </a:p>
          <a:p>
            <a:pPr lvl="0" rtl="0">
              <a:lnSpc>
                <a:spcPct val="80000"/>
              </a:lnSpc>
              <a:spcBef>
                <a:spcPts val="500"/>
              </a:spcBef>
              <a:buNone/>
            </a:pPr>
            <a:r>
              <a:rPr lang="pt-BR" sz="2400">
                <a:solidFill>
                  <a:srgbClr val="666666"/>
                </a:solidFill>
                <a:latin typeface="Source Code Pro"/>
                <a:ea typeface="Source Code Pro"/>
                <a:cs typeface="Source Code Pro"/>
                <a:sym typeface="Source Code Pro"/>
              </a:rPr>
              <a:t>As sete camadas</a:t>
            </a:r>
          </a:p>
          <a:p>
            <a:pPr lvl="0" rtl="0">
              <a:lnSpc>
                <a:spcPct val="80000"/>
              </a:lnSpc>
              <a:spcBef>
                <a:spcPts val="500"/>
              </a:spcBef>
              <a:buNone/>
            </a:pPr>
            <a:endParaRPr sz="1800">
              <a:solidFill>
                <a:srgbClr val="666666"/>
              </a:solidFill>
              <a:latin typeface="Source Code Pro"/>
              <a:ea typeface="Source Code Pro"/>
              <a:cs typeface="Source Code Pro"/>
              <a:sym typeface="Source Code Pro"/>
            </a:endParaRPr>
          </a:p>
          <a:p>
            <a:pPr lvl="0" algn="just" rtl="0">
              <a:lnSpc>
                <a:spcPct val="80000"/>
              </a:lnSpc>
              <a:spcBef>
                <a:spcPts val="600"/>
              </a:spcBef>
              <a:buNone/>
            </a:pPr>
            <a:endParaRPr sz="2400">
              <a:solidFill>
                <a:srgbClr val="666666"/>
              </a:solidFill>
              <a:latin typeface="Source Code Pro"/>
              <a:ea typeface="Source Code Pro"/>
              <a:cs typeface="Source Code Pro"/>
              <a:sym typeface="Source Code Pro"/>
            </a:endParaRPr>
          </a:p>
          <a:p>
            <a:pPr lvl="0" algn="just" rtl="0">
              <a:lnSpc>
                <a:spcPct val="80000"/>
              </a:lnSpc>
              <a:spcBef>
                <a:spcPts val="600"/>
              </a:spcBef>
              <a:buNone/>
            </a:pPr>
            <a:endParaRPr>
              <a:solidFill>
                <a:srgbClr val="666666"/>
              </a:solidFill>
              <a:latin typeface="Source Code Pro"/>
              <a:ea typeface="Source Code Pro"/>
              <a:cs typeface="Source Code Pro"/>
              <a:sym typeface="Source Code Pro"/>
            </a:endParaRPr>
          </a:p>
          <a:p>
            <a:pPr lvl="0" algn="just" rtl="0">
              <a:lnSpc>
                <a:spcPct val="80000"/>
              </a:lnSpc>
              <a:spcBef>
                <a:spcPts val="500"/>
              </a:spcBef>
              <a:buNone/>
            </a:pPr>
            <a:endParaRPr>
              <a:solidFill>
                <a:srgbClr val="666666"/>
              </a:solidFill>
              <a:latin typeface="Source Code Pro"/>
              <a:ea typeface="Source Code Pro"/>
              <a:cs typeface="Source Code Pro"/>
              <a:sym typeface="Source Code Pro"/>
            </a:endParaRPr>
          </a:p>
          <a:p>
            <a:pPr lvl="0" algn="just" rtl="0">
              <a:spcBef>
                <a:spcPts val="0"/>
              </a:spcBef>
              <a:buNone/>
            </a:pPr>
            <a:endParaRPr>
              <a:solidFill>
                <a:srgbClr val="666666"/>
              </a:solidFill>
              <a:latin typeface="Source Code Pro"/>
              <a:ea typeface="Source Code Pro"/>
              <a:cs typeface="Source Code Pro"/>
              <a:sym typeface="Source Code Pro"/>
            </a:endParaRPr>
          </a:p>
        </p:txBody>
      </p:sp>
      <p:pic>
        <p:nvPicPr>
          <p:cNvPr id="200" name="Shape 200"/>
          <p:cNvPicPr preferRelativeResize="0"/>
          <p:nvPr/>
        </p:nvPicPr>
        <p:blipFill>
          <a:blip r:embed="rId3">
            <a:alphaModFix/>
          </a:blip>
          <a:stretch>
            <a:fillRect/>
          </a:stretch>
        </p:blipFill>
        <p:spPr>
          <a:xfrm>
            <a:off x="1588825" y="3034025"/>
            <a:ext cx="6328400" cy="1328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10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Organização e arquitetura de redes</a:t>
            </a:r>
          </a:p>
        </p:txBody>
      </p:sp>
      <p:sp>
        <p:nvSpPr>
          <p:cNvPr id="206" name="Shape 206"/>
          <p:cNvSpPr txBox="1"/>
          <p:nvPr/>
        </p:nvSpPr>
        <p:spPr>
          <a:xfrm>
            <a:off x="377025" y="1148975"/>
            <a:ext cx="2737800" cy="664200"/>
          </a:xfrm>
          <a:prstGeom prst="rect">
            <a:avLst/>
          </a:prstGeom>
          <a:noFill/>
          <a:ln>
            <a:noFill/>
          </a:ln>
        </p:spPr>
        <p:txBody>
          <a:bodyPr wrap="square" lIns="91425" tIns="91425" rIns="91425" bIns="91425" anchor="t" anchorCtr="0">
            <a:noAutofit/>
          </a:bodyPr>
          <a:lstStyle/>
          <a:p>
            <a:pPr lvl="0" rtl="0">
              <a:lnSpc>
                <a:spcPct val="80000"/>
              </a:lnSpc>
              <a:spcBef>
                <a:spcPts val="500"/>
              </a:spcBef>
              <a:buNone/>
            </a:pPr>
            <a:r>
              <a:rPr lang="pt-BR" sz="2400">
                <a:solidFill>
                  <a:srgbClr val="666666"/>
                </a:solidFill>
                <a:latin typeface="Source Code Pro"/>
                <a:ea typeface="Source Code Pro"/>
                <a:cs typeface="Source Code Pro"/>
                <a:sym typeface="Source Code Pro"/>
              </a:rPr>
              <a:t>O modelo OSI</a:t>
            </a:r>
          </a:p>
          <a:p>
            <a:pPr lvl="0" rtl="0">
              <a:lnSpc>
                <a:spcPct val="80000"/>
              </a:lnSpc>
              <a:spcBef>
                <a:spcPts val="500"/>
              </a:spcBef>
              <a:buNone/>
            </a:pPr>
            <a:endParaRPr sz="1800">
              <a:solidFill>
                <a:srgbClr val="666666"/>
              </a:solidFill>
              <a:latin typeface="Source Code Pro"/>
              <a:ea typeface="Source Code Pro"/>
              <a:cs typeface="Source Code Pro"/>
              <a:sym typeface="Source Code Pro"/>
            </a:endParaRPr>
          </a:p>
          <a:p>
            <a:pPr lvl="0" algn="just" rtl="0">
              <a:lnSpc>
                <a:spcPct val="80000"/>
              </a:lnSpc>
              <a:spcBef>
                <a:spcPts val="600"/>
              </a:spcBef>
              <a:buNone/>
            </a:pPr>
            <a:endParaRPr sz="2400">
              <a:solidFill>
                <a:srgbClr val="666666"/>
              </a:solidFill>
              <a:latin typeface="Source Code Pro"/>
              <a:ea typeface="Source Code Pro"/>
              <a:cs typeface="Source Code Pro"/>
              <a:sym typeface="Source Code Pro"/>
            </a:endParaRPr>
          </a:p>
          <a:p>
            <a:pPr lvl="0" algn="just" rtl="0">
              <a:lnSpc>
                <a:spcPct val="80000"/>
              </a:lnSpc>
              <a:spcBef>
                <a:spcPts val="600"/>
              </a:spcBef>
              <a:buNone/>
            </a:pPr>
            <a:endParaRPr>
              <a:solidFill>
                <a:srgbClr val="666666"/>
              </a:solidFill>
              <a:latin typeface="Source Code Pro"/>
              <a:ea typeface="Source Code Pro"/>
              <a:cs typeface="Source Code Pro"/>
              <a:sym typeface="Source Code Pro"/>
            </a:endParaRPr>
          </a:p>
          <a:p>
            <a:pPr lvl="0" algn="just" rtl="0">
              <a:lnSpc>
                <a:spcPct val="80000"/>
              </a:lnSpc>
              <a:spcBef>
                <a:spcPts val="500"/>
              </a:spcBef>
              <a:buNone/>
            </a:pPr>
            <a:endParaRPr>
              <a:solidFill>
                <a:srgbClr val="666666"/>
              </a:solidFill>
              <a:latin typeface="Source Code Pro"/>
              <a:ea typeface="Source Code Pro"/>
              <a:cs typeface="Source Code Pro"/>
              <a:sym typeface="Source Code Pro"/>
            </a:endParaRPr>
          </a:p>
          <a:p>
            <a:pPr lvl="0" algn="just" rtl="0">
              <a:spcBef>
                <a:spcPts val="0"/>
              </a:spcBef>
              <a:buNone/>
            </a:pPr>
            <a:endParaRPr>
              <a:solidFill>
                <a:srgbClr val="666666"/>
              </a:solidFill>
              <a:latin typeface="Source Code Pro"/>
              <a:ea typeface="Source Code Pro"/>
              <a:cs typeface="Source Code Pro"/>
              <a:sym typeface="Source Code Pro"/>
            </a:endParaRPr>
          </a:p>
        </p:txBody>
      </p:sp>
      <p:sp>
        <p:nvSpPr>
          <p:cNvPr id="207" name="Shape 207"/>
          <p:cNvSpPr txBox="1"/>
          <p:nvPr/>
        </p:nvSpPr>
        <p:spPr>
          <a:xfrm>
            <a:off x="311700" y="1813175"/>
            <a:ext cx="5550000" cy="3043200"/>
          </a:xfrm>
          <a:prstGeom prst="rect">
            <a:avLst/>
          </a:prstGeom>
          <a:noFill/>
          <a:ln>
            <a:noFill/>
          </a:ln>
        </p:spPr>
        <p:txBody>
          <a:bodyPr wrap="square" lIns="91425" tIns="91425" rIns="91425" bIns="91425" anchor="t" anchorCtr="0">
            <a:noAutofit/>
          </a:bodyPr>
          <a:lstStyle/>
          <a:p>
            <a:pPr lvl="0" algn="just" rtl="0">
              <a:lnSpc>
                <a:spcPct val="80000"/>
              </a:lnSpc>
              <a:spcBef>
                <a:spcPts val="500"/>
              </a:spcBef>
              <a:buNone/>
            </a:pPr>
            <a:r>
              <a:rPr lang="pt-BR" b="1">
                <a:solidFill>
                  <a:srgbClr val="666666"/>
                </a:solidFill>
                <a:latin typeface="Source Code Pro"/>
                <a:ea typeface="Source Code Pro"/>
                <a:cs typeface="Source Code Pro"/>
                <a:sym typeface="Source Code Pro"/>
              </a:rPr>
              <a:t>Camada 1: A camada física</a:t>
            </a:r>
            <a:r>
              <a:rPr lang="pt-BR">
                <a:solidFill>
                  <a:srgbClr val="666666"/>
                </a:solidFill>
                <a:latin typeface="Source Code Pro"/>
                <a:ea typeface="Source Code Pro"/>
                <a:cs typeface="Source Code Pro"/>
                <a:sym typeface="Source Code Pro"/>
              </a:rPr>
              <a:t> </a:t>
            </a:r>
          </a:p>
          <a:p>
            <a:pPr lvl="0" algn="just" rtl="0">
              <a:lnSpc>
                <a:spcPct val="80000"/>
              </a:lnSpc>
              <a:spcBef>
                <a:spcPts val="500"/>
              </a:spcBef>
              <a:buNone/>
            </a:pPr>
            <a:r>
              <a:rPr lang="pt-BR">
                <a:solidFill>
                  <a:srgbClr val="666666"/>
                </a:solidFill>
                <a:latin typeface="Source Code Pro"/>
                <a:ea typeface="Source Code Pro"/>
                <a:cs typeface="Source Code Pro"/>
                <a:sym typeface="Source Code Pro"/>
              </a:rPr>
              <a:t>  A camada física define as especificações elétricas, mecânicas, funcionais e de procedimentos para ativar, manter e desativar o link físico entre sistemas finais. Características como níveis de voltagem, temporização de alterações de voltagem, taxas de dados físicos, distâncias máximas de transmissão, conectores físicos e outros atributos similares são definidas pelas especificações da camada física.</a:t>
            </a:r>
          </a:p>
          <a:p>
            <a:pPr lvl="0" algn="just" rtl="0">
              <a:lnSpc>
                <a:spcPct val="80000"/>
              </a:lnSpc>
              <a:spcBef>
                <a:spcPts val="500"/>
              </a:spcBef>
              <a:buNone/>
            </a:pPr>
            <a:r>
              <a:rPr lang="pt-BR">
                <a:solidFill>
                  <a:srgbClr val="666666"/>
                </a:solidFill>
                <a:latin typeface="Source Code Pro"/>
                <a:ea typeface="Source Code Pro"/>
                <a:cs typeface="Source Code Pro"/>
                <a:sym typeface="Source Code Pro"/>
              </a:rPr>
              <a:t>   Para definir em poucas palavras a camada 1, pense em sinais e meios. </a:t>
            </a:r>
          </a:p>
          <a:p>
            <a:pPr lvl="0" algn="just" rtl="0">
              <a:spcBef>
                <a:spcPts val="0"/>
              </a:spcBef>
              <a:buNone/>
            </a:pPr>
            <a:endParaRPr sz="1800">
              <a:solidFill>
                <a:srgbClr val="666666"/>
              </a:solidFill>
              <a:latin typeface="Source Code Pro"/>
              <a:ea typeface="Source Code Pro"/>
              <a:cs typeface="Source Code Pro"/>
              <a:sym typeface="Source Code Pro"/>
            </a:endParaRPr>
          </a:p>
        </p:txBody>
      </p:sp>
      <p:pic>
        <p:nvPicPr>
          <p:cNvPr id="208" name="Shape 208"/>
          <p:cNvPicPr preferRelativeResize="0"/>
          <p:nvPr/>
        </p:nvPicPr>
        <p:blipFill>
          <a:blip r:embed="rId3">
            <a:alphaModFix/>
          </a:blip>
          <a:stretch>
            <a:fillRect/>
          </a:stretch>
        </p:blipFill>
        <p:spPr>
          <a:xfrm>
            <a:off x="6265575" y="1965825"/>
            <a:ext cx="2495425" cy="1663374"/>
          </a:xfrm>
          <a:prstGeom prst="rect">
            <a:avLst/>
          </a:prstGeom>
          <a:noFill/>
          <a:ln>
            <a:noFill/>
          </a:ln>
        </p:spPr>
      </p:pic>
      <p:sp>
        <p:nvSpPr>
          <p:cNvPr id="209" name="Shape 209"/>
          <p:cNvSpPr txBox="1"/>
          <p:nvPr/>
        </p:nvSpPr>
        <p:spPr>
          <a:xfrm>
            <a:off x="6813124" y="3895775"/>
            <a:ext cx="2019300" cy="603300"/>
          </a:xfrm>
          <a:prstGeom prst="rect">
            <a:avLst/>
          </a:prstGeom>
          <a:noFill/>
          <a:ln>
            <a:noFill/>
          </a:ln>
        </p:spPr>
        <p:txBody>
          <a:bodyPr wrap="square" lIns="91425" tIns="91425" rIns="91425" bIns="91425" anchor="t" anchorCtr="0">
            <a:noAutofit/>
          </a:bodyPr>
          <a:lstStyle/>
          <a:p>
            <a:pPr lvl="0">
              <a:spcBef>
                <a:spcPts val="0"/>
              </a:spcBef>
              <a:buNone/>
            </a:pPr>
            <a:r>
              <a:rPr lang="pt-BR" sz="1800">
                <a:solidFill>
                  <a:srgbClr val="CC0000"/>
                </a:solidFill>
                <a:latin typeface="Source Code Pro"/>
                <a:ea typeface="Source Code Pro"/>
                <a:cs typeface="Source Code Pro"/>
                <a:sym typeface="Source Code Pro"/>
              </a:rPr>
              <a:t>PDU: bits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10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Organização e arquitetura de redes</a:t>
            </a:r>
          </a:p>
        </p:txBody>
      </p:sp>
      <p:sp>
        <p:nvSpPr>
          <p:cNvPr id="215" name="Shape 215"/>
          <p:cNvSpPr txBox="1"/>
          <p:nvPr/>
        </p:nvSpPr>
        <p:spPr>
          <a:xfrm>
            <a:off x="377025" y="1148975"/>
            <a:ext cx="2737800" cy="664200"/>
          </a:xfrm>
          <a:prstGeom prst="rect">
            <a:avLst/>
          </a:prstGeom>
          <a:noFill/>
          <a:ln>
            <a:noFill/>
          </a:ln>
        </p:spPr>
        <p:txBody>
          <a:bodyPr wrap="square" lIns="91425" tIns="91425" rIns="91425" bIns="91425" anchor="t" anchorCtr="0">
            <a:noAutofit/>
          </a:bodyPr>
          <a:lstStyle/>
          <a:p>
            <a:pPr lvl="0" rtl="0">
              <a:lnSpc>
                <a:spcPct val="80000"/>
              </a:lnSpc>
              <a:spcBef>
                <a:spcPts val="500"/>
              </a:spcBef>
              <a:buNone/>
            </a:pPr>
            <a:r>
              <a:rPr lang="pt-BR" sz="2400">
                <a:solidFill>
                  <a:srgbClr val="666666"/>
                </a:solidFill>
                <a:latin typeface="Source Code Pro"/>
                <a:ea typeface="Source Code Pro"/>
                <a:cs typeface="Source Code Pro"/>
                <a:sym typeface="Source Code Pro"/>
              </a:rPr>
              <a:t>O modelo OSI</a:t>
            </a:r>
          </a:p>
          <a:p>
            <a:pPr lvl="0" rtl="0">
              <a:lnSpc>
                <a:spcPct val="80000"/>
              </a:lnSpc>
              <a:spcBef>
                <a:spcPts val="500"/>
              </a:spcBef>
              <a:buNone/>
            </a:pPr>
            <a:endParaRPr sz="1800">
              <a:solidFill>
                <a:srgbClr val="666666"/>
              </a:solidFill>
              <a:latin typeface="Source Code Pro"/>
              <a:ea typeface="Source Code Pro"/>
              <a:cs typeface="Source Code Pro"/>
              <a:sym typeface="Source Code Pro"/>
            </a:endParaRPr>
          </a:p>
          <a:p>
            <a:pPr lvl="0" algn="just" rtl="0">
              <a:lnSpc>
                <a:spcPct val="80000"/>
              </a:lnSpc>
              <a:spcBef>
                <a:spcPts val="600"/>
              </a:spcBef>
              <a:buNone/>
            </a:pPr>
            <a:endParaRPr sz="2400">
              <a:solidFill>
                <a:srgbClr val="666666"/>
              </a:solidFill>
              <a:latin typeface="Source Code Pro"/>
              <a:ea typeface="Source Code Pro"/>
              <a:cs typeface="Source Code Pro"/>
              <a:sym typeface="Source Code Pro"/>
            </a:endParaRPr>
          </a:p>
          <a:p>
            <a:pPr lvl="0" algn="just" rtl="0">
              <a:lnSpc>
                <a:spcPct val="80000"/>
              </a:lnSpc>
              <a:spcBef>
                <a:spcPts val="600"/>
              </a:spcBef>
              <a:buNone/>
            </a:pPr>
            <a:endParaRPr>
              <a:solidFill>
                <a:srgbClr val="666666"/>
              </a:solidFill>
              <a:latin typeface="Source Code Pro"/>
              <a:ea typeface="Source Code Pro"/>
              <a:cs typeface="Source Code Pro"/>
              <a:sym typeface="Source Code Pro"/>
            </a:endParaRPr>
          </a:p>
          <a:p>
            <a:pPr lvl="0" algn="just" rtl="0">
              <a:lnSpc>
                <a:spcPct val="80000"/>
              </a:lnSpc>
              <a:spcBef>
                <a:spcPts val="500"/>
              </a:spcBef>
              <a:buNone/>
            </a:pPr>
            <a:endParaRPr>
              <a:solidFill>
                <a:srgbClr val="666666"/>
              </a:solidFill>
              <a:latin typeface="Source Code Pro"/>
              <a:ea typeface="Source Code Pro"/>
              <a:cs typeface="Source Code Pro"/>
              <a:sym typeface="Source Code Pro"/>
            </a:endParaRPr>
          </a:p>
          <a:p>
            <a:pPr lvl="0" algn="just" rtl="0">
              <a:spcBef>
                <a:spcPts val="0"/>
              </a:spcBef>
              <a:buNone/>
            </a:pPr>
            <a:endParaRPr>
              <a:solidFill>
                <a:srgbClr val="666666"/>
              </a:solidFill>
              <a:latin typeface="Source Code Pro"/>
              <a:ea typeface="Source Code Pro"/>
              <a:cs typeface="Source Code Pro"/>
              <a:sym typeface="Source Code Pro"/>
            </a:endParaRPr>
          </a:p>
        </p:txBody>
      </p:sp>
      <p:sp>
        <p:nvSpPr>
          <p:cNvPr id="216" name="Shape 216"/>
          <p:cNvSpPr txBox="1"/>
          <p:nvPr/>
        </p:nvSpPr>
        <p:spPr>
          <a:xfrm>
            <a:off x="311700" y="1813175"/>
            <a:ext cx="5550000" cy="3043200"/>
          </a:xfrm>
          <a:prstGeom prst="rect">
            <a:avLst/>
          </a:prstGeom>
          <a:noFill/>
          <a:ln>
            <a:noFill/>
          </a:ln>
        </p:spPr>
        <p:txBody>
          <a:bodyPr wrap="square" lIns="91425" tIns="91425" rIns="91425" bIns="91425" anchor="t" anchorCtr="0">
            <a:noAutofit/>
          </a:bodyPr>
          <a:lstStyle/>
          <a:p>
            <a:pPr lvl="0" algn="just" rtl="0">
              <a:lnSpc>
                <a:spcPct val="80000"/>
              </a:lnSpc>
              <a:spcBef>
                <a:spcPts val="500"/>
              </a:spcBef>
              <a:buNone/>
            </a:pPr>
            <a:r>
              <a:rPr lang="pt-BR" b="1">
                <a:solidFill>
                  <a:srgbClr val="666666"/>
                </a:solidFill>
                <a:latin typeface="Source Code Pro"/>
                <a:ea typeface="Source Code Pro"/>
                <a:cs typeface="Source Code Pro"/>
                <a:sym typeface="Source Code Pro"/>
              </a:rPr>
              <a:t>Camada 2: A camada de enlace de dados </a:t>
            </a:r>
          </a:p>
          <a:p>
            <a:pPr lvl="0" algn="just" rtl="0">
              <a:lnSpc>
                <a:spcPct val="80000"/>
              </a:lnSpc>
              <a:spcBef>
                <a:spcPts val="500"/>
              </a:spcBef>
              <a:buNone/>
            </a:pPr>
            <a:endParaRPr b="1">
              <a:solidFill>
                <a:srgbClr val="666666"/>
              </a:solidFill>
              <a:latin typeface="Source Code Pro"/>
              <a:ea typeface="Source Code Pro"/>
              <a:cs typeface="Source Code Pro"/>
              <a:sym typeface="Source Code Pro"/>
            </a:endParaRPr>
          </a:p>
          <a:p>
            <a:pPr lvl="0" algn="just" rtl="0">
              <a:lnSpc>
                <a:spcPct val="80000"/>
              </a:lnSpc>
              <a:spcBef>
                <a:spcPts val="500"/>
              </a:spcBef>
              <a:buNone/>
            </a:pPr>
            <a:r>
              <a:rPr lang="pt-BR">
                <a:solidFill>
                  <a:srgbClr val="666666"/>
                </a:solidFill>
                <a:latin typeface="Source Code Pro"/>
                <a:ea typeface="Source Code Pro"/>
                <a:cs typeface="Source Code Pro"/>
                <a:sym typeface="Source Code Pro"/>
              </a:rPr>
              <a:t>  A camada de enlace fornece trânsito confiável de dados através de um link físico. Fazendo isso, a camada de enlace trata do endereçamento físico (em oposição ao endereçamento lógico), da topologia de rede, do acesso à rede, da notificação de erro, da entrega ordenada de quadros e do controle de fluxo.</a:t>
            </a:r>
          </a:p>
          <a:p>
            <a:pPr lvl="0" algn="just" rtl="0">
              <a:lnSpc>
                <a:spcPct val="80000"/>
              </a:lnSpc>
              <a:spcBef>
                <a:spcPts val="500"/>
              </a:spcBef>
              <a:buNone/>
            </a:pPr>
            <a:endParaRPr>
              <a:solidFill>
                <a:srgbClr val="666666"/>
              </a:solidFill>
              <a:latin typeface="Source Code Pro"/>
              <a:ea typeface="Source Code Pro"/>
              <a:cs typeface="Source Code Pro"/>
              <a:sym typeface="Source Code Pro"/>
            </a:endParaRPr>
          </a:p>
          <a:p>
            <a:pPr lvl="0" algn="just" rtl="0">
              <a:lnSpc>
                <a:spcPct val="80000"/>
              </a:lnSpc>
              <a:spcBef>
                <a:spcPts val="500"/>
              </a:spcBef>
              <a:buNone/>
            </a:pPr>
            <a:r>
              <a:rPr lang="pt-BR">
                <a:solidFill>
                  <a:srgbClr val="666666"/>
                </a:solidFill>
                <a:latin typeface="Source Code Pro"/>
                <a:ea typeface="Source Code Pro"/>
                <a:cs typeface="Source Code Pro"/>
                <a:sym typeface="Source Code Pro"/>
              </a:rPr>
              <a:t>  Se você desejar se lembrar da camada 2 com o mínimo de palavras possível, pense em quadros e controle de acesso ao meio. </a:t>
            </a:r>
          </a:p>
          <a:p>
            <a:pPr lvl="0" algn="just" rtl="0">
              <a:lnSpc>
                <a:spcPct val="80000"/>
              </a:lnSpc>
              <a:spcBef>
                <a:spcPts val="500"/>
              </a:spcBef>
              <a:buNone/>
            </a:pPr>
            <a:endParaRPr b="1">
              <a:solidFill>
                <a:srgbClr val="666666"/>
              </a:solidFill>
              <a:latin typeface="Source Code Pro"/>
              <a:ea typeface="Source Code Pro"/>
              <a:cs typeface="Source Code Pro"/>
              <a:sym typeface="Source Code Pro"/>
            </a:endParaRPr>
          </a:p>
          <a:p>
            <a:pPr lvl="0" algn="just" rtl="0">
              <a:spcBef>
                <a:spcPts val="0"/>
              </a:spcBef>
              <a:buNone/>
            </a:pPr>
            <a:endParaRPr sz="1800">
              <a:solidFill>
                <a:srgbClr val="666666"/>
              </a:solidFill>
              <a:latin typeface="Source Code Pro"/>
              <a:ea typeface="Source Code Pro"/>
              <a:cs typeface="Source Code Pro"/>
              <a:sym typeface="Source Code Pro"/>
            </a:endParaRPr>
          </a:p>
        </p:txBody>
      </p:sp>
      <p:sp>
        <p:nvSpPr>
          <p:cNvPr id="217" name="Shape 217"/>
          <p:cNvSpPr txBox="1"/>
          <p:nvPr/>
        </p:nvSpPr>
        <p:spPr>
          <a:xfrm>
            <a:off x="6059100" y="3886800"/>
            <a:ext cx="2977200" cy="603300"/>
          </a:xfrm>
          <a:prstGeom prst="rect">
            <a:avLst/>
          </a:prstGeom>
          <a:noFill/>
          <a:ln>
            <a:noFill/>
          </a:ln>
        </p:spPr>
        <p:txBody>
          <a:bodyPr wrap="square" lIns="91425" tIns="91425" rIns="91425" bIns="91425" anchor="t" anchorCtr="0">
            <a:noAutofit/>
          </a:bodyPr>
          <a:lstStyle/>
          <a:p>
            <a:pPr lvl="0" rtl="0">
              <a:spcBef>
                <a:spcPts val="0"/>
              </a:spcBef>
              <a:buNone/>
            </a:pPr>
            <a:r>
              <a:rPr lang="pt-BR" sz="1800">
                <a:solidFill>
                  <a:srgbClr val="CC0000"/>
                </a:solidFill>
                <a:latin typeface="Source Code Pro"/>
                <a:ea typeface="Source Code Pro"/>
                <a:cs typeface="Source Code Pro"/>
                <a:sym typeface="Source Code Pro"/>
              </a:rPr>
              <a:t>PDU: Quadro ou frame</a:t>
            </a:r>
          </a:p>
        </p:txBody>
      </p:sp>
      <p:pic>
        <p:nvPicPr>
          <p:cNvPr id="218" name="Shape 218"/>
          <p:cNvPicPr preferRelativeResize="0"/>
          <p:nvPr/>
        </p:nvPicPr>
        <p:blipFill>
          <a:blip r:embed="rId3">
            <a:alphaModFix/>
          </a:blip>
          <a:stretch>
            <a:fillRect/>
          </a:stretch>
        </p:blipFill>
        <p:spPr>
          <a:xfrm>
            <a:off x="6059225" y="2364500"/>
            <a:ext cx="2773200" cy="414525"/>
          </a:xfrm>
          <a:prstGeom prst="rect">
            <a:avLst/>
          </a:prstGeom>
          <a:noFill/>
          <a:ln>
            <a:noFill/>
          </a:ln>
        </p:spPr>
      </p:pic>
      <p:pic>
        <p:nvPicPr>
          <p:cNvPr id="219" name="Shape 219"/>
          <p:cNvPicPr preferRelativeResize="0"/>
          <p:nvPr/>
        </p:nvPicPr>
        <p:blipFill>
          <a:blip r:embed="rId3">
            <a:alphaModFix/>
          </a:blip>
          <a:stretch>
            <a:fillRect/>
          </a:stretch>
        </p:blipFill>
        <p:spPr>
          <a:xfrm>
            <a:off x="6059097" y="2888950"/>
            <a:ext cx="2773200" cy="414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10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Organização e arquitetura de redes</a:t>
            </a:r>
          </a:p>
        </p:txBody>
      </p:sp>
      <p:sp>
        <p:nvSpPr>
          <p:cNvPr id="225" name="Shape 225"/>
          <p:cNvSpPr txBox="1"/>
          <p:nvPr/>
        </p:nvSpPr>
        <p:spPr>
          <a:xfrm>
            <a:off x="377025" y="1148975"/>
            <a:ext cx="2737800" cy="664200"/>
          </a:xfrm>
          <a:prstGeom prst="rect">
            <a:avLst/>
          </a:prstGeom>
          <a:noFill/>
          <a:ln>
            <a:noFill/>
          </a:ln>
        </p:spPr>
        <p:txBody>
          <a:bodyPr wrap="square" lIns="91425" tIns="91425" rIns="91425" bIns="91425" anchor="t" anchorCtr="0">
            <a:noAutofit/>
          </a:bodyPr>
          <a:lstStyle/>
          <a:p>
            <a:pPr lvl="0" rtl="0">
              <a:lnSpc>
                <a:spcPct val="80000"/>
              </a:lnSpc>
              <a:spcBef>
                <a:spcPts val="500"/>
              </a:spcBef>
              <a:buNone/>
            </a:pPr>
            <a:r>
              <a:rPr lang="pt-BR" sz="2400">
                <a:solidFill>
                  <a:srgbClr val="666666"/>
                </a:solidFill>
                <a:latin typeface="Source Code Pro"/>
                <a:ea typeface="Source Code Pro"/>
                <a:cs typeface="Source Code Pro"/>
                <a:sym typeface="Source Code Pro"/>
              </a:rPr>
              <a:t>O modelo OSI</a:t>
            </a:r>
          </a:p>
          <a:p>
            <a:pPr lvl="0" rtl="0">
              <a:lnSpc>
                <a:spcPct val="80000"/>
              </a:lnSpc>
              <a:spcBef>
                <a:spcPts val="500"/>
              </a:spcBef>
              <a:buNone/>
            </a:pPr>
            <a:endParaRPr sz="1800">
              <a:solidFill>
                <a:srgbClr val="666666"/>
              </a:solidFill>
              <a:latin typeface="Source Code Pro"/>
              <a:ea typeface="Source Code Pro"/>
              <a:cs typeface="Source Code Pro"/>
              <a:sym typeface="Source Code Pro"/>
            </a:endParaRPr>
          </a:p>
          <a:p>
            <a:pPr lvl="0" algn="just" rtl="0">
              <a:lnSpc>
                <a:spcPct val="80000"/>
              </a:lnSpc>
              <a:spcBef>
                <a:spcPts val="600"/>
              </a:spcBef>
              <a:buNone/>
            </a:pPr>
            <a:endParaRPr sz="2400">
              <a:solidFill>
                <a:srgbClr val="666666"/>
              </a:solidFill>
              <a:latin typeface="Source Code Pro"/>
              <a:ea typeface="Source Code Pro"/>
              <a:cs typeface="Source Code Pro"/>
              <a:sym typeface="Source Code Pro"/>
            </a:endParaRPr>
          </a:p>
          <a:p>
            <a:pPr lvl="0" algn="just" rtl="0">
              <a:lnSpc>
                <a:spcPct val="80000"/>
              </a:lnSpc>
              <a:spcBef>
                <a:spcPts val="600"/>
              </a:spcBef>
              <a:buNone/>
            </a:pPr>
            <a:endParaRPr>
              <a:solidFill>
                <a:srgbClr val="666666"/>
              </a:solidFill>
              <a:latin typeface="Source Code Pro"/>
              <a:ea typeface="Source Code Pro"/>
              <a:cs typeface="Source Code Pro"/>
              <a:sym typeface="Source Code Pro"/>
            </a:endParaRPr>
          </a:p>
          <a:p>
            <a:pPr lvl="0" algn="just" rtl="0">
              <a:lnSpc>
                <a:spcPct val="80000"/>
              </a:lnSpc>
              <a:spcBef>
                <a:spcPts val="500"/>
              </a:spcBef>
              <a:buNone/>
            </a:pPr>
            <a:endParaRPr>
              <a:solidFill>
                <a:srgbClr val="666666"/>
              </a:solidFill>
              <a:latin typeface="Source Code Pro"/>
              <a:ea typeface="Source Code Pro"/>
              <a:cs typeface="Source Code Pro"/>
              <a:sym typeface="Source Code Pro"/>
            </a:endParaRPr>
          </a:p>
          <a:p>
            <a:pPr lvl="0" algn="just" rtl="0">
              <a:spcBef>
                <a:spcPts val="0"/>
              </a:spcBef>
              <a:buNone/>
            </a:pPr>
            <a:endParaRPr>
              <a:solidFill>
                <a:srgbClr val="666666"/>
              </a:solidFill>
              <a:latin typeface="Source Code Pro"/>
              <a:ea typeface="Source Code Pro"/>
              <a:cs typeface="Source Code Pro"/>
              <a:sym typeface="Source Code Pro"/>
            </a:endParaRPr>
          </a:p>
        </p:txBody>
      </p:sp>
      <p:sp>
        <p:nvSpPr>
          <p:cNvPr id="226" name="Shape 226"/>
          <p:cNvSpPr txBox="1"/>
          <p:nvPr/>
        </p:nvSpPr>
        <p:spPr>
          <a:xfrm>
            <a:off x="311700" y="1813175"/>
            <a:ext cx="5550000" cy="3043200"/>
          </a:xfrm>
          <a:prstGeom prst="rect">
            <a:avLst/>
          </a:prstGeom>
          <a:noFill/>
          <a:ln>
            <a:noFill/>
          </a:ln>
        </p:spPr>
        <p:txBody>
          <a:bodyPr wrap="square" lIns="91425" tIns="91425" rIns="91425" bIns="91425" anchor="t" anchorCtr="0">
            <a:noAutofit/>
          </a:bodyPr>
          <a:lstStyle/>
          <a:p>
            <a:pPr lvl="0" rtl="0">
              <a:lnSpc>
                <a:spcPct val="80000"/>
              </a:lnSpc>
              <a:spcBef>
                <a:spcPts val="500"/>
              </a:spcBef>
              <a:buNone/>
            </a:pPr>
            <a:r>
              <a:rPr lang="pt-BR" b="1">
                <a:solidFill>
                  <a:srgbClr val="666666"/>
                </a:solidFill>
                <a:latin typeface="Source Code Pro"/>
                <a:ea typeface="Source Code Pro"/>
                <a:cs typeface="Source Code Pro"/>
                <a:sym typeface="Source Code Pro"/>
              </a:rPr>
              <a:t>Camada 3: A camada de rede </a:t>
            </a:r>
          </a:p>
          <a:p>
            <a:pPr lvl="0" algn="just" rtl="0">
              <a:lnSpc>
                <a:spcPct val="80000"/>
              </a:lnSpc>
              <a:spcBef>
                <a:spcPts val="500"/>
              </a:spcBef>
              <a:buNone/>
            </a:pPr>
            <a:r>
              <a:rPr lang="pt-BR">
                <a:solidFill>
                  <a:srgbClr val="666666"/>
                </a:solidFill>
                <a:latin typeface="Source Code Pro"/>
                <a:ea typeface="Source Code Pro"/>
                <a:cs typeface="Source Code Pro"/>
                <a:sym typeface="Source Code Pro"/>
              </a:rPr>
              <a:t> A camada de rede é a que fornece conectividade e seleção de caminhos entre dois sistemas hosts que podem estar localizados em redes geograficamente separadas.</a:t>
            </a:r>
          </a:p>
          <a:p>
            <a:pPr lvl="0" algn="just" rtl="0">
              <a:lnSpc>
                <a:spcPct val="80000"/>
              </a:lnSpc>
              <a:spcBef>
                <a:spcPts val="500"/>
              </a:spcBef>
              <a:buNone/>
            </a:pPr>
            <a:r>
              <a:rPr lang="pt-BR">
                <a:solidFill>
                  <a:srgbClr val="666666"/>
                </a:solidFill>
                <a:latin typeface="Source Code Pro"/>
                <a:ea typeface="Source Code Pro"/>
                <a:cs typeface="Source Code Pro"/>
                <a:sym typeface="Source Code Pro"/>
              </a:rPr>
              <a:t>É responsável também pelo endereçamento lógico das mensagens. Sendo também encarregada de descobrir e converter endereços lógicos em físicos e vice-versa.</a:t>
            </a:r>
          </a:p>
          <a:p>
            <a:pPr lvl="0" algn="just" rtl="0">
              <a:lnSpc>
                <a:spcPct val="80000"/>
              </a:lnSpc>
              <a:spcBef>
                <a:spcPts val="500"/>
              </a:spcBef>
              <a:buNone/>
            </a:pPr>
            <a:r>
              <a:rPr lang="pt-BR">
                <a:solidFill>
                  <a:srgbClr val="666666"/>
                </a:solidFill>
                <a:latin typeface="Source Code Pro"/>
                <a:ea typeface="Source Code Pro"/>
                <a:cs typeface="Source Code Pro"/>
                <a:sym typeface="Source Code Pro"/>
              </a:rPr>
              <a:t>Se você desejar lembrar da camada 3 com o menor número de palavras possível, pense em seleção de caminhos, roteamento e endereçamento. </a:t>
            </a:r>
          </a:p>
          <a:p>
            <a:pPr lvl="0" algn="just" rtl="0">
              <a:lnSpc>
                <a:spcPct val="80000"/>
              </a:lnSpc>
              <a:spcBef>
                <a:spcPts val="500"/>
              </a:spcBef>
              <a:buNone/>
            </a:pPr>
            <a:endParaRPr b="1">
              <a:solidFill>
                <a:srgbClr val="666666"/>
              </a:solidFill>
              <a:latin typeface="Source Code Pro"/>
              <a:ea typeface="Source Code Pro"/>
              <a:cs typeface="Source Code Pro"/>
              <a:sym typeface="Source Code Pro"/>
            </a:endParaRPr>
          </a:p>
          <a:p>
            <a:pPr lvl="0" algn="just" rtl="0">
              <a:spcBef>
                <a:spcPts val="0"/>
              </a:spcBef>
              <a:buNone/>
            </a:pPr>
            <a:endParaRPr sz="1800">
              <a:solidFill>
                <a:srgbClr val="666666"/>
              </a:solidFill>
              <a:latin typeface="Source Code Pro"/>
              <a:ea typeface="Source Code Pro"/>
              <a:cs typeface="Source Code Pro"/>
              <a:sym typeface="Source Code Pro"/>
            </a:endParaRPr>
          </a:p>
        </p:txBody>
      </p:sp>
      <p:sp>
        <p:nvSpPr>
          <p:cNvPr id="227" name="Shape 227"/>
          <p:cNvSpPr txBox="1"/>
          <p:nvPr/>
        </p:nvSpPr>
        <p:spPr>
          <a:xfrm>
            <a:off x="6059100" y="4120175"/>
            <a:ext cx="2977200" cy="603300"/>
          </a:xfrm>
          <a:prstGeom prst="rect">
            <a:avLst/>
          </a:prstGeom>
          <a:noFill/>
          <a:ln>
            <a:noFill/>
          </a:ln>
        </p:spPr>
        <p:txBody>
          <a:bodyPr wrap="square" lIns="91425" tIns="91425" rIns="91425" bIns="91425" anchor="t" anchorCtr="0">
            <a:noAutofit/>
          </a:bodyPr>
          <a:lstStyle/>
          <a:p>
            <a:pPr lvl="0" rtl="0">
              <a:spcBef>
                <a:spcPts val="0"/>
              </a:spcBef>
              <a:buNone/>
            </a:pPr>
            <a:r>
              <a:rPr lang="pt-BR" sz="1800">
                <a:solidFill>
                  <a:srgbClr val="CC0000"/>
                </a:solidFill>
                <a:latin typeface="Source Code Pro"/>
                <a:ea typeface="Source Code Pro"/>
                <a:cs typeface="Source Code Pro"/>
                <a:sym typeface="Source Code Pro"/>
              </a:rPr>
              <a:t>PDU: datagrama</a:t>
            </a:r>
          </a:p>
        </p:txBody>
      </p:sp>
      <p:pic>
        <p:nvPicPr>
          <p:cNvPr id="228" name="Shape 228"/>
          <p:cNvPicPr preferRelativeResize="0"/>
          <p:nvPr/>
        </p:nvPicPr>
        <p:blipFill>
          <a:blip r:embed="rId3">
            <a:alphaModFix/>
          </a:blip>
          <a:stretch>
            <a:fillRect/>
          </a:stretch>
        </p:blipFill>
        <p:spPr>
          <a:xfrm>
            <a:off x="6103850" y="1228275"/>
            <a:ext cx="2262173" cy="1922424"/>
          </a:xfrm>
          <a:prstGeom prst="rect">
            <a:avLst/>
          </a:prstGeom>
          <a:noFill/>
          <a:ln>
            <a:noFill/>
          </a:ln>
        </p:spPr>
      </p:pic>
      <p:pic>
        <p:nvPicPr>
          <p:cNvPr id="229" name="Shape 229"/>
          <p:cNvPicPr preferRelativeResize="0"/>
          <p:nvPr/>
        </p:nvPicPr>
        <p:blipFill>
          <a:blip r:embed="rId4">
            <a:alphaModFix/>
          </a:blip>
          <a:stretch>
            <a:fillRect/>
          </a:stretch>
        </p:blipFill>
        <p:spPr>
          <a:xfrm>
            <a:off x="7163175" y="3078925"/>
            <a:ext cx="1705524" cy="1041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10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Organização e arquitetura de redes</a:t>
            </a:r>
          </a:p>
        </p:txBody>
      </p:sp>
      <p:sp>
        <p:nvSpPr>
          <p:cNvPr id="235" name="Shape 235"/>
          <p:cNvSpPr txBox="1"/>
          <p:nvPr/>
        </p:nvSpPr>
        <p:spPr>
          <a:xfrm>
            <a:off x="377025" y="1148975"/>
            <a:ext cx="2737800" cy="664200"/>
          </a:xfrm>
          <a:prstGeom prst="rect">
            <a:avLst/>
          </a:prstGeom>
          <a:noFill/>
          <a:ln>
            <a:noFill/>
          </a:ln>
        </p:spPr>
        <p:txBody>
          <a:bodyPr wrap="square" lIns="91425" tIns="91425" rIns="91425" bIns="91425" anchor="t" anchorCtr="0">
            <a:noAutofit/>
          </a:bodyPr>
          <a:lstStyle/>
          <a:p>
            <a:pPr lvl="0" rtl="0">
              <a:lnSpc>
                <a:spcPct val="80000"/>
              </a:lnSpc>
              <a:spcBef>
                <a:spcPts val="500"/>
              </a:spcBef>
              <a:buNone/>
            </a:pPr>
            <a:r>
              <a:rPr lang="pt-BR" sz="2400">
                <a:solidFill>
                  <a:srgbClr val="666666"/>
                </a:solidFill>
                <a:latin typeface="Source Code Pro"/>
                <a:ea typeface="Source Code Pro"/>
                <a:cs typeface="Source Code Pro"/>
                <a:sym typeface="Source Code Pro"/>
              </a:rPr>
              <a:t>O modelo OSI</a:t>
            </a:r>
          </a:p>
          <a:p>
            <a:pPr lvl="0" rtl="0">
              <a:lnSpc>
                <a:spcPct val="80000"/>
              </a:lnSpc>
              <a:spcBef>
                <a:spcPts val="500"/>
              </a:spcBef>
              <a:buNone/>
            </a:pPr>
            <a:endParaRPr sz="1800">
              <a:solidFill>
                <a:srgbClr val="666666"/>
              </a:solidFill>
              <a:latin typeface="Source Code Pro"/>
              <a:ea typeface="Source Code Pro"/>
              <a:cs typeface="Source Code Pro"/>
              <a:sym typeface="Source Code Pro"/>
            </a:endParaRPr>
          </a:p>
          <a:p>
            <a:pPr lvl="0" algn="just" rtl="0">
              <a:lnSpc>
                <a:spcPct val="80000"/>
              </a:lnSpc>
              <a:spcBef>
                <a:spcPts val="600"/>
              </a:spcBef>
              <a:buNone/>
            </a:pPr>
            <a:endParaRPr sz="2400">
              <a:solidFill>
                <a:srgbClr val="666666"/>
              </a:solidFill>
              <a:latin typeface="Source Code Pro"/>
              <a:ea typeface="Source Code Pro"/>
              <a:cs typeface="Source Code Pro"/>
              <a:sym typeface="Source Code Pro"/>
            </a:endParaRPr>
          </a:p>
          <a:p>
            <a:pPr lvl="0" algn="just" rtl="0">
              <a:lnSpc>
                <a:spcPct val="80000"/>
              </a:lnSpc>
              <a:spcBef>
                <a:spcPts val="600"/>
              </a:spcBef>
              <a:buNone/>
            </a:pPr>
            <a:endParaRPr>
              <a:solidFill>
                <a:srgbClr val="666666"/>
              </a:solidFill>
              <a:latin typeface="Source Code Pro"/>
              <a:ea typeface="Source Code Pro"/>
              <a:cs typeface="Source Code Pro"/>
              <a:sym typeface="Source Code Pro"/>
            </a:endParaRPr>
          </a:p>
          <a:p>
            <a:pPr lvl="0" algn="just" rtl="0">
              <a:lnSpc>
                <a:spcPct val="80000"/>
              </a:lnSpc>
              <a:spcBef>
                <a:spcPts val="500"/>
              </a:spcBef>
              <a:buNone/>
            </a:pPr>
            <a:endParaRPr>
              <a:solidFill>
                <a:srgbClr val="666666"/>
              </a:solidFill>
              <a:latin typeface="Source Code Pro"/>
              <a:ea typeface="Source Code Pro"/>
              <a:cs typeface="Source Code Pro"/>
              <a:sym typeface="Source Code Pro"/>
            </a:endParaRPr>
          </a:p>
          <a:p>
            <a:pPr lvl="0" algn="just" rtl="0">
              <a:spcBef>
                <a:spcPts val="0"/>
              </a:spcBef>
              <a:buNone/>
            </a:pPr>
            <a:endParaRPr>
              <a:solidFill>
                <a:srgbClr val="666666"/>
              </a:solidFill>
              <a:latin typeface="Source Code Pro"/>
              <a:ea typeface="Source Code Pro"/>
              <a:cs typeface="Source Code Pro"/>
              <a:sym typeface="Source Code Pro"/>
            </a:endParaRPr>
          </a:p>
        </p:txBody>
      </p:sp>
      <p:sp>
        <p:nvSpPr>
          <p:cNvPr id="236" name="Shape 236"/>
          <p:cNvSpPr txBox="1"/>
          <p:nvPr/>
        </p:nvSpPr>
        <p:spPr>
          <a:xfrm>
            <a:off x="311700" y="1813175"/>
            <a:ext cx="5550000" cy="3043200"/>
          </a:xfrm>
          <a:prstGeom prst="rect">
            <a:avLst/>
          </a:prstGeom>
          <a:noFill/>
          <a:ln>
            <a:noFill/>
          </a:ln>
        </p:spPr>
        <p:txBody>
          <a:bodyPr wrap="square" lIns="91425" tIns="91425" rIns="91425" bIns="91425" anchor="t" anchorCtr="0">
            <a:noAutofit/>
          </a:bodyPr>
          <a:lstStyle/>
          <a:p>
            <a:pPr lvl="0" algn="just" rtl="0">
              <a:lnSpc>
                <a:spcPct val="80000"/>
              </a:lnSpc>
              <a:spcBef>
                <a:spcPts val="300"/>
              </a:spcBef>
              <a:buNone/>
            </a:pPr>
            <a:r>
              <a:rPr lang="pt-BR" b="1">
                <a:solidFill>
                  <a:srgbClr val="666666"/>
                </a:solidFill>
                <a:latin typeface="Source Code Pro"/>
                <a:ea typeface="Source Code Pro"/>
                <a:cs typeface="Source Code Pro"/>
                <a:sym typeface="Source Code Pro"/>
              </a:rPr>
              <a:t>Camada 4: A camada de transporte </a:t>
            </a:r>
          </a:p>
          <a:p>
            <a:pPr lvl="0" algn="just" rtl="0">
              <a:lnSpc>
                <a:spcPct val="80000"/>
              </a:lnSpc>
              <a:spcBef>
                <a:spcPts val="300"/>
              </a:spcBef>
              <a:buNone/>
            </a:pPr>
            <a:endParaRPr b="1">
              <a:solidFill>
                <a:srgbClr val="666666"/>
              </a:solidFill>
              <a:latin typeface="Source Code Pro"/>
              <a:ea typeface="Source Code Pro"/>
              <a:cs typeface="Source Code Pro"/>
              <a:sym typeface="Source Code Pro"/>
            </a:endParaRPr>
          </a:p>
          <a:p>
            <a:pPr lvl="0" algn="just" rtl="0">
              <a:lnSpc>
                <a:spcPct val="80000"/>
              </a:lnSpc>
              <a:spcBef>
                <a:spcPts val="300"/>
              </a:spcBef>
              <a:buNone/>
            </a:pPr>
            <a:r>
              <a:rPr lang="pt-BR">
                <a:solidFill>
                  <a:srgbClr val="666666"/>
                </a:solidFill>
                <a:latin typeface="Source Code Pro"/>
                <a:ea typeface="Source Code Pro"/>
                <a:cs typeface="Source Code Pro"/>
                <a:sym typeface="Source Code Pro"/>
              </a:rPr>
              <a:t>  A   camada  de   transporte  tenta   fornecer   um  serviço  de transporte  de  dados  que  isola   as  camadas  superiores  de detalhes de implementação de transporte.</a:t>
            </a:r>
          </a:p>
          <a:p>
            <a:pPr lvl="0" algn="just" rtl="0">
              <a:lnSpc>
                <a:spcPct val="80000"/>
              </a:lnSpc>
              <a:spcBef>
                <a:spcPts val="400"/>
              </a:spcBef>
              <a:buNone/>
            </a:pPr>
            <a:r>
              <a:rPr lang="pt-BR">
                <a:solidFill>
                  <a:srgbClr val="666666"/>
                </a:solidFill>
                <a:latin typeface="Source Code Pro"/>
                <a:ea typeface="Source Code Pro"/>
                <a:cs typeface="Source Code Pro"/>
                <a:sym typeface="Source Code Pro"/>
              </a:rPr>
              <a:t>  Realizar  transporte confiável ou não  entre dois  hosts,  dizem  respeito  à  camada   de transporte. Fornecendo serviços de comunicação, a camada de transporte  estabelece,  mantém  e  termina  corretamente circuitos virtuais. </a:t>
            </a:r>
          </a:p>
          <a:p>
            <a:pPr lvl="0" algn="just" rtl="0">
              <a:lnSpc>
                <a:spcPct val="80000"/>
              </a:lnSpc>
              <a:spcBef>
                <a:spcPts val="400"/>
              </a:spcBef>
              <a:buNone/>
            </a:pPr>
            <a:r>
              <a:rPr lang="pt-BR">
                <a:solidFill>
                  <a:srgbClr val="666666"/>
                </a:solidFill>
                <a:latin typeface="Source Code Pro"/>
                <a:ea typeface="Source Code Pro"/>
                <a:cs typeface="Source Code Pro"/>
                <a:sym typeface="Source Code Pro"/>
              </a:rPr>
              <a:t>  </a:t>
            </a:r>
          </a:p>
          <a:p>
            <a:pPr lvl="0" algn="just" rtl="0">
              <a:lnSpc>
                <a:spcPct val="80000"/>
              </a:lnSpc>
              <a:spcBef>
                <a:spcPts val="500"/>
              </a:spcBef>
              <a:buNone/>
            </a:pPr>
            <a:endParaRPr b="1">
              <a:solidFill>
                <a:srgbClr val="666666"/>
              </a:solidFill>
              <a:latin typeface="Source Code Pro"/>
              <a:ea typeface="Source Code Pro"/>
              <a:cs typeface="Source Code Pro"/>
              <a:sym typeface="Source Code Pro"/>
            </a:endParaRPr>
          </a:p>
          <a:p>
            <a:pPr lvl="0" algn="just" rtl="0">
              <a:spcBef>
                <a:spcPts val="0"/>
              </a:spcBef>
              <a:buNone/>
            </a:pPr>
            <a:endParaRPr sz="1800">
              <a:solidFill>
                <a:srgbClr val="666666"/>
              </a:solidFill>
              <a:latin typeface="Source Code Pro"/>
              <a:ea typeface="Source Code Pro"/>
              <a:cs typeface="Source Code Pro"/>
              <a:sym typeface="Source Code Pro"/>
            </a:endParaRPr>
          </a:p>
        </p:txBody>
      </p:sp>
      <p:sp>
        <p:nvSpPr>
          <p:cNvPr id="237" name="Shape 237"/>
          <p:cNvSpPr txBox="1"/>
          <p:nvPr/>
        </p:nvSpPr>
        <p:spPr>
          <a:xfrm>
            <a:off x="6059100" y="4120175"/>
            <a:ext cx="2977200" cy="603300"/>
          </a:xfrm>
          <a:prstGeom prst="rect">
            <a:avLst/>
          </a:prstGeom>
          <a:noFill/>
          <a:ln>
            <a:noFill/>
          </a:ln>
        </p:spPr>
        <p:txBody>
          <a:bodyPr wrap="square" lIns="91425" tIns="91425" rIns="91425" bIns="91425" anchor="t" anchorCtr="0">
            <a:noAutofit/>
          </a:bodyPr>
          <a:lstStyle/>
          <a:p>
            <a:pPr lvl="0" rtl="0">
              <a:spcBef>
                <a:spcPts val="0"/>
              </a:spcBef>
              <a:buNone/>
            </a:pPr>
            <a:r>
              <a:rPr lang="pt-BR" sz="1800">
                <a:solidFill>
                  <a:srgbClr val="CC0000"/>
                </a:solidFill>
                <a:latin typeface="Source Code Pro"/>
                <a:ea typeface="Source Code Pro"/>
                <a:cs typeface="Source Code Pro"/>
                <a:sym typeface="Source Code Pro"/>
              </a:rPr>
              <a:t>PDU: segmento</a:t>
            </a:r>
          </a:p>
        </p:txBody>
      </p:sp>
      <p:pic>
        <p:nvPicPr>
          <p:cNvPr id="238" name="Shape 238"/>
          <p:cNvPicPr preferRelativeResize="0"/>
          <p:nvPr/>
        </p:nvPicPr>
        <p:blipFill>
          <a:blip r:embed="rId3">
            <a:alphaModFix/>
          </a:blip>
          <a:stretch>
            <a:fillRect/>
          </a:stretch>
        </p:blipFill>
        <p:spPr>
          <a:xfrm>
            <a:off x="6014100" y="1398650"/>
            <a:ext cx="2721525" cy="2721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10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Organização e arquitetura de redes</a:t>
            </a:r>
          </a:p>
        </p:txBody>
      </p:sp>
      <p:sp>
        <p:nvSpPr>
          <p:cNvPr id="244" name="Shape 244"/>
          <p:cNvSpPr txBox="1"/>
          <p:nvPr/>
        </p:nvSpPr>
        <p:spPr>
          <a:xfrm>
            <a:off x="377025" y="1148975"/>
            <a:ext cx="2737800" cy="664200"/>
          </a:xfrm>
          <a:prstGeom prst="rect">
            <a:avLst/>
          </a:prstGeom>
          <a:noFill/>
          <a:ln>
            <a:noFill/>
          </a:ln>
        </p:spPr>
        <p:txBody>
          <a:bodyPr wrap="square" lIns="91425" tIns="91425" rIns="91425" bIns="91425" anchor="t" anchorCtr="0">
            <a:noAutofit/>
          </a:bodyPr>
          <a:lstStyle/>
          <a:p>
            <a:pPr lvl="0" rtl="0">
              <a:lnSpc>
                <a:spcPct val="80000"/>
              </a:lnSpc>
              <a:spcBef>
                <a:spcPts val="500"/>
              </a:spcBef>
              <a:buNone/>
            </a:pPr>
            <a:r>
              <a:rPr lang="pt-BR" sz="2400">
                <a:solidFill>
                  <a:srgbClr val="666666"/>
                </a:solidFill>
                <a:latin typeface="Source Code Pro"/>
                <a:ea typeface="Source Code Pro"/>
                <a:cs typeface="Source Code Pro"/>
                <a:sym typeface="Source Code Pro"/>
              </a:rPr>
              <a:t>O modelo OSI</a:t>
            </a:r>
          </a:p>
          <a:p>
            <a:pPr lvl="0" rtl="0">
              <a:lnSpc>
                <a:spcPct val="80000"/>
              </a:lnSpc>
              <a:spcBef>
                <a:spcPts val="500"/>
              </a:spcBef>
              <a:buNone/>
            </a:pPr>
            <a:endParaRPr sz="1800">
              <a:solidFill>
                <a:srgbClr val="666666"/>
              </a:solidFill>
              <a:latin typeface="Source Code Pro"/>
              <a:ea typeface="Source Code Pro"/>
              <a:cs typeface="Source Code Pro"/>
              <a:sym typeface="Source Code Pro"/>
            </a:endParaRPr>
          </a:p>
          <a:p>
            <a:pPr lvl="0" algn="just" rtl="0">
              <a:lnSpc>
                <a:spcPct val="80000"/>
              </a:lnSpc>
              <a:spcBef>
                <a:spcPts val="600"/>
              </a:spcBef>
              <a:buNone/>
            </a:pPr>
            <a:endParaRPr sz="2400">
              <a:solidFill>
                <a:srgbClr val="666666"/>
              </a:solidFill>
              <a:latin typeface="Source Code Pro"/>
              <a:ea typeface="Source Code Pro"/>
              <a:cs typeface="Source Code Pro"/>
              <a:sym typeface="Source Code Pro"/>
            </a:endParaRPr>
          </a:p>
          <a:p>
            <a:pPr lvl="0" algn="just" rtl="0">
              <a:lnSpc>
                <a:spcPct val="80000"/>
              </a:lnSpc>
              <a:spcBef>
                <a:spcPts val="600"/>
              </a:spcBef>
              <a:buNone/>
            </a:pPr>
            <a:endParaRPr>
              <a:solidFill>
                <a:srgbClr val="666666"/>
              </a:solidFill>
              <a:latin typeface="Source Code Pro"/>
              <a:ea typeface="Source Code Pro"/>
              <a:cs typeface="Source Code Pro"/>
              <a:sym typeface="Source Code Pro"/>
            </a:endParaRPr>
          </a:p>
          <a:p>
            <a:pPr lvl="0" algn="just" rtl="0">
              <a:lnSpc>
                <a:spcPct val="80000"/>
              </a:lnSpc>
              <a:spcBef>
                <a:spcPts val="500"/>
              </a:spcBef>
              <a:buNone/>
            </a:pPr>
            <a:endParaRPr>
              <a:solidFill>
                <a:srgbClr val="666666"/>
              </a:solidFill>
              <a:latin typeface="Source Code Pro"/>
              <a:ea typeface="Source Code Pro"/>
              <a:cs typeface="Source Code Pro"/>
              <a:sym typeface="Source Code Pro"/>
            </a:endParaRPr>
          </a:p>
          <a:p>
            <a:pPr lvl="0" algn="just" rtl="0">
              <a:spcBef>
                <a:spcPts val="0"/>
              </a:spcBef>
              <a:buNone/>
            </a:pPr>
            <a:endParaRPr>
              <a:solidFill>
                <a:srgbClr val="666666"/>
              </a:solidFill>
              <a:latin typeface="Source Code Pro"/>
              <a:ea typeface="Source Code Pro"/>
              <a:cs typeface="Source Code Pro"/>
              <a:sym typeface="Source Code Pro"/>
            </a:endParaRPr>
          </a:p>
        </p:txBody>
      </p:sp>
      <p:sp>
        <p:nvSpPr>
          <p:cNvPr id="245" name="Shape 245"/>
          <p:cNvSpPr txBox="1"/>
          <p:nvPr/>
        </p:nvSpPr>
        <p:spPr>
          <a:xfrm>
            <a:off x="311700" y="1813175"/>
            <a:ext cx="5550000" cy="3043200"/>
          </a:xfrm>
          <a:prstGeom prst="rect">
            <a:avLst/>
          </a:prstGeom>
          <a:noFill/>
          <a:ln>
            <a:noFill/>
          </a:ln>
        </p:spPr>
        <p:txBody>
          <a:bodyPr wrap="square" lIns="91425" tIns="91425" rIns="91425" bIns="91425" anchor="t" anchorCtr="0">
            <a:noAutofit/>
          </a:bodyPr>
          <a:lstStyle/>
          <a:p>
            <a:pPr lvl="0" algn="just" rtl="0">
              <a:lnSpc>
                <a:spcPct val="80000"/>
              </a:lnSpc>
              <a:spcBef>
                <a:spcPts val="300"/>
              </a:spcBef>
              <a:buNone/>
            </a:pPr>
            <a:r>
              <a:rPr lang="pt-BR" b="1">
                <a:solidFill>
                  <a:srgbClr val="666666"/>
                </a:solidFill>
                <a:latin typeface="Source Code Pro"/>
                <a:ea typeface="Source Code Pro"/>
                <a:cs typeface="Source Code Pro"/>
                <a:sym typeface="Source Code Pro"/>
              </a:rPr>
              <a:t>Camada 4: A camada de transporte </a:t>
            </a:r>
          </a:p>
          <a:p>
            <a:pPr lvl="0" algn="just" rtl="0">
              <a:lnSpc>
                <a:spcPct val="80000"/>
              </a:lnSpc>
              <a:spcBef>
                <a:spcPts val="300"/>
              </a:spcBef>
              <a:buNone/>
            </a:pPr>
            <a:r>
              <a:rPr lang="pt-BR">
                <a:solidFill>
                  <a:srgbClr val="666666"/>
                </a:solidFill>
                <a:latin typeface="Source Code Pro"/>
                <a:ea typeface="Source Code Pro"/>
                <a:cs typeface="Source Code Pro"/>
                <a:sym typeface="Source Code Pro"/>
              </a:rPr>
              <a:t>    </a:t>
            </a:r>
          </a:p>
          <a:p>
            <a:pPr lvl="0" algn="just" rtl="0">
              <a:lnSpc>
                <a:spcPct val="80000"/>
              </a:lnSpc>
              <a:spcBef>
                <a:spcPts val="300"/>
              </a:spcBef>
              <a:buNone/>
            </a:pPr>
            <a:r>
              <a:rPr lang="pt-BR">
                <a:solidFill>
                  <a:srgbClr val="666666"/>
                </a:solidFill>
                <a:latin typeface="Source Code Pro"/>
                <a:ea typeface="Source Code Pro"/>
                <a:cs typeface="Source Code Pro"/>
                <a:sym typeface="Source Code Pro"/>
              </a:rPr>
              <a:t>São responsabilidade de camada de transporte o controle do fluxo de informações, a detecção e  recuperação de erros de transporte, o  controle de congestionamento e a retransmissão de dados.</a:t>
            </a:r>
          </a:p>
          <a:p>
            <a:pPr lvl="0" algn="just" rtl="0">
              <a:lnSpc>
                <a:spcPct val="80000"/>
              </a:lnSpc>
              <a:spcBef>
                <a:spcPts val="400"/>
              </a:spcBef>
              <a:buNone/>
            </a:pPr>
            <a:endParaRPr>
              <a:solidFill>
                <a:srgbClr val="666666"/>
              </a:solidFill>
              <a:latin typeface="Source Code Pro"/>
              <a:ea typeface="Source Code Pro"/>
              <a:cs typeface="Source Code Pro"/>
              <a:sym typeface="Source Code Pro"/>
            </a:endParaRPr>
          </a:p>
          <a:p>
            <a:pPr lvl="0" algn="just" rtl="0">
              <a:lnSpc>
                <a:spcPct val="80000"/>
              </a:lnSpc>
              <a:spcBef>
                <a:spcPts val="400"/>
              </a:spcBef>
              <a:buNone/>
            </a:pPr>
            <a:r>
              <a:rPr lang="pt-BR">
                <a:solidFill>
                  <a:srgbClr val="666666"/>
                </a:solidFill>
                <a:latin typeface="Source Code Pro"/>
                <a:ea typeface="Source Code Pro"/>
                <a:cs typeface="Source Code Pro"/>
                <a:sym typeface="Source Code Pro"/>
              </a:rPr>
              <a:t>Aqui ocorre também a quebra das mensagens em unidades menores chamadas de “segmentos”.</a:t>
            </a:r>
          </a:p>
          <a:p>
            <a:pPr lvl="0" algn="just" rtl="0">
              <a:lnSpc>
                <a:spcPct val="80000"/>
              </a:lnSpc>
              <a:spcBef>
                <a:spcPts val="400"/>
              </a:spcBef>
              <a:buNone/>
            </a:pPr>
            <a:endParaRPr>
              <a:solidFill>
                <a:srgbClr val="666666"/>
              </a:solidFill>
              <a:latin typeface="Source Code Pro"/>
              <a:ea typeface="Source Code Pro"/>
              <a:cs typeface="Source Code Pro"/>
              <a:sym typeface="Source Code Pro"/>
            </a:endParaRPr>
          </a:p>
          <a:p>
            <a:pPr lvl="0" algn="just" rtl="0">
              <a:lnSpc>
                <a:spcPct val="80000"/>
              </a:lnSpc>
              <a:spcBef>
                <a:spcPts val="400"/>
              </a:spcBef>
              <a:buNone/>
            </a:pPr>
            <a:r>
              <a:rPr lang="pt-BR">
                <a:solidFill>
                  <a:srgbClr val="666666"/>
                </a:solidFill>
                <a:latin typeface="Source Code Pro"/>
                <a:ea typeface="Source Code Pro"/>
                <a:cs typeface="Source Code Pro"/>
                <a:sym typeface="Source Code Pro"/>
              </a:rPr>
              <a:t>Para definir em poucas palavras a camada 4, pense em qualidade de serviços e confiabilidade. </a:t>
            </a:r>
          </a:p>
          <a:p>
            <a:pPr lvl="0" algn="just" rtl="0">
              <a:lnSpc>
                <a:spcPct val="80000"/>
              </a:lnSpc>
              <a:spcBef>
                <a:spcPts val="500"/>
              </a:spcBef>
              <a:buNone/>
            </a:pPr>
            <a:endParaRPr b="1">
              <a:solidFill>
                <a:srgbClr val="666666"/>
              </a:solidFill>
              <a:latin typeface="Source Code Pro"/>
              <a:ea typeface="Source Code Pro"/>
              <a:cs typeface="Source Code Pro"/>
              <a:sym typeface="Source Code Pro"/>
            </a:endParaRPr>
          </a:p>
          <a:p>
            <a:pPr lvl="0" algn="just" rtl="0">
              <a:spcBef>
                <a:spcPts val="0"/>
              </a:spcBef>
              <a:buNone/>
            </a:pPr>
            <a:endParaRPr sz="1800">
              <a:solidFill>
                <a:srgbClr val="666666"/>
              </a:solidFill>
              <a:latin typeface="Source Code Pro"/>
              <a:ea typeface="Source Code Pro"/>
              <a:cs typeface="Source Code Pro"/>
              <a:sym typeface="Source Code Pro"/>
            </a:endParaRPr>
          </a:p>
        </p:txBody>
      </p:sp>
      <p:sp>
        <p:nvSpPr>
          <p:cNvPr id="246" name="Shape 246"/>
          <p:cNvSpPr txBox="1"/>
          <p:nvPr/>
        </p:nvSpPr>
        <p:spPr>
          <a:xfrm>
            <a:off x="6059100" y="4120175"/>
            <a:ext cx="2977200" cy="603300"/>
          </a:xfrm>
          <a:prstGeom prst="rect">
            <a:avLst/>
          </a:prstGeom>
          <a:noFill/>
          <a:ln>
            <a:noFill/>
          </a:ln>
        </p:spPr>
        <p:txBody>
          <a:bodyPr wrap="square" lIns="91425" tIns="91425" rIns="91425" bIns="91425" anchor="t" anchorCtr="0">
            <a:noAutofit/>
          </a:bodyPr>
          <a:lstStyle/>
          <a:p>
            <a:pPr lvl="0" rtl="0">
              <a:spcBef>
                <a:spcPts val="0"/>
              </a:spcBef>
              <a:buNone/>
            </a:pPr>
            <a:r>
              <a:rPr lang="pt-BR" sz="1800">
                <a:solidFill>
                  <a:srgbClr val="CC0000"/>
                </a:solidFill>
                <a:latin typeface="Source Code Pro"/>
                <a:ea typeface="Source Code Pro"/>
                <a:cs typeface="Source Code Pro"/>
                <a:sym typeface="Source Code Pro"/>
              </a:rPr>
              <a:t>PDU: segmento</a:t>
            </a:r>
          </a:p>
        </p:txBody>
      </p:sp>
      <p:pic>
        <p:nvPicPr>
          <p:cNvPr id="247" name="Shape 247"/>
          <p:cNvPicPr preferRelativeResize="0"/>
          <p:nvPr/>
        </p:nvPicPr>
        <p:blipFill>
          <a:blip r:embed="rId3">
            <a:alphaModFix/>
          </a:blip>
          <a:stretch>
            <a:fillRect/>
          </a:stretch>
        </p:blipFill>
        <p:spPr>
          <a:xfrm>
            <a:off x="6014100" y="1398650"/>
            <a:ext cx="2721525" cy="2721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fade">
                                      <p:cBhvr>
                                        <p:cTn id="7" dur="10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Organização e arquitetura de redes</a:t>
            </a:r>
          </a:p>
        </p:txBody>
      </p:sp>
      <p:sp>
        <p:nvSpPr>
          <p:cNvPr id="253" name="Shape 253"/>
          <p:cNvSpPr txBox="1"/>
          <p:nvPr/>
        </p:nvSpPr>
        <p:spPr>
          <a:xfrm>
            <a:off x="377025" y="1148975"/>
            <a:ext cx="2737800" cy="664200"/>
          </a:xfrm>
          <a:prstGeom prst="rect">
            <a:avLst/>
          </a:prstGeom>
          <a:noFill/>
          <a:ln>
            <a:noFill/>
          </a:ln>
        </p:spPr>
        <p:txBody>
          <a:bodyPr wrap="square" lIns="91425" tIns="91425" rIns="91425" bIns="91425" anchor="t" anchorCtr="0">
            <a:noAutofit/>
          </a:bodyPr>
          <a:lstStyle/>
          <a:p>
            <a:pPr lvl="0" rtl="0">
              <a:lnSpc>
                <a:spcPct val="80000"/>
              </a:lnSpc>
              <a:spcBef>
                <a:spcPts val="500"/>
              </a:spcBef>
              <a:buNone/>
            </a:pPr>
            <a:r>
              <a:rPr lang="pt-BR" sz="2400">
                <a:solidFill>
                  <a:srgbClr val="666666"/>
                </a:solidFill>
                <a:latin typeface="Source Code Pro"/>
                <a:ea typeface="Source Code Pro"/>
                <a:cs typeface="Source Code Pro"/>
                <a:sym typeface="Source Code Pro"/>
              </a:rPr>
              <a:t>O modelo OSI</a:t>
            </a:r>
          </a:p>
          <a:p>
            <a:pPr lvl="0" rtl="0">
              <a:lnSpc>
                <a:spcPct val="80000"/>
              </a:lnSpc>
              <a:spcBef>
                <a:spcPts val="500"/>
              </a:spcBef>
              <a:buNone/>
            </a:pPr>
            <a:endParaRPr sz="1800">
              <a:solidFill>
                <a:srgbClr val="666666"/>
              </a:solidFill>
              <a:latin typeface="Source Code Pro"/>
              <a:ea typeface="Source Code Pro"/>
              <a:cs typeface="Source Code Pro"/>
              <a:sym typeface="Source Code Pro"/>
            </a:endParaRPr>
          </a:p>
          <a:p>
            <a:pPr lvl="0" algn="just" rtl="0">
              <a:lnSpc>
                <a:spcPct val="80000"/>
              </a:lnSpc>
              <a:spcBef>
                <a:spcPts val="600"/>
              </a:spcBef>
              <a:buNone/>
            </a:pPr>
            <a:endParaRPr sz="2400">
              <a:solidFill>
                <a:srgbClr val="666666"/>
              </a:solidFill>
              <a:latin typeface="Source Code Pro"/>
              <a:ea typeface="Source Code Pro"/>
              <a:cs typeface="Source Code Pro"/>
              <a:sym typeface="Source Code Pro"/>
            </a:endParaRPr>
          </a:p>
          <a:p>
            <a:pPr lvl="0" algn="just" rtl="0">
              <a:lnSpc>
                <a:spcPct val="80000"/>
              </a:lnSpc>
              <a:spcBef>
                <a:spcPts val="600"/>
              </a:spcBef>
              <a:buNone/>
            </a:pPr>
            <a:endParaRPr>
              <a:solidFill>
                <a:srgbClr val="666666"/>
              </a:solidFill>
              <a:latin typeface="Source Code Pro"/>
              <a:ea typeface="Source Code Pro"/>
              <a:cs typeface="Source Code Pro"/>
              <a:sym typeface="Source Code Pro"/>
            </a:endParaRPr>
          </a:p>
          <a:p>
            <a:pPr lvl="0" algn="just" rtl="0">
              <a:lnSpc>
                <a:spcPct val="80000"/>
              </a:lnSpc>
              <a:spcBef>
                <a:spcPts val="500"/>
              </a:spcBef>
              <a:buNone/>
            </a:pPr>
            <a:endParaRPr>
              <a:solidFill>
                <a:srgbClr val="666666"/>
              </a:solidFill>
              <a:latin typeface="Source Code Pro"/>
              <a:ea typeface="Source Code Pro"/>
              <a:cs typeface="Source Code Pro"/>
              <a:sym typeface="Source Code Pro"/>
            </a:endParaRPr>
          </a:p>
          <a:p>
            <a:pPr lvl="0" algn="just" rtl="0">
              <a:spcBef>
                <a:spcPts val="0"/>
              </a:spcBef>
              <a:buNone/>
            </a:pPr>
            <a:endParaRPr>
              <a:solidFill>
                <a:srgbClr val="666666"/>
              </a:solidFill>
              <a:latin typeface="Source Code Pro"/>
              <a:ea typeface="Source Code Pro"/>
              <a:cs typeface="Source Code Pro"/>
              <a:sym typeface="Source Code Pro"/>
            </a:endParaRPr>
          </a:p>
        </p:txBody>
      </p:sp>
      <p:sp>
        <p:nvSpPr>
          <p:cNvPr id="254" name="Shape 254"/>
          <p:cNvSpPr txBox="1"/>
          <p:nvPr/>
        </p:nvSpPr>
        <p:spPr>
          <a:xfrm>
            <a:off x="1137525" y="1813175"/>
            <a:ext cx="5550000" cy="664200"/>
          </a:xfrm>
          <a:prstGeom prst="rect">
            <a:avLst/>
          </a:prstGeom>
          <a:noFill/>
          <a:ln>
            <a:noFill/>
          </a:ln>
        </p:spPr>
        <p:txBody>
          <a:bodyPr wrap="square" lIns="91425" tIns="91425" rIns="91425" bIns="91425" anchor="t" anchorCtr="0">
            <a:noAutofit/>
          </a:bodyPr>
          <a:lstStyle/>
          <a:p>
            <a:pPr lvl="0" algn="just" rtl="0">
              <a:lnSpc>
                <a:spcPct val="80000"/>
              </a:lnSpc>
              <a:spcBef>
                <a:spcPts val="400"/>
              </a:spcBef>
              <a:buNone/>
            </a:pPr>
            <a:r>
              <a:rPr lang="pt-BR" sz="2400" b="1">
                <a:solidFill>
                  <a:srgbClr val="666666"/>
                </a:solidFill>
                <a:latin typeface="Permanent Marker"/>
                <a:ea typeface="Permanent Marker"/>
                <a:cs typeface="Permanent Marker"/>
                <a:sym typeface="Permanent Marker"/>
              </a:rPr>
              <a:t>Conceito:</a:t>
            </a:r>
          </a:p>
          <a:p>
            <a:pPr lvl="0" algn="just" rtl="0">
              <a:lnSpc>
                <a:spcPct val="80000"/>
              </a:lnSpc>
              <a:spcBef>
                <a:spcPts val="500"/>
              </a:spcBef>
              <a:buNone/>
            </a:pPr>
            <a:endParaRPr b="1">
              <a:solidFill>
                <a:srgbClr val="666666"/>
              </a:solidFill>
              <a:latin typeface="Source Code Pro"/>
              <a:ea typeface="Source Code Pro"/>
              <a:cs typeface="Source Code Pro"/>
              <a:sym typeface="Source Code Pro"/>
            </a:endParaRPr>
          </a:p>
          <a:p>
            <a:pPr lvl="0" algn="just" rtl="0">
              <a:spcBef>
                <a:spcPts val="0"/>
              </a:spcBef>
              <a:buNone/>
            </a:pPr>
            <a:endParaRPr sz="1800">
              <a:solidFill>
                <a:srgbClr val="666666"/>
              </a:solidFill>
              <a:latin typeface="Source Code Pro"/>
              <a:ea typeface="Source Code Pro"/>
              <a:cs typeface="Source Code Pro"/>
              <a:sym typeface="Source Code Pro"/>
            </a:endParaRPr>
          </a:p>
        </p:txBody>
      </p:sp>
      <p:sp>
        <p:nvSpPr>
          <p:cNvPr id="255" name="Shape 255"/>
          <p:cNvSpPr txBox="1"/>
          <p:nvPr/>
        </p:nvSpPr>
        <p:spPr>
          <a:xfrm>
            <a:off x="377025" y="2683950"/>
            <a:ext cx="3467400" cy="377100"/>
          </a:xfrm>
          <a:prstGeom prst="rect">
            <a:avLst/>
          </a:prstGeom>
          <a:noFill/>
          <a:ln>
            <a:noFill/>
          </a:ln>
        </p:spPr>
        <p:txBody>
          <a:bodyPr wrap="square" lIns="91425" tIns="91425" rIns="91425" bIns="91425" anchor="t" anchorCtr="0">
            <a:noAutofit/>
          </a:bodyPr>
          <a:lstStyle/>
          <a:p>
            <a:pPr lvl="0">
              <a:spcBef>
                <a:spcPts val="0"/>
              </a:spcBef>
              <a:buNone/>
            </a:pPr>
            <a:r>
              <a:rPr lang="pt-BR">
                <a:latin typeface="Source Code Pro"/>
                <a:ea typeface="Source Code Pro"/>
                <a:cs typeface="Source Code Pro"/>
                <a:sym typeface="Source Code Pro"/>
              </a:rPr>
              <a:t>Protocolo orientado à conexão:</a:t>
            </a:r>
          </a:p>
        </p:txBody>
      </p:sp>
      <p:sp>
        <p:nvSpPr>
          <p:cNvPr id="256" name="Shape 256"/>
          <p:cNvSpPr txBox="1"/>
          <p:nvPr/>
        </p:nvSpPr>
        <p:spPr>
          <a:xfrm>
            <a:off x="377025" y="3375025"/>
            <a:ext cx="5170500" cy="603300"/>
          </a:xfrm>
          <a:prstGeom prst="rect">
            <a:avLst/>
          </a:prstGeom>
          <a:noFill/>
          <a:ln>
            <a:noFill/>
          </a:ln>
        </p:spPr>
        <p:txBody>
          <a:bodyPr wrap="square" lIns="91425" tIns="91425" rIns="91425" bIns="91425" anchor="t" anchorCtr="0">
            <a:noAutofit/>
          </a:bodyPr>
          <a:lstStyle/>
          <a:p>
            <a:pPr lvl="0" algn="just">
              <a:spcBef>
                <a:spcPts val="0"/>
              </a:spcBef>
              <a:buNone/>
            </a:pPr>
            <a:r>
              <a:rPr lang="pt-BR">
                <a:latin typeface="Source Code Pro"/>
                <a:ea typeface="Source Code Pro"/>
                <a:cs typeface="Source Code Pro"/>
                <a:sym typeface="Source Code Pro"/>
              </a:rPr>
              <a:t>Estabelece conexão lógica entre receptor e transmissor e se ocupa de controle de retransmissão no caso de perdas, controle de fluxo e congestionamento. Inicia, mantém e finaliza as conexões lógicas. </a:t>
            </a:r>
          </a:p>
        </p:txBody>
      </p:sp>
      <p:pic>
        <p:nvPicPr>
          <p:cNvPr id="257" name="Shape 257"/>
          <p:cNvPicPr preferRelativeResize="0"/>
          <p:nvPr/>
        </p:nvPicPr>
        <p:blipFill>
          <a:blip r:embed="rId3">
            <a:alphaModFix/>
          </a:blip>
          <a:stretch>
            <a:fillRect/>
          </a:stretch>
        </p:blipFill>
        <p:spPr>
          <a:xfrm>
            <a:off x="5744800" y="2432300"/>
            <a:ext cx="2609850" cy="1752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1000"/>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5"/>
                                        </p:tgtEl>
                                        <p:attrNameLst>
                                          <p:attrName>style.visibility</p:attrName>
                                        </p:attrNameLst>
                                      </p:cBhvr>
                                      <p:to>
                                        <p:strVal val="visible"/>
                                      </p:to>
                                    </p:set>
                                    <p:animEffect transition="in" filter="fade">
                                      <p:cBhvr>
                                        <p:cTn id="12" dur="1000"/>
                                        <p:tgtEl>
                                          <p:spTgt spid="2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
                                        </p:tgtEl>
                                        <p:attrNameLst>
                                          <p:attrName>style.visibility</p:attrName>
                                        </p:attrNameLst>
                                      </p:cBhvr>
                                      <p:to>
                                        <p:strVal val="visible"/>
                                      </p:to>
                                    </p:set>
                                    <p:animEffect transition="in" filter="fade">
                                      <p:cBhvr>
                                        <p:cTn id="17" dur="1000"/>
                                        <p:tgtEl>
                                          <p:spTgt spid="2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7"/>
                                        </p:tgtEl>
                                        <p:attrNameLst>
                                          <p:attrName>style.visibility</p:attrName>
                                        </p:attrNameLst>
                                      </p:cBhvr>
                                      <p:to>
                                        <p:strVal val="visible"/>
                                      </p:to>
                                    </p:set>
                                    <p:animEffect transition="in" filter="fade">
                                      <p:cBhvr>
                                        <p:cTn id="22" dur="10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Organização e arquitetura de redes</a:t>
            </a:r>
          </a:p>
        </p:txBody>
      </p:sp>
      <p:sp>
        <p:nvSpPr>
          <p:cNvPr id="263" name="Shape 263"/>
          <p:cNvSpPr txBox="1"/>
          <p:nvPr/>
        </p:nvSpPr>
        <p:spPr>
          <a:xfrm>
            <a:off x="377025" y="1148975"/>
            <a:ext cx="2737800" cy="664200"/>
          </a:xfrm>
          <a:prstGeom prst="rect">
            <a:avLst/>
          </a:prstGeom>
          <a:noFill/>
          <a:ln>
            <a:noFill/>
          </a:ln>
        </p:spPr>
        <p:txBody>
          <a:bodyPr wrap="square" lIns="91425" tIns="91425" rIns="91425" bIns="91425" anchor="t" anchorCtr="0">
            <a:noAutofit/>
          </a:bodyPr>
          <a:lstStyle/>
          <a:p>
            <a:pPr lvl="0" rtl="0">
              <a:lnSpc>
                <a:spcPct val="80000"/>
              </a:lnSpc>
              <a:spcBef>
                <a:spcPts val="500"/>
              </a:spcBef>
              <a:buNone/>
            </a:pPr>
            <a:r>
              <a:rPr lang="pt-BR" sz="2400">
                <a:solidFill>
                  <a:srgbClr val="666666"/>
                </a:solidFill>
                <a:latin typeface="Source Code Pro"/>
                <a:ea typeface="Source Code Pro"/>
                <a:cs typeface="Source Code Pro"/>
                <a:sym typeface="Source Code Pro"/>
              </a:rPr>
              <a:t>O modelo OSI</a:t>
            </a:r>
          </a:p>
          <a:p>
            <a:pPr lvl="0" rtl="0">
              <a:lnSpc>
                <a:spcPct val="80000"/>
              </a:lnSpc>
              <a:spcBef>
                <a:spcPts val="500"/>
              </a:spcBef>
              <a:buNone/>
            </a:pPr>
            <a:endParaRPr sz="1800">
              <a:solidFill>
                <a:srgbClr val="666666"/>
              </a:solidFill>
              <a:latin typeface="Source Code Pro"/>
              <a:ea typeface="Source Code Pro"/>
              <a:cs typeface="Source Code Pro"/>
              <a:sym typeface="Source Code Pro"/>
            </a:endParaRPr>
          </a:p>
          <a:p>
            <a:pPr lvl="0" algn="just" rtl="0">
              <a:lnSpc>
                <a:spcPct val="80000"/>
              </a:lnSpc>
              <a:spcBef>
                <a:spcPts val="600"/>
              </a:spcBef>
              <a:buNone/>
            </a:pPr>
            <a:endParaRPr sz="2400">
              <a:solidFill>
                <a:srgbClr val="666666"/>
              </a:solidFill>
              <a:latin typeface="Source Code Pro"/>
              <a:ea typeface="Source Code Pro"/>
              <a:cs typeface="Source Code Pro"/>
              <a:sym typeface="Source Code Pro"/>
            </a:endParaRPr>
          </a:p>
          <a:p>
            <a:pPr lvl="0" algn="just" rtl="0">
              <a:lnSpc>
                <a:spcPct val="80000"/>
              </a:lnSpc>
              <a:spcBef>
                <a:spcPts val="600"/>
              </a:spcBef>
              <a:buNone/>
            </a:pPr>
            <a:endParaRPr>
              <a:solidFill>
                <a:srgbClr val="666666"/>
              </a:solidFill>
              <a:latin typeface="Source Code Pro"/>
              <a:ea typeface="Source Code Pro"/>
              <a:cs typeface="Source Code Pro"/>
              <a:sym typeface="Source Code Pro"/>
            </a:endParaRPr>
          </a:p>
          <a:p>
            <a:pPr lvl="0" algn="just" rtl="0">
              <a:lnSpc>
                <a:spcPct val="80000"/>
              </a:lnSpc>
              <a:spcBef>
                <a:spcPts val="500"/>
              </a:spcBef>
              <a:buNone/>
            </a:pPr>
            <a:endParaRPr>
              <a:solidFill>
                <a:srgbClr val="666666"/>
              </a:solidFill>
              <a:latin typeface="Source Code Pro"/>
              <a:ea typeface="Source Code Pro"/>
              <a:cs typeface="Source Code Pro"/>
              <a:sym typeface="Source Code Pro"/>
            </a:endParaRPr>
          </a:p>
          <a:p>
            <a:pPr lvl="0" algn="just" rtl="0">
              <a:spcBef>
                <a:spcPts val="0"/>
              </a:spcBef>
              <a:buNone/>
            </a:pPr>
            <a:endParaRPr>
              <a:solidFill>
                <a:srgbClr val="666666"/>
              </a:solidFill>
              <a:latin typeface="Source Code Pro"/>
              <a:ea typeface="Source Code Pro"/>
              <a:cs typeface="Source Code Pro"/>
              <a:sym typeface="Source Code Pro"/>
            </a:endParaRPr>
          </a:p>
        </p:txBody>
      </p:sp>
      <p:sp>
        <p:nvSpPr>
          <p:cNvPr id="264" name="Shape 264"/>
          <p:cNvSpPr txBox="1"/>
          <p:nvPr/>
        </p:nvSpPr>
        <p:spPr>
          <a:xfrm>
            <a:off x="1137525" y="1813175"/>
            <a:ext cx="5550000" cy="664200"/>
          </a:xfrm>
          <a:prstGeom prst="rect">
            <a:avLst/>
          </a:prstGeom>
          <a:noFill/>
          <a:ln>
            <a:noFill/>
          </a:ln>
        </p:spPr>
        <p:txBody>
          <a:bodyPr wrap="square" lIns="91425" tIns="91425" rIns="91425" bIns="91425" anchor="t" anchorCtr="0">
            <a:noAutofit/>
          </a:bodyPr>
          <a:lstStyle/>
          <a:p>
            <a:pPr lvl="0" algn="just" rtl="0">
              <a:lnSpc>
                <a:spcPct val="80000"/>
              </a:lnSpc>
              <a:spcBef>
                <a:spcPts val="400"/>
              </a:spcBef>
              <a:buNone/>
            </a:pPr>
            <a:r>
              <a:rPr lang="pt-BR" sz="2400" b="1">
                <a:solidFill>
                  <a:srgbClr val="666666"/>
                </a:solidFill>
                <a:latin typeface="Permanent Marker"/>
                <a:ea typeface="Permanent Marker"/>
                <a:cs typeface="Permanent Marker"/>
                <a:sym typeface="Permanent Marker"/>
              </a:rPr>
              <a:t>Conceito:</a:t>
            </a:r>
          </a:p>
          <a:p>
            <a:pPr lvl="0" algn="just" rtl="0">
              <a:lnSpc>
                <a:spcPct val="80000"/>
              </a:lnSpc>
              <a:spcBef>
                <a:spcPts val="500"/>
              </a:spcBef>
              <a:buNone/>
            </a:pPr>
            <a:endParaRPr b="1">
              <a:solidFill>
                <a:srgbClr val="666666"/>
              </a:solidFill>
              <a:latin typeface="Source Code Pro"/>
              <a:ea typeface="Source Code Pro"/>
              <a:cs typeface="Source Code Pro"/>
              <a:sym typeface="Source Code Pro"/>
            </a:endParaRPr>
          </a:p>
          <a:p>
            <a:pPr lvl="0" algn="just" rtl="0">
              <a:spcBef>
                <a:spcPts val="0"/>
              </a:spcBef>
              <a:buNone/>
            </a:pPr>
            <a:endParaRPr sz="1800">
              <a:solidFill>
                <a:srgbClr val="666666"/>
              </a:solidFill>
              <a:latin typeface="Source Code Pro"/>
              <a:ea typeface="Source Code Pro"/>
              <a:cs typeface="Source Code Pro"/>
              <a:sym typeface="Source Code Pro"/>
            </a:endParaRPr>
          </a:p>
        </p:txBody>
      </p:sp>
      <p:sp>
        <p:nvSpPr>
          <p:cNvPr id="265" name="Shape 265"/>
          <p:cNvSpPr txBox="1"/>
          <p:nvPr/>
        </p:nvSpPr>
        <p:spPr>
          <a:xfrm>
            <a:off x="520450" y="2684100"/>
            <a:ext cx="5053800" cy="377100"/>
          </a:xfrm>
          <a:prstGeom prst="rect">
            <a:avLst/>
          </a:prstGeom>
          <a:noFill/>
          <a:ln>
            <a:noFill/>
          </a:ln>
        </p:spPr>
        <p:txBody>
          <a:bodyPr wrap="square" lIns="91425" tIns="91425" rIns="91425" bIns="91425" anchor="t" anchorCtr="0">
            <a:noAutofit/>
          </a:bodyPr>
          <a:lstStyle/>
          <a:p>
            <a:pPr lvl="0" rtl="0">
              <a:spcBef>
                <a:spcPts val="0"/>
              </a:spcBef>
              <a:buNone/>
            </a:pPr>
            <a:r>
              <a:rPr lang="pt-BR">
                <a:latin typeface="Source Code Pro"/>
                <a:ea typeface="Source Code Pro"/>
                <a:cs typeface="Source Code Pro"/>
                <a:sym typeface="Source Code Pro"/>
              </a:rPr>
              <a:t>Protocolo não orientado à conexão:</a:t>
            </a:r>
          </a:p>
        </p:txBody>
      </p:sp>
      <p:sp>
        <p:nvSpPr>
          <p:cNvPr id="266" name="Shape 266"/>
          <p:cNvSpPr txBox="1"/>
          <p:nvPr/>
        </p:nvSpPr>
        <p:spPr>
          <a:xfrm>
            <a:off x="565300" y="3588950"/>
            <a:ext cx="5170500" cy="603300"/>
          </a:xfrm>
          <a:prstGeom prst="rect">
            <a:avLst/>
          </a:prstGeom>
          <a:noFill/>
          <a:ln>
            <a:noFill/>
          </a:ln>
        </p:spPr>
        <p:txBody>
          <a:bodyPr wrap="square" lIns="91425" tIns="91425" rIns="91425" bIns="91425" anchor="t" anchorCtr="0">
            <a:noAutofit/>
          </a:bodyPr>
          <a:lstStyle/>
          <a:p>
            <a:pPr lvl="0" rtl="0">
              <a:spcBef>
                <a:spcPts val="0"/>
              </a:spcBef>
              <a:buNone/>
            </a:pPr>
            <a:r>
              <a:rPr lang="pt-BR">
                <a:latin typeface="Source Code Pro"/>
                <a:ea typeface="Source Code Pro"/>
                <a:cs typeface="Source Code Pro"/>
                <a:sym typeface="Source Code Pro"/>
              </a:rPr>
              <a:t>Não estabelece nenhuma conexão lógica entre receptor e transmissor. Não existe controle de retransmissão no caso de perdas, tampouco controle de fluxo e congestionamento.</a:t>
            </a:r>
          </a:p>
        </p:txBody>
      </p:sp>
      <p:pic>
        <p:nvPicPr>
          <p:cNvPr id="267" name="Shape 267"/>
          <p:cNvPicPr preferRelativeResize="0"/>
          <p:nvPr/>
        </p:nvPicPr>
        <p:blipFill>
          <a:blip r:embed="rId3">
            <a:alphaModFix/>
          </a:blip>
          <a:stretch>
            <a:fillRect/>
          </a:stretch>
        </p:blipFill>
        <p:spPr>
          <a:xfrm rot="-5400000">
            <a:off x="5609949" y="2468200"/>
            <a:ext cx="3028950" cy="1514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fade">
                                      <p:cBhvr>
                                        <p:cTn id="7" dur="1000"/>
                                        <p:tgtEl>
                                          <p:spTgt spid="2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5"/>
                                        </p:tgtEl>
                                        <p:attrNameLst>
                                          <p:attrName>style.visibility</p:attrName>
                                        </p:attrNameLst>
                                      </p:cBhvr>
                                      <p:to>
                                        <p:strVal val="visible"/>
                                      </p:to>
                                    </p:set>
                                    <p:animEffect transition="in" filter="fade">
                                      <p:cBhvr>
                                        <p:cTn id="12" dur="1000"/>
                                        <p:tgtEl>
                                          <p:spTgt spid="2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6"/>
                                        </p:tgtEl>
                                        <p:attrNameLst>
                                          <p:attrName>style.visibility</p:attrName>
                                        </p:attrNameLst>
                                      </p:cBhvr>
                                      <p:to>
                                        <p:strVal val="visible"/>
                                      </p:to>
                                    </p:set>
                                    <p:animEffect transition="in" filter="fade">
                                      <p:cBhvr>
                                        <p:cTn id="17" dur="1000"/>
                                        <p:tgtEl>
                                          <p:spTgt spid="2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7"/>
                                        </p:tgtEl>
                                        <p:attrNameLst>
                                          <p:attrName>style.visibility</p:attrName>
                                        </p:attrNameLst>
                                      </p:cBhvr>
                                      <p:to>
                                        <p:strVal val="visible"/>
                                      </p:to>
                                    </p:set>
                                    <p:animEffect transition="in" filter="fade">
                                      <p:cBhvr>
                                        <p:cTn id="22" dur="10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Organização e arquitetura de redes</a:t>
            </a:r>
          </a:p>
        </p:txBody>
      </p:sp>
      <p:sp>
        <p:nvSpPr>
          <p:cNvPr id="273" name="Shape 273"/>
          <p:cNvSpPr txBox="1"/>
          <p:nvPr/>
        </p:nvSpPr>
        <p:spPr>
          <a:xfrm>
            <a:off x="377025" y="1148975"/>
            <a:ext cx="2737800" cy="664200"/>
          </a:xfrm>
          <a:prstGeom prst="rect">
            <a:avLst/>
          </a:prstGeom>
          <a:noFill/>
          <a:ln>
            <a:noFill/>
          </a:ln>
        </p:spPr>
        <p:txBody>
          <a:bodyPr wrap="square" lIns="91425" tIns="91425" rIns="91425" bIns="91425" anchor="t" anchorCtr="0">
            <a:noAutofit/>
          </a:bodyPr>
          <a:lstStyle/>
          <a:p>
            <a:pPr lvl="0" rtl="0">
              <a:lnSpc>
                <a:spcPct val="80000"/>
              </a:lnSpc>
              <a:spcBef>
                <a:spcPts val="500"/>
              </a:spcBef>
              <a:buNone/>
            </a:pPr>
            <a:r>
              <a:rPr lang="pt-BR" sz="2400">
                <a:solidFill>
                  <a:srgbClr val="666666"/>
                </a:solidFill>
                <a:latin typeface="Source Code Pro"/>
                <a:ea typeface="Source Code Pro"/>
                <a:cs typeface="Source Code Pro"/>
                <a:sym typeface="Source Code Pro"/>
              </a:rPr>
              <a:t>O modelo OSI</a:t>
            </a:r>
          </a:p>
          <a:p>
            <a:pPr lvl="0" rtl="0">
              <a:lnSpc>
                <a:spcPct val="80000"/>
              </a:lnSpc>
              <a:spcBef>
                <a:spcPts val="500"/>
              </a:spcBef>
              <a:buNone/>
            </a:pPr>
            <a:endParaRPr sz="1800">
              <a:solidFill>
                <a:srgbClr val="666666"/>
              </a:solidFill>
              <a:latin typeface="Source Code Pro"/>
              <a:ea typeface="Source Code Pro"/>
              <a:cs typeface="Source Code Pro"/>
              <a:sym typeface="Source Code Pro"/>
            </a:endParaRPr>
          </a:p>
          <a:p>
            <a:pPr lvl="0" algn="just" rtl="0">
              <a:lnSpc>
                <a:spcPct val="80000"/>
              </a:lnSpc>
              <a:spcBef>
                <a:spcPts val="600"/>
              </a:spcBef>
              <a:buNone/>
            </a:pPr>
            <a:endParaRPr sz="2400">
              <a:solidFill>
                <a:srgbClr val="666666"/>
              </a:solidFill>
              <a:latin typeface="Source Code Pro"/>
              <a:ea typeface="Source Code Pro"/>
              <a:cs typeface="Source Code Pro"/>
              <a:sym typeface="Source Code Pro"/>
            </a:endParaRPr>
          </a:p>
          <a:p>
            <a:pPr lvl="0" algn="just" rtl="0">
              <a:lnSpc>
                <a:spcPct val="80000"/>
              </a:lnSpc>
              <a:spcBef>
                <a:spcPts val="600"/>
              </a:spcBef>
              <a:buNone/>
            </a:pPr>
            <a:endParaRPr>
              <a:solidFill>
                <a:srgbClr val="666666"/>
              </a:solidFill>
              <a:latin typeface="Source Code Pro"/>
              <a:ea typeface="Source Code Pro"/>
              <a:cs typeface="Source Code Pro"/>
              <a:sym typeface="Source Code Pro"/>
            </a:endParaRPr>
          </a:p>
          <a:p>
            <a:pPr lvl="0" algn="just" rtl="0">
              <a:lnSpc>
                <a:spcPct val="80000"/>
              </a:lnSpc>
              <a:spcBef>
                <a:spcPts val="500"/>
              </a:spcBef>
              <a:buNone/>
            </a:pPr>
            <a:endParaRPr>
              <a:solidFill>
                <a:srgbClr val="666666"/>
              </a:solidFill>
              <a:latin typeface="Source Code Pro"/>
              <a:ea typeface="Source Code Pro"/>
              <a:cs typeface="Source Code Pro"/>
              <a:sym typeface="Source Code Pro"/>
            </a:endParaRPr>
          </a:p>
          <a:p>
            <a:pPr lvl="0" algn="just" rtl="0">
              <a:spcBef>
                <a:spcPts val="0"/>
              </a:spcBef>
              <a:buNone/>
            </a:pPr>
            <a:endParaRPr>
              <a:solidFill>
                <a:srgbClr val="666666"/>
              </a:solidFill>
              <a:latin typeface="Source Code Pro"/>
              <a:ea typeface="Source Code Pro"/>
              <a:cs typeface="Source Code Pro"/>
              <a:sym typeface="Source Code Pro"/>
            </a:endParaRPr>
          </a:p>
        </p:txBody>
      </p:sp>
      <p:sp>
        <p:nvSpPr>
          <p:cNvPr id="274" name="Shape 274"/>
          <p:cNvSpPr txBox="1"/>
          <p:nvPr/>
        </p:nvSpPr>
        <p:spPr>
          <a:xfrm>
            <a:off x="311700" y="1813175"/>
            <a:ext cx="5550000" cy="3043200"/>
          </a:xfrm>
          <a:prstGeom prst="rect">
            <a:avLst/>
          </a:prstGeom>
          <a:noFill/>
          <a:ln>
            <a:noFill/>
          </a:ln>
        </p:spPr>
        <p:txBody>
          <a:bodyPr wrap="square" lIns="91425" tIns="91425" rIns="91425" bIns="91425" anchor="t" anchorCtr="0">
            <a:noAutofit/>
          </a:bodyPr>
          <a:lstStyle/>
          <a:p>
            <a:pPr lvl="0" algn="just" rtl="0">
              <a:lnSpc>
                <a:spcPct val="80000"/>
              </a:lnSpc>
              <a:spcBef>
                <a:spcPts val="400"/>
              </a:spcBef>
              <a:buNone/>
            </a:pPr>
            <a:r>
              <a:rPr lang="pt-BR" b="1">
                <a:solidFill>
                  <a:srgbClr val="666666"/>
                </a:solidFill>
                <a:latin typeface="Source Code Pro"/>
                <a:ea typeface="Source Code Pro"/>
                <a:cs typeface="Source Code Pro"/>
                <a:sym typeface="Source Code Pro"/>
              </a:rPr>
              <a:t>Camada 5: A camada de sessão </a:t>
            </a:r>
          </a:p>
          <a:p>
            <a:pPr lvl="0" algn="just" rtl="0">
              <a:lnSpc>
                <a:spcPct val="80000"/>
              </a:lnSpc>
              <a:spcBef>
                <a:spcPts val="400"/>
              </a:spcBef>
              <a:buNone/>
            </a:pPr>
            <a:r>
              <a:rPr lang="pt-BR">
                <a:solidFill>
                  <a:srgbClr val="666666"/>
                </a:solidFill>
                <a:latin typeface="Source Code Pro"/>
                <a:ea typeface="Source Code Pro"/>
                <a:cs typeface="Source Code Pro"/>
                <a:sym typeface="Source Code Pro"/>
              </a:rPr>
              <a:t>A camada de sessão, gerencia e termina sessões entre dois hosts que se comunicam. Ela também sincroniza o diálogo entre as camadas de apresentação dos dois hosts e gerencia a troca de dados entre eles.</a:t>
            </a:r>
          </a:p>
          <a:p>
            <a:pPr lvl="0" algn="just" rtl="0">
              <a:lnSpc>
                <a:spcPct val="80000"/>
              </a:lnSpc>
              <a:spcBef>
                <a:spcPts val="400"/>
              </a:spcBef>
              <a:buNone/>
            </a:pPr>
            <a:r>
              <a:rPr lang="pt-BR">
                <a:solidFill>
                  <a:srgbClr val="666666"/>
                </a:solidFill>
                <a:latin typeface="Source Code Pro"/>
                <a:ea typeface="Source Code Pro"/>
                <a:cs typeface="Source Code Pro"/>
                <a:sym typeface="Source Code Pro"/>
              </a:rPr>
              <a:t>A camada de sessão oferece recursos para a transferência eficiente de dados, classe de serviço e relatórios de exceção de problemas da camada de sessão, da camada de apresentação e da camada de aplicação.</a:t>
            </a:r>
          </a:p>
          <a:p>
            <a:pPr lvl="0" algn="just" rtl="0">
              <a:lnSpc>
                <a:spcPct val="80000"/>
              </a:lnSpc>
              <a:spcBef>
                <a:spcPts val="400"/>
              </a:spcBef>
              <a:buNone/>
            </a:pPr>
            <a:r>
              <a:rPr lang="pt-BR">
                <a:solidFill>
                  <a:srgbClr val="666666"/>
                </a:solidFill>
                <a:latin typeface="Source Code Pro"/>
                <a:ea typeface="Source Code Pro"/>
                <a:cs typeface="Source Code Pro"/>
                <a:sym typeface="Source Code Pro"/>
              </a:rPr>
              <a:t>Para definir em poucas palavras a camada 5, pense em diálogos e conversações. </a:t>
            </a:r>
          </a:p>
          <a:p>
            <a:pPr lvl="0" algn="just" rtl="0">
              <a:lnSpc>
                <a:spcPct val="80000"/>
              </a:lnSpc>
              <a:spcBef>
                <a:spcPts val="500"/>
              </a:spcBef>
              <a:buNone/>
            </a:pPr>
            <a:endParaRPr b="1">
              <a:solidFill>
                <a:srgbClr val="666666"/>
              </a:solidFill>
              <a:latin typeface="Source Code Pro"/>
              <a:ea typeface="Source Code Pro"/>
              <a:cs typeface="Source Code Pro"/>
              <a:sym typeface="Source Code Pro"/>
            </a:endParaRPr>
          </a:p>
          <a:p>
            <a:pPr lvl="0" algn="just" rtl="0">
              <a:spcBef>
                <a:spcPts val="0"/>
              </a:spcBef>
              <a:buNone/>
            </a:pPr>
            <a:endParaRPr sz="1800">
              <a:solidFill>
                <a:srgbClr val="666666"/>
              </a:solidFill>
              <a:latin typeface="Source Code Pro"/>
              <a:ea typeface="Source Code Pro"/>
              <a:cs typeface="Source Code Pro"/>
              <a:sym typeface="Source Code Pro"/>
            </a:endParaRPr>
          </a:p>
        </p:txBody>
      </p:sp>
      <p:sp>
        <p:nvSpPr>
          <p:cNvPr id="275" name="Shape 275"/>
          <p:cNvSpPr txBox="1"/>
          <p:nvPr/>
        </p:nvSpPr>
        <p:spPr>
          <a:xfrm>
            <a:off x="6059100" y="4120175"/>
            <a:ext cx="2977200" cy="603300"/>
          </a:xfrm>
          <a:prstGeom prst="rect">
            <a:avLst/>
          </a:prstGeom>
          <a:noFill/>
          <a:ln>
            <a:noFill/>
          </a:ln>
        </p:spPr>
        <p:txBody>
          <a:bodyPr wrap="square" lIns="91425" tIns="91425" rIns="91425" bIns="91425" anchor="t" anchorCtr="0">
            <a:noAutofit/>
          </a:bodyPr>
          <a:lstStyle/>
          <a:p>
            <a:pPr lvl="0" rtl="0">
              <a:spcBef>
                <a:spcPts val="0"/>
              </a:spcBef>
              <a:buNone/>
            </a:pPr>
            <a:r>
              <a:rPr lang="pt-BR" sz="1800">
                <a:solidFill>
                  <a:srgbClr val="CC0000"/>
                </a:solidFill>
                <a:latin typeface="Source Code Pro"/>
                <a:ea typeface="Source Code Pro"/>
                <a:cs typeface="Source Code Pro"/>
                <a:sym typeface="Source Code Pro"/>
              </a:rPr>
              <a:t>PDU: DADOS</a:t>
            </a:r>
          </a:p>
        </p:txBody>
      </p:sp>
      <p:pic>
        <p:nvPicPr>
          <p:cNvPr id="276" name="Shape 276"/>
          <p:cNvPicPr preferRelativeResize="0"/>
          <p:nvPr/>
        </p:nvPicPr>
        <p:blipFill>
          <a:blip r:embed="rId3">
            <a:alphaModFix/>
          </a:blip>
          <a:stretch>
            <a:fillRect/>
          </a:stretch>
        </p:blipFill>
        <p:spPr>
          <a:xfrm>
            <a:off x="6220550" y="1775850"/>
            <a:ext cx="2095500" cy="2181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fade">
                                      <p:cBhvr>
                                        <p:cTn id="7" dur="10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Organização e arquitetura de redes</a:t>
            </a:r>
          </a:p>
        </p:txBody>
      </p:sp>
      <p:sp>
        <p:nvSpPr>
          <p:cNvPr id="71" name="Shape 71"/>
          <p:cNvSpPr txBox="1">
            <a:spLocks noGrp="1"/>
          </p:cNvSpPr>
          <p:nvPr>
            <p:ph type="body" idx="1"/>
          </p:nvPr>
        </p:nvSpPr>
        <p:spPr>
          <a:xfrm>
            <a:off x="1445200" y="1282000"/>
            <a:ext cx="2666100" cy="692400"/>
          </a:xfrm>
          <a:prstGeom prst="rect">
            <a:avLst/>
          </a:prstGeom>
        </p:spPr>
        <p:txBody>
          <a:bodyPr wrap="square" lIns="91425" tIns="91425" rIns="91425" bIns="91425" anchor="t" anchorCtr="0">
            <a:noAutofit/>
          </a:bodyPr>
          <a:lstStyle/>
          <a:p>
            <a:pPr marL="0" lvl="0" indent="0" rtl="0">
              <a:spcBef>
                <a:spcPts val="0"/>
              </a:spcBef>
              <a:buNone/>
            </a:pPr>
            <a:r>
              <a:rPr lang="pt-BR" sz="2400">
                <a:latin typeface="Permanent Marker"/>
                <a:ea typeface="Permanent Marker"/>
                <a:cs typeface="Permanent Marker"/>
                <a:sym typeface="Permanent Marker"/>
              </a:rPr>
              <a:t>Arquitetura???</a:t>
            </a:r>
          </a:p>
        </p:txBody>
      </p:sp>
      <p:pic>
        <p:nvPicPr>
          <p:cNvPr id="72" name="Shape 72"/>
          <p:cNvPicPr preferRelativeResize="0"/>
          <p:nvPr/>
        </p:nvPicPr>
        <p:blipFill>
          <a:blip r:embed="rId3">
            <a:alphaModFix/>
          </a:blip>
          <a:stretch>
            <a:fillRect/>
          </a:stretch>
        </p:blipFill>
        <p:spPr>
          <a:xfrm>
            <a:off x="5385849" y="1282000"/>
            <a:ext cx="2764749" cy="2802150"/>
          </a:xfrm>
          <a:prstGeom prst="rect">
            <a:avLst/>
          </a:prstGeom>
          <a:noFill/>
          <a:ln>
            <a:noFill/>
          </a:ln>
        </p:spPr>
      </p:pic>
      <p:sp>
        <p:nvSpPr>
          <p:cNvPr id="73" name="Shape 73"/>
          <p:cNvSpPr txBox="1"/>
          <p:nvPr/>
        </p:nvSpPr>
        <p:spPr>
          <a:xfrm>
            <a:off x="583475" y="2162550"/>
            <a:ext cx="4524000" cy="1230600"/>
          </a:xfrm>
          <a:prstGeom prst="rect">
            <a:avLst/>
          </a:prstGeom>
          <a:noFill/>
          <a:ln>
            <a:noFill/>
          </a:ln>
        </p:spPr>
        <p:txBody>
          <a:bodyPr wrap="square" lIns="91425" tIns="91425" rIns="91425" bIns="91425" anchor="t" anchorCtr="0">
            <a:noAutofit/>
          </a:bodyPr>
          <a:lstStyle/>
          <a:p>
            <a:pPr lvl="0" algn="just" rtl="0">
              <a:spcBef>
                <a:spcPts val="0"/>
              </a:spcBef>
              <a:buNone/>
            </a:pPr>
            <a:r>
              <a:rPr lang="pt-BR" sz="1800">
                <a:solidFill>
                  <a:srgbClr val="666666"/>
                </a:solidFill>
                <a:latin typeface="Source Code Pro"/>
                <a:ea typeface="Source Code Pro"/>
                <a:cs typeface="Source Code Pro"/>
                <a:sym typeface="Source Code Pro"/>
              </a:rPr>
              <a:t>Em um projeto de sistema de software é preciso racionalizar sobre como ele irá funcionar e interagir com outros softwares.</a:t>
            </a:r>
          </a:p>
        </p:txBody>
      </p:sp>
      <p:sp>
        <p:nvSpPr>
          <p:cNvPr id="74" name="Shape 74"/>
          <p:cNvSpPr txBox="1"/>
          <p:nvPr/>
        </p:nvSpPr>
        <p:spPr>
          <a:xfrm>
            <a:off x="1337500" y="3850925"/>
            <a:ext cx="3087900" cy="603300"/>
          </a:xfrm>
          <a:prstGeom prst="rect">
            <a:avLst/>
          </a:prstGeom>
          <a:noFill/>
          <a:ln>
            <a:noFill/>
          </a:ln>
        </p:spPr>
        <p:txBody>
          <a:bodyPr wrap="square" lIns="91425" tIns="91425" rIns="91425" bIns="91425" anchor="t" anchorCtr="0">
            <a:noAutofit/>
          </a:bodyPr>
          <a:lstStyle/>
          <a:p>
            <a:pPr lvl="0">
              <a:spcBef>
                <a:spcPts val="0"/>
              </a:spcBef>
              <a:buNone/>
            </a:pPr>
            <a:r>
              <a:rPr lang="pt-BR" sz="1800">
                <a:latin typeface="Permanent Marker"/>
                <a:ea typeface="Permanent Marker"/>
                <a:cs typeface="Permanent Marker"/>
                <a:sym typeface="Permanent Marker"/>
              </a:rPr>
              <a:t>Arquitetura de sistemas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Organização e arquitetura de redes</a:t>
            </a:r>
          </a:p>
        </p:txBody>
      </p:sp>
      <p:sp>
        <p:nvSpPr>
          <p:cNvPr id="282" name="Shape 282"/>
          <p:cNvSpPr txBox="1"/>
          <p:nvPr/>
        </p:nvSpPr>
        <p:spPr>
          <a:xfrm>
            <a:off x="377025" y="1148975"/>
            <a:ext cx="2737800" cy="664200"/>
          </a:xfrm>
          <a:prstGeom prst="rect">
            <a:avLst/>
          </a:prstGeom>
          <a:noFill/>
          <a:ln>
            <a:noFill/>
          </a:ln>
        </p:spPr>
        <p:txBody>
          <a:bodyPr wrap="square" lIns="91425" tIns="91425" rIns="91425" bIns="91425" anchor="t" anchorCtr="0">
            <a:noAutofit/>
          </a:bodyPr>
          <a:lstStyle/>
          <a:p>
            <a:pPr lvl="0" rtl="0">
              <a:lnSpc>
                <a:spcPct val="80000"/>
              </a:lnSpc>
              <a:spcBef>
                <a:spcPts val="500"/>
              </a:spcBef>
              <a:buNone/>
            </a:pPr>
            <a:r>
              <a:rPr lang="pt-BR" sz="2400">
                <a:solidFill>
                  <a:srgbClr val="666666"/>
                </a:solidFill>
                <a:latin typeface="Source Code Pro"/>
                <a:ea typeface="Source Code Pro"/>
                <a:cs typeface="Source Code Pro"/>
                <a:sym typeface="Source Code Pro"/>
              </a:rPr>
              <a:t>O modelo OSI</a:t>
            </a:r>
          </a:p>
          <a:p>
            <a:pPr lvl="0" rtl="0">
              <a:lnSpc>
                <a:spcPct val="80000"/>
              </a:lnSpc>
              <a:spcBef>
                <a:spcPts val="500"/>
              </a:spcBef>
              <a:buNone/>
            </a:pPr>
            <a:endParaRPr sz="1800">
              <a:solidFill>
                <a:srgbClr val="666666"/>
              </a:solidFill>
              <a:latin typeface="Source Code Pro"/>
              <a:ea typeface="Source Code Pro"/>
              <a:cs typeface="Source Code Pro"/>
              <a:sym typeface="Source Code Pro"/>
            </a:endParaRPr>
          </a:p>
          <a:p>
            <a:pPr lvl="0" algn="just" rtl="0">
              <a:lnSpc>
                <a:spcPct val="80000"/>
              </a:lnSpc>
              <a:spcBef>
                <a:spcPts val="600"/>
              </a:spcBef>
              <a:buNone/>
            </a:pPr>
            <a:endParaRPr sz="2400">
              <a:solidFill>
                <a:srgbClr val="666666"/>
              </a:solidFill>
              <a:latin typeface="Source Code Pro"/>
              <a:ea typeface="Source Code Pro"/>
              <a:cs typeface="Source Code Pro"/>
              <a:sym typeface="Source Code Pro"/>
            </a:endParaRPr>
          </a:p>
          <a:p>
            <a:pPr lvl="0" algn="just" rtl="0">
              <a:lnSpc>
                <a:spcPct val="80000"/>
              </a:lnSpc>
              <a:spcBef>
                <a:spcPts val="600"/>
              </a:spcBef>
              <a:buNone/>
            </a:pPr>
            <a:endParaRPr>
              <a:solidFill>
                <a:srgbClr val="666666"/>
              </a:solidFill>
              <a:latin typeface="Source Code Pro"/>
              <a:ea typeface="Source Code Pro"/>
              <a:cs typeface="Source Code Pro"/>
              <a:sym typeface="Source Code Pro"/>
            </a:endParaRPr>
          </a:p>
          <a:p>
            <a:pPr lvl="0" algn="just" rtl="0">
              <a:lnSpc>
                <a:spcPct val="80000"/>
              </a:lnSpc>
              <a:spcBef>
                <a:spcPts val="500"/>
              </a:spcBef>
              <a:buNone/>
            </a:pPr>
            <a:endParaRPr>
              <a:solidFill>
                <a:srgbClr val="666666"/>
              </a:solidFill>
              <a:latin typeface="Source Code Pro"/>
              <a:ea typeface="Source Code Pro"/>
              <a:cs typeface="Source Code Pro"/>
              <a:sym typeface="Source Code Pro"/>
            </a:endParaRPr>
          </a:p>
          <a:p>
            <a:pPr lvl="0" algn="just" rtl="0">
              <a:spcBef>
                <a:spcPts val="0"/>
              </a:spcBef>
              <a:buNone/>
            </a:pPr>
            <a:endParaRPr>
              <a:solidFill>
                <a:srgbClr val="666666"/>
              </a:solidFill>
              <a:latin typeface="Source Code Pro"/>
              <a:ea typeface="Source Code Pro"/>
              <a:cs typeface="Source Code Pro"/>
              <a:sym typeface="Source Code Pro"/>
            </a:endParaRPr>
          </a:p>
        </p:txBody>
      </p:sp>
      <p:sp>
        <p:nvSpPr>
          <p:cNvPr id="283" name="Shape 283"/>
          <p:cNvSpPr txBox="1"/>
          <p:nvPr/>
        </p:nvSpPr>
        <p:spPr>
          <a:xfrm>
            <a:off x="311700" y="1813175"/>
            <a:ext cx="5550000" cy="3043200"/>
          </a:xfrm>
          <a:prstGeom prst="rect">
            <a:avLst/>
          </a:prstGeom>
          <a:noFill/>
          <a:ln>
            <a:noFill/>
          </a:ln>
        </p:spPr>
        <p:txBody>
          <a:bodyPr wrap="square" lIns="91425" tIns="91425" rIns="91425" bIns="91425" anchor="t" anchorCtr="0">
            <a:noAutofit/>
          </a:bodyPr>
          <a:lstStyle/>
          <a:p>
            <a:pPr lvl="0" algn="just" rtl="0">
              <a:lnSpc>
                <a:spcPct val="90000"/>
              </a:lnSpc>
              <a:spcBef>
                <a:spcPts val="500"/>
              </a:spcBef>
              <a:buNone/>
            </a:pPr>
            <a:r>
              <a:rPr lang="pt-BR" b="1">
                <a:solidFill>
                  <a:srgbClr val="666666"/>
                </a:solidFill>
                <a:latin typeface="Source Code Pro"/>
                <a:ea typeface="Source Code Pro"/>
                <a:cs typeface="Source Code Pro"/>
                <a:sym typeface="Source Code Pro"/>
              </a:rPr>
              <a:t>Camada 6: A camada de apresentação </a:t>
            </a:r>
          </a:p>
          <a:p>
            <a:pPr lvl="0" algn="just" rtl="0">
              <a:lnSpc>
                <a:spcPct val="90000"/>
              </a:lnSpc>
              <a:spcBef>
                <a:spcPts val="500"/>
              </a:spcBef>
              <a:buNone/>
            </a:pPr>
            <a:endParaRPr b="1">
              <a:solidFill>
                <a:srgbClr val="666666"/>
              </a:solidFill>
              <a:latin typeface="Source Code Pro"/>
              <a:ea typeface="Source Code Pro"/>
              <a:cs typeface="Source Code Pro"/>
              <a:sym typeface="Source Code Pro"/>
            </a:endParaRPr>
          </a:p>
          <a:p>
            <a:pPr lvl="0" algn="just" rtl="0">
              <a:lnSpc>
                <a:spcPct val="90000"/>
              </a:lnSpc>
              <a:spcBef>
                <a:spcPts val="500"/>
              </a:spcBef>
              <a:buNone/>
            </a:pPr>
            <a:r>
              <a:rPr lang="pt-BR">
                <a:solidFill>
                  <a:srgbClr val="666666"/>
                </a:solidFill>
                <a:latin typeface="Source Code Pro"/>
                <a:ea typeface="Source Code Pro"/>
                <a:cs typeface="Source Code Pro"/>
                <a:sym typeface="Source Code Pro"/>
              </a:rPr>
              <a:t>  A camada de apresentação assegura que a informação emitida pela camada de aplicação de um sistema seja legível para a camada de aplicação de outro sistema. Se necessário, a camada de apresentação faz a conversão de vários formatos de dados usando um formato comum.</a:t>
            </a:r>
          </a:p>
          <a:p>
            <a:pPr lvl="0" algn="just" rtl="0">
              <a:lnSpc>
                <a:spcPct val="90000"/>
              </a:lnSpc>
              <a:spcBef>
                <a:spcPts val="500"/>
              </a:spcBef>
              <a:buNone/>
            </a:pPr>
            <a:endParaRPr>
              <a:solidFill>
                <a:srgbClr val="666666"/>
              </a:solidFill>
              <a:latin typeface="Source Code Pro"/>
              <a:ea typeface="Source Code Pro"/>
              <a:cs typeface="Source Code Pro"/>
              <a:sym typeface="Source Code Pro"/>
            </a:endParaRPr>
          </a:p>
          <a:p>
            <a:pPr lvl="0" algn="just" rtl="0">
              <a:lnSpc>
                <a:spcPct val="90000"/>
              </a:lnSpc>
              <a:spcBef>
                <a:spcPts val="500"/>
              </a:spcBef>
              <a:buNone/>
            </a:pPr>
            <a:r>
              <a:rPr lang="pt-BR">
                <a:solidFill>
                  <a:srgbClr val="666666"/>
                </a:solidFill>
                <a:latin typeface="Source Code Pro"/>
                <a:ea typeface="Source Code Pro"/>
                <a:cs typeface="Source Code Pro"/>
                <a:sym typeface="Source Code Pro"/>
              </a:rPr>
              <a:t>  Se você quiser pensar na camada 6 com o mínimo de palavras, pense em tradução. </a:t>
            </a:r>
          </a:p>
          <a:p>
            <a:pPr lvl="0" algn="just" rtl="0">
              <a:lnSpc>
                <a:spcPct val="80000"/>
              </a:lnSpc>
              <a:spcBef>
                <a:spcPts val="500"/>
              </a:spcBef>
              <a:buNone/>
            </a:pPr>
            <a:endParaRPr b="1">
              <a:solidFill>
                <a:srgbClr val="666666"/>
              </a:solidFill>
              <a:latin typeface="Source Code Pro"/>
              <a:ea typeface="Source Code Pro"/>
              <a:cs typeface="Source Code Pro"/>
              <a:sym typeface="Source Code Pro"/>
            </a:endParaRPr>
          </a:p>
          <a:p>
            <a:pPr lvl="0" algn="just" rtl="0">
              <a:spcBef>
                <a:spcPts val="0"/>
              </a:spcBef>
              <a:buNone/>
            </a:pPr>
            <a:endParaRPr sz="1800">
              <a:solidFill>
                <a:srgbClr val="666666"/>
              </a:solidFill>
              <a:latin typeface="Source Code Pro"/>
              <a:ea typeface="Source Code Pro"/>
              <a:cs typeface="Source Code Pro"/>
              <a:sym typeface="Source Code Pro"/>
            </a:endParaRPr>
          </a:p>
        </p:txBody>
      </p:sp>
      <p:sp>
        <p:nvSpPr>
          <p:cNvPr id="284" name="Shape 284"/>
          <p:cNvSpPr txBox="1"/>
          <p:nvPr/>
        </p:nvSpPr>
        <p:spPr>
          <a:xfrm>
            <a:off x="6059100" y="4120175"/>
            <a:ext cx="2977200" cy="603300"/>
          </a:xfrm>
          <a:prstGeom prst="rect">
            <a:avLst/>
          </a:prstGeom>
          <a:noFill/>
          <a:ln>
            <a:noFill/>
          </a:ln>
        </p:spPr>
        <p:txBody>
          <a:bodyPr wrap="square" lIns="91425" tIns="91425" rIns="91425" bIns="91425" anchor="t" anchorCtr="0">
            <a:noAutofit/>
          </a:bodyPr>
          <a:lstStyle/>
          <a:p>
            <a:pPr lvl="0" rtl="0">
              <a:spcBef>
                <a:spcPts val="0"/>
              </a:spcBef>
              <a:buNone/>
            </a:pPr>
            <a:r>
              <a:rPr lang="pt-BR" sz="1800">
                <a:solidFill>
                  <a:srgbClr val="CC0000"/>
                </a:solidFill>
                <a:latin typeface="Source Code Pro"/>
                <a:ea typeface="Source Code Pro"/>
                <a:cs typeface="Source Code Pro"/>
                <a:sym typeface="Source Code Pro"/>
              </a:rPr>
              <a:t>PDU: DADOS</a:t>
            </a:r>
          </a:p>
        </p:txBody>
      </p:sp>
      <p:pic>
        <p:nvPicPr>
          <p:cNvPr id="285" name="Shape 285"/>
          <p:cNvPicPr preferRelativeResize="0"/>
          <p:nvPr/>
        </p:nvPicPr>
        <p:blipFill>
          <a:blip r:embed="rId3">
            <a:alphaModFix/>
          </a:blip>
          <a:stretch>
            <a:fillRect/>
          </a:stretch>
        </p:blipFill>
        <p:spPr>
          <a:xfrm>
            <a:off x="6026150" y="2150375"/>
            <a:ext cx="2806149" cy="17274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1000"/>
                                        <p:tgtEl>
                                          <p:spTgt spid="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Organização e arquitetura de redes</a:t>
            </a:r>
          </a:p>
        </p:txBody>
      </p:sp>
      <p:sp>
        <p:nvSpPr>
          <p:cNvPr id="291" name="Shape 291"/>
          <p:cNvSpPr txBox="1"/>
          <p:nvPr/>
        </p:nvSpPr>
        <p:spPr>
          <a:xfrm>
            <a:off x="377025" y="1148975"/>
            <a:ext cx="2737800" cy="664200"/>
          </a:xfrm>
          <a:prstGeom prst="rect">
            <a:avLst/>
          </a:prstGeom>
          <a:noFill/>
          <a:ln>
            <a:noFill/>
          </a:ln>
        </p:spPr>
        <p:txBody>
          <a:bodyPr wrap="square" lIns="91425" tIns="91425" rIns="91425" bIns="91425" anchor="t" anchorCtr="0">
            <a:noAutofit/>
          </a:bodyPr>
          <a:lstStyle/>
          <a:p>
            <a:pPr lvl="0" rtl="0">
              <a:lnSpc>
                <a:spcPct val="80000"/>
              </a:lnSpc>
              <a:spcBef>
                <a:spcPts val="500"/>
              </a:spcBef>
              <a:buNone/>
            </a:pPr>
            <a:r>
              <a:rPr lang="pt-BR" sz="2400">
                <a:solidFill>
                  <a:srgbClr val="666666"/>
                </a:solidFill>
                <a:latin typeface="Source Code Pro"/>
                <a:ea typeface="Source Code Pro"/>
                <a:cs typeface="Source Code Pro"/>
                <a:sym typeface="Source Code Pro"/>
              </a:rPr>
              <a:t>O modelo OSI</a:t>
            </a:r>
          </a:p>
          <a:p>
            <a:pPr lvl="0" rtl="0">
              <a:lnSpc>
                <a:spcPct val="80000"/>
              </a:lnSpc>
              <a:spcBef>
                <a:spcPts val="500"/>
              </a:spcBef>
              <a:buNone/>
            </a:pPr>
            <a:endParaRPr sz="1800">
              <a:solidFill>
                <a:srgbClr val="666666"/>
              </a:solidFill>
              <a:latin typeface="Source Code Pro"/>
              <a:ea typeface="Source Code Pro"/>
              <a:cs typeface="Source Code Pro"/>
              <a:sym typeface="Source Code Pro"/>
            </a:endParaRPr>
          </a:p>
          <a:p>
            <a:pPr lvl="0" algn="just" rtl="0">
              <a:lnSpc>
                <a:spcPct val="80000"/>
              </a:lnSpc>
              <a:spcBef>
                <a:spcPts val="600"/>
              </a:spcBef>
              <a:buNone/>
            </a:pPr>
            <a:endParaRPr sz="2400">
              <a:solidFill>
                <a:srgbClr val="666666"/>
              </a:solidFill>
              <a:latin typeface="Source Code Pro"/>
              <a:ea typeface="Source Code Pro"/>
              <a:cs typeface="Source Code Pro"/>
              <a:sym typeface="Source Code Pro"/>
            </a:endParaRPr>
          </a:p>
          <a:p>
            <a:pPr lvl="0" algn="just" rtl="0">
              <a:lnSpc>
                <a:spcPct val="80000"/>
              </a:lnSpc>
              <a:spcBef>
                <a:spcPts val="600"/>
              </a:spcBef>
              <a:buNone/>
            </a:pPr>
            <a:endParaRPr>
              <a:solidFill>
                <a:srgbClr val="666666"/>
              </a:solidFill>
              <a:latin typeface="Source Code Pro"/>
              <a:ea typeface="Source Code Pro"/>
              <a:cs typeface="Source Code Pro"/>
              <a:sym typeface="Source Code Pro"/>
            </a:endParaRPr>
          </a:p>
          <a:p>
            <a:pPr lvl="0" algn="just" rtl="0">
              <a:lnSpc>
                <a:spcPct val="80000"/>
              </a:lnSpc>
              <a:spcBef>
                <a:spcPts val="500"/>
              </a:spcBef>
              <a:buNone/>
            </a:pPr>
            <a:endParaRPr>
              <a:solidFill>
                <a:srgbClr val="666666"/>
              </a:solidFill>
              <a:latin typeface="Source Code Pro"/>
              <a:ea typeface="Source Code Pro"/>
              <a:cs typeface="Source Code Pro"/>
              <a:sym typeface="Source Code Pro"/>
            </a:endParaRPr>
          </a:p>
          <a:p>
            <a:pPr lvl="0" algn="just" rtl="0">
              <a:spcBef>
                <a:spcPts val="0"/>
              </a:spcBef>
              <a:buNone/>
            </a:pPr>
            <a:endParaRPr>
              <a:solidFill>
                <a:srgbClr val="666666"/>
              </a:solidFill>
              <a:latin typeface="Source Code Pro"/>
              <a:ea typeface="Source Code Pro"/>
              <a:cs typeface="Source Code Pro"/>
              <a:sym typeface="Source Code Pro"/>
            </a:endParaRPr>
          </a:p>
        </p:txBody>
      </p:sp>
      <p:sp>
        <p:nvSpPr>
          <p:cNvPr id="292" name="Shape 292"/>
          <p:cNvSpPr txBox="1"/>
          <p:nvPr/>
        </p:nvSpPr>
        <p:spPr>
          <a:xfrm>
            <a:off x="311700" y="1813175"/>
            <a:ext cx="5550000" cy="3043200"/>
          </a:xfrm>
          <a:prstGeom prst="rect">
            <a:avLst/>
          </a:prstGeom>
          <a:noFill/>
          <a:ln>
            <a:noFill/>
          </a:ln>
        </p:spPr>
        <p:txBody>
          <a:bodyPr wrap="square" lIns="91425" tIns="91425" rIns="91425" bIns="91425" anchor="t" anchorCtr="0">
            <a:noAutofit/>
          </a:bodyPr>
          <a:lstStyle/>
          <a:p>
            <a:pPr lvl="0" algn="just" rtl="0">
              <a:lnSpc>
                <a:spcPct val="80000"/>
              </a:lnSpc>
              <a:spcBef>
                <a:spcPts val="400"/>
              </a:spcBef>
              <a:buNone/>
            </a:pPr>
            <a:r>
              <a:rPr lang="pt-BR" b="1">
                <a:solidFill>
                  <a:srgbClr val="666666"/>
                </a:solidFill>
                <a:latin typeface="Source Code Pro"/>
                <a:ea typeface="Source Code Pro"/>
                <a:cs typeface="Source Code Pro"/>
                <a:sym typeface="Source Code Pro"/>
              </a:rPr>
              <a:t>Camada 7: A camada de aplicação </a:t>
            </a:r>
          </a:p>
          <a:p>
            <a:pPr lvl="0" algn="just" rtl="0">
              <a:lnSpc>
                <a:spcPct val="80000"/>
              </a:lnSpc>
              <a:spcBef>
                <a:spcPts val="400"/>
              </a:spcBef>
              <a:buNone/>
            </a:pPr>
            <a:r>
              <a:rPr lang="pt-BR">
                <a:solidFill>
                  <a:srgbClr val="666666"/>
                </a:solidFill>
                <a:latin typeface="Source Code Pro"/>
                <a:ea typeface="Source Code Pro"/>
                <a:cs typeface="Source Code Pro"/>
                <a:sym typeface="Source Code Pro"/>
              </a:rPr>
              <a:t>  A camada de aplicação é a camada OSI mais próxima do usuário; ela fornece serviços de rede aos aplicativos do usuário. Ela se diferencia das outras por não fornecer serviços a nenhuma outra camada OSI, mas apenas a aplicativos fora do modelo OSI.</a:t>
            </a:r>
          </a:p>
          <a:p>
            <a:pPr lvl="0" algn="just" rtl="0">
              <a:lnSpc>
                <a:spcPct val="80000"/>
              </a:lnSpc>
              <a:spcBef>
                <a:spcPts val="400"/>
              </a:spcBef>
              <a:buNone/>
            </a:pPr>
            <a:r>
              <a:rPr lang="pt-BR">
                <a:solidFill>
                  <a:srgbClr val="666666"/>
                </a:solidFill>
                <a:latin typeface="Source Code Pro"/>
                <a:ea typeface="Source Code Pro"/>
                <a:cs typeface="Source Code Pro"/>
                <a:sym typeface="Source Code Pro"/>
              </a:rPr>
              <a:t>  Os programas de planilhas, processamento de texto e os programas de terminal bancário são exemplos desses processos de aplicativos.</a:t>
            </a:r>
          </a:p>
          <a:p>
            <a:pPr lvl="0" algn="just" rtl="0">
              <a:lnSpc>
                <a:spcPct val="80000"/>
              </a:lnSpc>
              <a:spcBef>
                <a:spcPts val="400"/>
              </a:spcBef>
              <a:buNone/>
            </a:pPr>
            <a:endParaRPr>
              <a:solidFill>
                <a:srgbClr val="666666"/>
              </a:solidFill>
              <a:latin typeface="Source Code Pro"/>
              <a:ea typeface="Source Code Pro"/>
              <a:cs typeface="Source Code Pro"/>
              <a:sym typeface="Source Code Pro"/>
            </a:endParaRPr>
          </a:p>
          <a:p>
            <a:pPr lvl="0" algn="just" rtl="0">
              <a:lnSpc>
                <a:spcPct val="80000"/>
              </a:lnSpc>
              <a:spcBef>
                <a:spcPts val="400"/>
              </a:spcBef>
              <a:buNone/>
            </a:pPr>
            <a:r>
              <a:rPr lang="pt-BR">
                <a:solidFill>
                  <a:srgbClr val="666666"/>
                </a:solidFill>
                <a:latin typeface="Source Code Pro"/>
                <a:ea typeface="Source Code Pro"/>
                <a:cs typeface="Source Code Pro"/>
                <a:sym typeface="Source Code Pro"/>
              </a:rPr>
              <a:t>Para definir em poucas palavras a camada 7, pense em navegadores. </a:t>
            </a:r>
          </a:p>
          <a:p>
            <a:pPr lvl="0" algn="just" rtl="0">
              <a:spcBef>
                <a:spcPts val="0"/>
              </a:spcBef>
              <a:buNone/>
            </a:pPr>
            <a:endParaRPr>
              <a:solidFill>
                <a:srgbClr val="666666"/>
              </a:solidFill>
              <a:latin typeface="Source Code Pro"/>
              <a:ea typeface="Source Code Pro"/>
              <a:cs typeface="Source Code Pro"/>
              <a:sym typeface="Source Code Pro"/>
            </a:endParaRPr>
          </a:p>
        </p:txBody>
      </p:sp>
      <p:sp>
        <p:nvSpPr>
          <p:cNvPr id="293" name="Shape 293"/>
          <p:cNvSpPr txBox="1"/>
          <p:nvPr/>
        </p:nvSpPr>
        <p:spPr>
          <a:xfrm>
            <a:off x="6059100" y="4120175"/>
            <a:ext cx="2977200" cy="603300"/>
          </a:xfrm>
          <a:prstGeom prst="rect">
            <a:avLst/>
          </a:prstGeom>
          <a:noFill/>
          <a:ln>
            <a:noFill/>
          </a:ln>
        </p:spPr>
        <p:txBody>
          <a:bodyPr wrap="square" lIns="91425" tIns="91425" rIns="91425" bIns="91425" anchor="t" anchorCtr="0">
            <a:noAutofit/>
          </a:bodyPr>
          <a:lstStyle/>
          <a:p>
            <a:pPr lvl="0" rtl="0">
              <a:spcBef>
                <a:spcPts val="0"/>
              </a:spcBef>
              <a:buNone/>
            </a:pPr>
            <a:r>
              <a:rPr lang="pt-BR" sz="1800">
                <a:solidFill>
                  <a:srgbClr val="CC0000"/>
                </a:solidFill>
                <a:latin typeface="Source Code Pro"/>
                <a:ea typeface="Source Code Pro"/>
                <a:cs typeface="Source Code Pro"/>
                <a:sym typeface="Source Code Pro"/>
              </a:rPr>
              <a:t>PDU: DADOS</a:t>
            </a:r>
          </a:p>
        </p:txBody>
      </p:sp>
      <p:pic>
        <p:nvPicPr>
          <p:cNvPr id="294" name="Shape 294"/>
          <p:cNvPicPr preferRelativeResize="0"/>
          <p:nvPr/>
        </p:nvPicPr>
        <p:blipFill>
          <a:blip r:embed="rId3">
            <a:alphaModFix/>
          </a:blip>
          <a:stretch>
            <a:fillRect/>
          </a:stretch>
        </p:blipFill>
        <p:spPr>
          <a:xfrm>
            <a:off x="6229524" y="1668150"/>
            <a:ext cx="2333999" cy="2143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fade">
                                      <p:cBhvr>
                                        <p:cTn id="7" dur="10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Organização e arquitetura de redes</a:t>
            </a:r>
          </a:p>
        </p:txBody>
      </p:sp>
      <p:sp>
        <p:nvSpPr>
          <p:cNvPr id="300" name="Shape 300"/>
          <p:cNvSpPr txBox="1"/>
          <p:nvPr/>
        </p:nvSpPr>
        <p:spPr>
          <a:xfrm>
            <a:off x="664275" y="1382350"/>
            <a:ext cx="2737800" cy="664200"/>
          </a:xfrm>
          <a:prstGeom prst="rect">
            <a:avLst/>
          </a:prstGeom>
          <a:noFill/>
          <a:ln>
            <a:noFill/>
          </a:ln>
        </p:spPr>
        <p:txBody>
          <a:bodyPr wrap="square" lIns="91425" tIns="91425" rIns="91425" bIns="91425" anchor="t" anchorCtr="0">
            <a:noAutofit/>
          </a:bodyPr>
          <a:lstStyle/>
          <a:p>
            <a:pPr lvl="0" rtl="0">
              <a:lnSpc>
                <a:spcPct val="80000"/>
              </a:lnSpc>
              <a:spcBef>
                <a:spcPts val="500"/>
              </a:spcBef>
              <a:buNone/>
            </a:pPr>
            <a:r>
              <a:rPr lang="pt-BR" sz="3000">
                <a:latin typeface="Permanent Marker"/>
                <a:ea typeface="Permanent Marker"/>
                <a:cs typeface="Permanent Marker"/>
                <a:sym typeface="Permanent Marker"/>
              </a:rPr>
              <a:t>Desafio!!</a:t>
            </a:r>
          </a:p>
          <a:p>
            <a:pPr lvl="0" rtl="0">
              <a:lnSpc>
                <a:spcPct val="80000"/>
              </a:lnSpc>
              <a:spcBef>
                <a:spcPts val="500"/>
              </a:spcBef>
              <a:buNone/>
            </a:pPr>
            <a:endParaRPr sz="1800">
              <a:solidFill>
                <a:srgbClr val="666666"/>
              </a:solidFill>
              <a:latin typeface="Source Code Pro"/>
              <a:ea typeface="Source Code Pro"/>
              <a:cs typeface="Source Code Pro"/>
              <a:sym typeface="Source Code Pro"/>
            </a:endParaRPr>
          </a:p>
          <a:p>
            <a:pPr lvl="0" algn="just" rtl="0">
              <a:lnSpc>
                <a:spcPct val="80000"/>
              </a:lnSpc>
              <a:spcBef>
                <a:spcPts val="600"/>
              </a:spcBef>
              <a:buNone/>
            </a:pPr>
            <a:endParaRPr sz="2400">
              <a:solidFill>
                <a:srgbClr val="666666"/>
              </a:solidFill>
              <a:latin typeface="Source Code Pro"/>
              <a:ea typeface="Source Code Pro"/>
              <a:cs typeface="Source Code Pro"/>
              <a:sym typeface="Source Code Pro"/>
            </a:endParaRPr>
          </a:p>
          <a:p>
            <a:pPr lvl="0" algn="just" rtl="0">
              <a:lnSpc>
                <a:spcPct val="80000"/>
              </a:lnSpc>
              <a:spcBef>
                <a:spcPts val="600"/>
              </a:spcBef>
              <a:buNone/>
            </a:pPr>
            <a:endParaRPr>
              <a:solidFill>
                <a:srgbClr val="666666"/>
              </a:solidFill>
              <a:latin typeface="Source Code Pro"/>
              <a:ea typeface="Source Code Pro"/>
              <a:cs typeface="Source Code Pro"/>
              <a:sym typeface="Source Code Pro"/>
            </a:endParaRPr>
          </a:p>
          <a:p>
            <a:pPr lvl="0" algn="just" rtl="0">
              <a:lnSpc>
                <a:spcPct val="80000"/>
              </a:lnSpc>
              <a:spcBef>
                <a:spcPts val="500"/>
              </a:spcBef>
              <a:buNone/>
            </a:pPr>
            <a:endParaRPr>
              <a:solidFill>
                <a:srgbClr val="666666"/>
              </a:solidFill>
              <a:latin typeface="Source Code Pro"/>
              <a:ea typeface="Source Code Pro"/>
              <a:cs typeface="Source Code Pro"/>
              <a:sym typeface="Source Code Pro"/>
            </a:endParaRPr>
          </a:p>
          <a:p>
            <a:pPr lvl="0" algn="just" rtl="0">
              <a:spcBef>
                <a:spcPts val="0"/>
              </a:spcBef>
              <a:buNone/>
            </a:pPr>
            <a:endParaRPr>
              <a:solidFill>
                <a:srgbClr val="666666"/>
              </a:solidFill>
              <a:latin typeface="Source Code Pro"/>
              <a:ea typeface="Source Code Pro"/>
              <a:cs typeface="Source Code Pro"/>
              <a:sym typeface="Source Code Pro"/>
            </a:endParaRPr>
          </a:p>
        </p:txBody>
      </p:sp>
      <p:sp>
        <p:nvSpPr>
          <p:cNvPr id="301" name="Shape 301"/>
          <p:cNvSpPr txBox="1"/>
          <p:nvPr/>
        </p:nvSpPr>
        <p:spPr>
          <a:xfrm>
            <a:off x="2746800" y="1247700"/>
            <a:ext cx="5987400" cy="3492000"/>
          </a:xfrm>
          <a:prstGeom prst="rect">
            <a:avLst/>
          </a:prstGeom>
          <a:noFill/>
          <a:ln>
            <a:noFill/>
          </a:ln>
        </p:spPr>
        <p:txBody>
          <a:bodyPr wrap="square" lIns="91425" tIns="91425" rIns="91425" bIns="91425" anchor="t" anchorCtr="0">
            <a:noAutofit/>
          </a:bodyPr>
          <a:lstStyle/>
          <a:p>
            <a:pPr marL="139700" marR="139700" lvl="0" indent="0" algn="just" rtl="0">
              <a:lnSpc>
                <a:spcPct val="140000"/>
              </a:lnSpc>
              <a:spcBef>
                <a:spcPts val="1800"/>
              </a:spcBef>
              <a:buNone/>
            </a:pPr>
            <a:r>
              <a:rPr lang="pt-BR" sz="1000" b="1">
                <a:solidFill>
                  <a:srgbClr val="252525"/>
                </a:solidFill>
                <a:highlight>
                  <a:srgbClr val="FFFFFF"/>
                </a:highlight>
                <a:latin typeface="Source Code Pro"/>
                <a:ea typeface="Source Code Pro"/>
                <a:cs typeface="Source Code Pro"/>
                <a:sym typeface="Source Code Pro"/>
              </a:rPr>
              <a:t>O modelo de referência OSI, desenvolvido pela ISO, trata da interconexão entre sistemas abertos. Ele é formado por sete camadas, cada uma com um grau de abstração. A Camada de Rede do modelo OSI é responsável por: </a:t>
            </a:r>
          </a:p>
          <a:p>
            <a:pPr marL="215900" marR="139700" lvl="0" indent="0" rtl="0">
              <a:lnSpc>
                <a:spcPct val="115000"/>
              </a:lnSpc>
              <a:spcBef>
                <a:spcPts val="1500"/>
              </a:spcBef>
              <a:spcAft>
                <a:spcPts val="900"/>
              </a:spcAft>
              <a:buNone/>
            </a:pPr>
            <a:r>
              <a:rPr lang="pt-BR" sz="1000">
                <a:solidFill>
                  <a:srgbClr val="252525"/>
                </a:solidFill>
                <a:highlight>
                  <a:srgbClr val="EAEAE3"/>
                </a:highlight>
                <a:latin typeface="Source Code Pro"/>
                <a:ea typeface="Source Code Pro"/>
                <a:cs typeface="Source Code Pro"/>
                <a:sym typeface="Source Code Pro"/>
              </a:rPr>
              <a:t>a </a:t>
            </a:r>
            <a:r>
              <a:rPr lang="pt-BR" sz="1000">
                <a:solidFill>
                  <a:srgbClr val="525252"/>
                </a:solidFill>
                <a:highlight>
                  <a:srgbClr val="FFFFFF"/>
                </a:highlight>
                <a:latin typeface="Source Code Pro"/>
                <a:ea typeface="Source Code Pro"/>
                <a:cs typeface="Source Code Pro"/>
                <a:sym typeface="Source Code Pro"/>
              </a:rPr>
              <a:t>fornecer um canal de comunicação livre de erros de transmissão.</a:t>
            </a:r>
          </a:p>
          <a:p>
            <a:pPr marL="215900" marR="139700" lvl="0" indent="0" rtl="0">
              <a:lnSpc>
                <a:spcPct val="115000"/>
              </a:lnSpc>
              <a:spcBef>
                <a:spcPts val="1500"/>
              </a:spcBef>
              <a:spcAft>
                <a:spcPts val="900"/>
              </a:spcAft>
              <a:buNone/>
            </a:pPr>
            <a:r>
              <a:rPr lang="pt-BR" sz="1000">
                <a:solidFill>
                  <a:srgbClr val="252525"/>
                </a:solidFill>
                <a:highlight>
                  <a:srgbClr val="EAEAE3"/>
                </a:highlight>
                <a:latin typeface="Source Code Pro"/>
                <a:ea typeface="Source Code Pro"/>
                <a:cs typeface="Source Code Pro"/>
                <a:sym typeface="Source Code Pro"/>
              </a:rPr>
              <a:t>b </a:t>
            </a:r>
            <a:r>
              <a:rPr lang="pt-BR" sz="1000">
                <a:solidFill>
                  <a:srgbClr val="525252"/>
                </a:solidFill>
                <a:highlight>
                  <a:srgbClr val="FFFFFF"/>
                </a:highlight>
                <a:latin typeface="Source Code Pro"/>
                <a:ea typeface="Source Code Pro"/>
                <a:cs typeface="Source Code Pro"/>
                <a:sym typeface="Source Code Pro"/>
              </a:rPr>
              <a:t>determinar o tipo de serviço que deve ser fornecido à camada de Sessão. </a:t>
            </a:r>
          </a:p>
          <a:p>
            <a:pPr marL="215900" marR="139700" lvl="0" indent="0" rtl="0">
              <a:lnSpc>
                <a:spcPct val="115000"/>
              </a:lnSpc>
              <a:spcBef>
                <a:spcPts val="1500"/>
              </a:spcBef>
              <a:spcAft>
                <a:spcPts val="900"/>
              </a:spcAft>
              <a:buNone/>
            </a:pPr>
            <a:r>
              <a:rPr lang="pt-BR" sz="1000">
                <a:solidFill>
                  <a:srgbClr val="252525"/>
                </a:solidFill>
                <a:highlight>
                  <a:srgbClr val="EAEAE3"/>
                </a:highlight>
                <a:latin typeface="Source Code Pro"/>
                <a:ea typeface="Source Code Pro"/>
                <a:cs typeface="Source Code Pro"/>
                <a:sym typeface="Source Code Pro"/>
              </a:rPr>
              <a:t>c </a:t>
            </a:r>
            <a:r>
              <a:rPr lang="pt-BR" sz="1000">
                <a:solidFill>
                  <a:srgbClr val="525252"/>
                </a:solidFill>
                <a:highlight>
                  <a:srgbClr val="FFFFFF"/>
                </a:highlight>
                <a:latin typeface="Source Code Pro"/>
                <a:ea typeface="Source Code Pro"/>
                <a:cs typeface="Source Code Pro"/>
                <a:sym typeface="Source Code Pro"/>
              </a:rPr>
              <a:t>determinar a maneira com que pacotes são roteados da origem até o destino.</a:t>
            </a:r>
          </a:p>
          <a:p>
            <a:pPr marL="215900" marR="139700" lvl="0" indent="0" rtl="0">
              <a:lnSpc>
                <a:spcPct val="115000"/>
              </a:lnSpc>
              <a:spcBef>
                <a:spcPts val="1500"/>
              </a:spcBef>
              <a:spcAft>
                <a:spcPts val="900"/>
              </a:spcAft>
              <a:buNone/>
            </a:pPr>
            <a:r>
              <a:rPr lang="pt-BR" sz="1000">
                <a:solidFill>
                  <a:srgbClr val="252525"/>
                </a:solidFill>
                <a:highlight>
                  <a:srgbClr val="EAEAE3"/>
                </a:highlight>
                <a:latin typeface="Source Code Pro"/>
                <a:ea typeface="Source Code Pro"/>
                <a:cs typeface="Source Code Pro"/>
                <a:sym typeface="Source Code Pro"/>
              </a:rPr>
              <a:t>d </a:t>
            </a:r>
            <a:r>
              <a:rPr lang="pt-BR" sz="1000">
                <a:solidFill>
                  <a:srgbClr val="525252"/>
                </a:solidFill>
                <a:highlight>
                  <a:srgbClr val="FFFFFF"/>
                </a:highlight>
                <a:latin typeface="Source Code Pro"/>
                <a:ea typeface="Source Code Pro"/>
                <a:cs typeface="Source Code Pro"/>
                <a:sym typeface="Source Code Pro"/>
              </a:rPr>
              <a:t>estabelecer sessões entre usuários de diferentes máquinas. </a:t>
            </a:r>
          </a:p>
          <a:p>
            <a:pPr marL="215900" marR="139700" lvl="0" indent="0" rtl="0">
              <a:lnSpc>
                <a:spcPct val="115000"/>
              </a:lnSpc>
              <a:spcBef>
                <a:spcPts val="1500"/>
              </a:spcBef>
              <a:spcAft>
                <a:spcPts val="2300"/>
              </a:spcAft>
              <a:buNone/>
            </a:pPr>
            <a:r>
              <a:rPr lang="pt-BR" sz="1000">
                <a:solidFill>
                  <a:srgbClr val="252525"/>
                </a:solidFill>
                <a:highlight>
                  <a:srgbClr val="EAEAE3"/>
                </a:highlight>
                <a:latin typeface="Source Code Pro"/>
                <a:ea typeface="Source Code Pro"/>
                <a:cs typeface="Source Code Pro"/>
                <a:sym typeface="Source Code Pro"/>
              </a:rPr>
              <a:t>e </a:t>
            </a:r>
            <a:r>
              <a:rPr lang="pt-BR" sz="1000">
                <a:solidFill>
                  <a:srgbClr val="525252"/>
                </a:solidFill>
                <a:highlight>
                  <a:srgbClr val="FFFFFF"/>
                </a:highlight>
                <a:latin typeface="Source Code Pro"/>
                <a:ea typeface="Source Code Pro"/>
                <a:cs typeface="Source Code Pro"/>
                <a:sym typeface="Source Code Pro"/>
              </a:rPr>
              <a:t>manter protocolos para os usuários.</a:t>
            </a:r>
          </a:p>
          <a:p>
            <a:pPr lvl="0">
              <a:spcBef>
                <a:spcPts val="0"/>
              </a:spcBef>
              <a:buNone/>
            </a:pPr>
            <a:endParaRPr sz="1000"/>
          </a:p>
        </p:txBody>
      </p:sp>
      <p:pic>
        <p:nvPicPr>
          <p:cNvPr id="302" name="Shape 302"/>
          <p:cNvPicPr preferRelativeResize="0"/>
          <p:nvPr/>
        </p:nvPicPr>
        <p:blipFill>
          <a:blip r:embed="rId3">
            <a:alphaModFix/>
          </a:blip>
          <a:stretch>
            <a:fillRect/>
          </a:stretch>
        </p:blipFill>
        <p:spPr>
          <a:xfrm>
            <a:off x="359050" y="2200425"/>
            <a:ext cx="2129450" cy="2323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1000"/>
                                        <p:tgtEl>
                                          <p:spTgt spid="3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1"/>
                                        </p:tgtEl>
                                        <p:attrNameLst>
                                          <p:attrName>style.visibility</p:attrName>
                                        </p:attrNameLst>
                                      </p:cBhvr>
                                      <p:to>
                                        <p:strVal val="visible"/>
                                      </p:to>
                                    </p:set>
                                    <p:animEffect transition="in" filter="fade">
                                      <p:cBhvr>
                                        <p:cTn id="12" dur="10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Organização e arquitetura de redes</a:t>
            </a:r>
          </a:p>
        </p:txBody>
      </p:sp>
      <p:sp>
        <p:nvSpPr>
          <p:cNvPr id="308" name="Shape 308"/>
          <p:cNvSpPr txBox="1"/>
          <p:nvPr/>
        </p:nvSpPr>
        <p:spPr>
          <a:xfrm>
            <a:off x="664275" y="1382350"/>
            <a:ext cx="2737800" cy="664200"/>
          </a:xfrm>
          <a:prstGeom prst="rect">
            <a:avLst/>
          </a:prstGeom>
          <a:noFill/>
          <a:ln>
            <a:noFill/>
          </a:ln>
        </p:spPr>
        <p:txBody>
          <a:bodyPr wrap="square" lIns="91425" tIns="91425" rIns="91425" bIns="91425" anchor="t" anchorCtr="0">
            <a:noAutofit/>
          </a:bodyPr>
          <a:lstStyle/>
          <a:p>
            <a:pPr lvl="0" rtl="0">
              <a:lnSpc>
                <a:spcPct val="80000"/>
              </a:lnSpc>
              <a:spcBef>
                <a:spcPts val="500"/>
              </a:spcBef>
              <a:buNone/>
            </a:pPr>
            <a:r>
              <a:rPr lang="pt-BR" sz="3000">
                <a:latin typeface="Permanent Marker"/>
                <a:ea typeface="Permanent Marker"/>
                <a:cs typeface="Permanent Marker"/>
                <a:sym typeface="Permanent Marker"/>
              </a:rPr>
              <a:t>Desafio!!</a:t>
            </a:r>
          </a:p>
          <a:p>
            <a:pPr lvl="0" rtl="0">
              <a:lnSpc>
                <a:spcPct val="80000"/>
              </a:lnSpc>
              <a:spcBef>
                <a:spcPts val="500"/>
              </a:spcBef>
              <a:buNone/>
            </a:pPr>
            <a:endParaRPr sz="1800">
              <a:solidFill>
                <a:srgbClr val="666666"/>
              </a:solidFill>
              <a:latin typeface="Source Code Pro"/>
              <a:ea typeface="Source Code Pro"/>
              <a:cs typeface="Source Code Pro"/>
              <a:sym typeface="Source Code Pro"/>
            </a:endParaRPr>
          </a:p>
          <a:p>
            <a:pPr lvl="0" algn="just" rtl="0">
              <a:lnSpc>
                <a:spcPct val="80000"/>
              </a:lnSpc>
              <a:spcBef>
                <a:spcPts val="600"/>
              </a:spcBef>
              <a:buNone/>
            </a:pPr>
            <a:endParaRPr sz="2400">
              <a:solidFill>
                <a:srgbClr val="666666"/>
              </a:solidFill>
              <a:latin typeface="Source Code Pro"/>
              <a:ea typeface="Source Code Pro"/>
              <a:cs typeface="Source Code Pro"/>
              <a:sym typeface="Source Code Pro"/>
            </a:endParaRPr>
          </a:p>
          <a:p>
            <a:pPr lvl="0" algn="just" rtl="0">
              <a:lnSpc>
                <a:spcPct val="80000"/>
              </a:lnSpc>
              <a:spcBef>
                <a:spcPts val="600"/>
              </a:spcBef>
              <a:buNone/>
            </a:pPr>
            <a:endParaRPr>
              <a:solidFill>
                <a:srgbClr val="666666"/>
              </a:solidFill>
              <a:latin typeface="Source Code Pro"/>
              <a:ea typeface="Source Code Pro"/>
              <a:cs typeface="Source Code Pro"/>
              <a:sym typeface="Source Code Pro"/>
            </a:endParaRPr>
          </a:p>
          <a:p>
            <a:pPr lvl="0" algn="just" rtl="0">
              <a:lnSpc>
                <a:spcPct val="80000"/>
              </a:lnSpc>
              <a:spcBef>
                <a:spcPts val="500"/>
              </a:spcBef>
              <a:buNone/>
            </a:pPr>
            <a:endParaRPr>
              <a:solidFill>
                <a:srgbClr val="666666"/>
              </a:solidFill>
              <a:latin typeface="Source Code Pro"/>
              <a:ea typeface="Source Code Pro"/>
              <a:cs typeface="Source Code Pro"/>
              <a:sym typeface="Source Code Pro"/>
            </a:endParaRPr>
          </a:p>
          <a:p>
            <a:pPr lvl="0" algn="just" rtl="0">
              <a:spcBef>
                <a:spcPts val="0"/>
              </a:spcBef>
              <a:buNone/>
            </a:pPr>
            <a:endParaRPr>
              <a:solidFill>
                <a:srgbClr val="666666"/>
              </a:solidFill>
              <a:latin typeface="Source Code Pro"/>
              <a:ea typeface="Source Code Pro"/>
              <a:cs typeface="Source Code Pro"/>
              <a:sym typeface="Source Code Pro"/>
            </a:endParaRPr>
          </a:p>
        </p:txBody>
      </p:sp>
      <p:sp>
        <p:nvSpPr>
          <p:cNvPr id="309" name="Shape 309"/>
          <p:cNvSpPr txBox="1"/>
          <p:nvPr/>
        </p:nvSpPr>
        <p:spPr>
          <a:xfrm>
            <a:off x="2755775" y="1148975"/>
            <a:ext cx="5987400" cy="3583015"/>
          </a:xfrm>
          <a:prstGeom prst="rect">
            <a:avLst/>
          </a:prstGeom>
          <a:noFill/>
          <a:ln>
            <a:noFill/>
          </a:ln>
        </p:spPr>
        <p:txBody>
          <a:bodyPr wrap="square" lIns="91425" tIns="91425" rIns="91425" bIns="91425" anchor="t" anchorCtr="0">
            <a:noAutofit/>
          </a:bodyPr>
          <a:lstStyle/>
          <a:p>
            <a:pPr marL="0" marR="139700" lvl="0" indent="0" algn="just" rtl="0">
              <a:lnSpc>
                <a:spcPct val="140000"/>
              </a:lnSpc>
              <a:spcBef>
                <a:spcPts val="1800"/>
              </a:spcBef>
              <a:buNone/>
            </a:pPr>
            <a:r>
              <a:rPr lang="pt-BR" sz="1000" dirty="0">
                <a:solidFill>
                  <a:srgbClr val="666666"/>
                </a:solidFill>
                <a:highlight>
                  <a:srgbClr val="FFFFFF"/>
                </a:highlight>
                <a:latin typeface="Source Code Pro"/>
                <a:ea typeface="Source Code Pro"/>
                <a:cs typeface="Source Code Pro"/>
                <a:sym typeface="Source Code Pro"/>
              </a:rPr>
              <a:t>Uma aplicação deseja fazer um determinado processamento numérico, mas os dados fornecidos virão de computadores com diferentes estruturas de codificação numérica (</a:t>
            </a:r>
            <a:r>
              <a:rPr lang="pt-BR" sz="1000" i="1" dirty="0" err="1">
                <a:solidFill>
                  <a:srgbClr val="666666"/>
                </a:solidFill>
                <a:highlight>
                  <a:srgbClr val="FFFFFF"/>
                </a:highlight>
                <a:latin typeface="Source Code Pro"/>
                <a:ea typeface="Source Code Pro"/>
                <a:cs typeface="Source Code Pro"/>
                <a:sym typeface="Source Code Pro"/>
              </a:rPr>
              <a:t>little-endian</a:t>
            </a:r>
            <a:r>
              <a:rPr lang="pt-BR" sz="1000" dirty="0">
                <a:solidFill>
                  <a:srgbClr val="666666"/>
                </a:solidFill>
                <a:highlight>
                  <a:srgbClr val="FFFFFF"/>
                </a:highlight>
                <a:latin typeface="Source Code Pro"/>
                <a:ea typeface="Source Code Pro"/>
                <a:cs typeface="Source Code Pro"/>
                <a:sym typeface="Source Code Pro"/>
              </a:rPr>
              <a:t> ou </a:t>
            </a:r>
            <a:r>
              <a:rPr lang="pt-BR" sz="1000" i="1" dirty="0">
                <a:solidFill>
                  <a:srgbClr val="666666"/>
                </a:solidFill>
                <a:highlight>
                  <a:srgbClr val="FFFFFF"/>
                </a:highlight>
                <a:latin typeface="Source Code Pro"/>
                <a:ea typeface="Source Code Pro"/>
                <a:cs typeface="Source Code Pro"/>
                <a:sym typeface="Source Code Pro"/>
              </a:rPr>
              <a:t>big-</a:t>
            </a:r>
            <a:r>
              <a:rPr lang="pt-BR" sz="1000" i="1" dirty="0" err="1">
                <a:solidFill>
                  <a:srgbClr val="666666"/>
                </a:solidFill>
                <a:highlight>
                  <a:srgbClr val="FFFFFF"/>
                </a:highlight>
                <a:latin typeface="Source Code Pro"/>
                <a:ea typeface="Source Code Pro"/>
                <a:cs typeface="Source Code Pro"/>
                <a:sym typeface="Source Code Pro"/>
              </a:rPr>
              <a:t>endian</a:t>
            </a:r>
            <a:r>
              <a:rPr lang="pt-BR" sz="1000" dirty="0">
                <a:solidFill>
                  <a:srgbClr val="666666"/>
                </a:solidFill>
                <a:highlight>
                  <a:srgbClr val="FFFFFF"/>
                </a:highlight>
                <a:latin typeface="Source Code Pro"/>
                <a:ea typeface="Source Code Pro"/>
                <a:cs typeface="Source Code Pro"/>
                <a:sym typeface="Source Code Pro"/>
              </a:rPr>
              <a:t>), e portanto precisam sofrer uma prévia conversão de formato antes de serem </a:t>
            </a:r>
            <a:r>
              <a:rPr lang="pt-BR" sz="1000" dirty="0" smtClean="0">
                <a:solidFill>
                  <a:srgbClr val="666666"/>
                </a:solidFill>
                <a:highlight>
                  <a:srgbClr val="FFFFFF"/>
                </a:highlight>
                <a:latin typeface="Source Code Pro"/>
                <a:ea typeface="Source Code Pro"/>
                <a:cs typeface="Source Code Pro"/>
                <a:sym typeface="Source Code Pro"/>
              </a:rPr>
              <a:t>processados.</a:t>
            </a:r>
          </a:p>
          <a:p>
            <a:pPr marL="0" marR="139700" lvl="0" indent="0" algn="just" rtl="0">
              <a:lnSpc>
                <a:spcPct val="140000"/>
              </a:lnSpc>
              <a:spcBef>
                <a:spcPts val="1800"/>
              </a:spcBef>
              <a:buNone/>
            </a:pPr>
            <a:r>
              <a:rPr lang="pt-BR" sz="1000" dirty="0" smtClean="0">
                <a:solidFill>
                  <a:srgbClr val="666666"/>
                </a:solidFill>
                <a:highlight>
                  <a:srgbClr val="FFFFFF"/>
                </a:highlight>
                <a:latin typeface="Source Code Pro"/>
                <a:ea typeface="Source Code Pro"/>
                <a:cs typeface="Source Code Pro"/>
                <a:sym typeface="Source Code Pro"/>
              </a:rPr>
              <a:t>No </a:t>
            </a:r>
            <a:r>
              <a:rPr lang="pt-BR" sz="1000" dirty="0">
                <a:solidFill>
                  <a:srgbClr val="666666"/>
                </a:solidFill>
                <a:highlight>
                  <a:srgbClr val="FFFFFF"/>
                </a:highlight>
                <a:latin typeface="Source Code Pro"/>
                <a:ea typeface="Source Code Pro"/>
                <a:cs typeface="Source Code Pro"/>
                <a:sym typeface="Source Code Pro"/>
              </a:rPr>
              <a:t>modelo OSI, a camada adequada para realizar essa conversão é a camada de: </a:t>
            </a:r>
          </a:p>
          <a:p>
            <a:pPr marL="215900" marR="139700" lvl="0" indent="0" algn="just" rtl="0">
              <a:lnSpc>
                <a:spcPct val="115000"/>
              </a:lnSpc>
              <a:spcBef>
                <a:spcPts val="1500"/>
              </a:spcBef>
              <a:spcAft>
                <a:spcPts val="900"/>
              </a:spcAft>
              <a:buNone/>
            </a:pPr>
            <a:r>
              <a:rPr lang="pt-BR" sz="1000" dirty="0">
                <a:solidFill>
                  <a:srgbClr val="666666"/>
                </a:solidFill>
                <a:highlight>
                  <a:srgbClr val="EAEAE3"/>
                </a:highlight>
                <a:latin typeface="Source Code Pro"/>
                <a:ea typeface="Source Code Pro"/>
                <a:cs typeface="Source Code Pro"/>
                <a:sym typeface="Source Code Pro"/>
              </a:rPr>
              <a:t>a </a:t>
            </a:r>
            <a:r>
              <a:rPr lang="pt-BR" sz="1000" dirty="0">
                <a:solidFill>
                  <a:srgbClr val="666666"/>
                </a:solidFill>
                <a:highlight>
                  <a:srgbClr val="FFFFFF"/>
                </a:highlight>
                <a:latin typeface="Source Code Pro"/>
                <a:ea typeface="Source Code Pro"/>
                <a:cs typeface="Source Code Pro"/>
                <a:sym typeface="Source Code Pro"/>
              </a:rPr>
              <a:t>enlace; </a:t>
            </a:r>
          </a:p>
          <a:p>
            <a:pPr marL="215900" marR="139700" lvl="0" indent="0" algn="just" rtl="0">
              <a:lnSpc>
                <a:spcPct val="115000"/>
              </a:lnSpc>
              <a:spcBef>
                <a:spcPts val="1500"/>
              </a:spcBef>
              <a:spcAft>
                <a:spcPts val="900"/>
              </a:spcAft>
              <a:buNone/>
            </a:pPr>
            <a:r>
              <a:rPr lang="pt-BR" sz="1000" dirty="0">
                <a:solidFill>
                  <a:srgbClr val="666666"/>
                </a:solidFill>
                <a:highlight>
                  <a:srgbClr val="EAEAE3"/>
                </a:highlight>
                <a:latin typeface="Source Code Pro"/>
                <a:ea typeface="Source Code Pro"/>
                <a:cs typeface="Source Code Pro"/>
                <a:sym typeface="Source Code Pro"/>
              </a:rPr>
              <a:t>b </a:t>
            </a:r>
            <a:r>
              <a:rPr lang="pt-BR" sz="1000" dirty="0">
                <a:solidFill>
                  <a:srgbClr val="666666"/>
                </a:solidFill>
                <a:highlight>
                  <a:srgbClr val="FFFFFF"/>
                </a:highlight>
                <a:latin typeface="Source Code Pro"/>
                <a:ea typeface="Source Code Pro"/>
                <a:cs typeface="Source Code Pro"/>
                <a:sym typeface="Source Code Pro"/>
              </a:rPr>
              <a:t>rede; </a:t>
            </a:r>
          </a:p>
          <a:p>
            <a:pPr marL="215900" marR="139700" lvl="0" indent="0" algn="just" rtl="0">
              <a:lnSpc>
                <a:spcPct val="115000"/>
              </a:lnSpc>
              <a:spcBef>
                <a:spcPts val="1500"/>
              </a:spcBef>
              <a:spcAft>
                <a:spcPts val="900"/>
              </a:spcAft>
              <a:buNone/>
            </a:pPr>
            <a:r>
              <a:rPr lang="pt-BR" sz="1000" dirty="0">
                <a:solidFill>
                  <a:srgbClr val="666666"/>
                </a:solidFill>
                <a:highlight>
                  <a:srgbClr val="EAEAE3"/>
                </a:highlight>
                <a:latin typeface="Source Code Pro"/>
                <a:ea typeface="Source Code Pro"/>
                <a:cs typeface="Source Code Pro"/>
                <a:sym typeface="Source Code Pro"/>
              </a:rPr>
              <a:t>c </a:t>
            </a:r>
            <a:r>
              <a:rPr lang="pt-BR" sz="1000" dirty="0">
                <a:solidFill>
                  <a:srgbClr val="666666"/>
                </a:solidFill>
                <a:highlight>
                  <a:srgbClr val="FFFFFF"/>
                </a:highlight>
                <a:latin typeface="Source Code Pro"/>
                <a:ea typeface="Source Code Pro"/>
                <a:cs typeface="Source Code Pro"/>
                <a:sym typeface="Source Code Pro"/>
              </a:rPr>
              <a:t>transporte; </a:t>
            </a:r>
          </a:p>
          <a:p>
            <a:pPr marL="215900" marR="139700" lvl="0" indent="0" algn="just" rtl="0">
              <a:lnSpc>
                <a:spcPct val="115000"/>
              </a:lnSpc>
              <a:spcBef>
                <a:spcPts val="1500"/>
              </a:spcBef>
              <a:spcAft>
                <a:spcPts val="900"/>
              </a:spcAft>
              <a:buNone/>
            </a:pPr>
            <a:r>
              <a:rPr lang="pt-BR" sz="1000" dirty="0">
                <a:solidFill>
                  <a:srgbClr val="666666"/>
                </a:solidFill>
                <a:highlight>
                  <a:srgbClr val="EAEAE3"/>
                </a:highlight>
                <a:latin typeface="Source Code Pro"/>
                <a:ea typeface="Source Code Pro"/>
                <a:cs typeface="Source Code Pro"/>
                <a:sym typeface="Source Code Pro"/>
              </a:rPr>
              <a:t>d </a:t>
            </a:r>
            <a:r>
              <a:rPr lang="pt-BR" sz="1000" dirty="0">
                <a:solidFill>
                  <a:srgbClr val="666666"/>
                </a:solidFill>
                <a:highlight>
                  <a:srgbClr val="FFFFFF"/>
                </a:highlight>
                <a:latin typeface="Source Code Pro"/>
                <a:ea typeface="Source Code Pro"/>
                <a:cs typeface="Source Code Pro"/>
                <a:sym typeface="Source Code Pro"/>
              </a:rPr>
              <a:t>sessão; </a:t>
            </a:r>
          </a:p>
          <a:p>
            <a:pPr marL="215900" marR="139700" lvl="0" indent="0" algn="just" rtl="0">
              <a:lnSpc>
                <a:spcPct val="115000"/>
              </a:lnSpc>
              <a:spcBef>
                <a:spcPts val="1500"/>
              </a:spcBef>
              <a:spcAft>
                <a:spcPts val="2300"/>
              </a:spcAft>
              <a:buNone/>
            </a:pPr>
            <a:r>
              <a:rPr lang="pt-BR" sz="1000" dirty="0">
                <a:solidFill>
                  <a:srgbClr val="666666"/>
                </a:solidFill>
                <a:highlight>
                  <a:srgbClr val="EAEAE3"/>
                </a:highlight>
                <a:latin typeface="Source Code Pro"/>
                <a:ea typeface="Source Code Pro"/>
                <a:cs typeface="Source Code Pro"/>
                <a:sym typeface="Source Code Pro"/>
              </a:rPr>
              <a:t>e </a:t>
            </a:r>
            <a:r>
              <a:rPr lang="pt-BR" sz="1000" dirty="0">
                <a:solidFill>
                  <a:srgbClr val="666666"/>
                </a:solidFill>
                <a:highlight>
                  <a:srgbClr val="FFFFFF"/>
                </a:highlight>
                <a:latin typeface="Source Code Pro"/>
                <a:ea typeface="Source Code Pro"/>
                <a:cs typeface="Source Code Pro"/>
                <a:sym typeface="Source Code Pro"/>
              </a:rPr>
              <a:t>apresentação.</a:t>
            </a:r>
          </a:p>
          <a:p>
            <a:pPr lvl="0" algn="just" rtl="0">
              <a:spcBef>
                <a:spcPts val="0"/>
              </a:spcBef>
              <a:buNone/>
            </a:pPr>
            <a:endParaRPr sz="1000" b="1" dirty="0">
              <a:solidFill>
                <a:srgbClr val="666666"/>
              </a:solidFill>
              <a:highlight>
                <a:srgbClr val="FFFFFF"/>
              </a:highlight>
              <a:latin typeface="Source Code Pro"/>
              <a:ea typeface="Source Code Pro"/>
              <a:cs typeface="Source Code Pro"/>
              <a:sym typeface="Source Code Pro"/>
            </a:endParaRPr>
          </a:p>
        </p:txBody>
      </p:sp>
      <p:pic>
        <p:nvPicPr>
          <p:cNvPr id="310" name="Shape 310"/>
          <p:cNvPicPr preferRelativeResize="0"/>
          <p:nvPr/>
        </p:nvPicPr>
        <p:blipFill>
          <a:blip r:embed="rId3">
            <a:alphaModFix/>
          </a:blip>
          <a:stretch>
            <a:fillRect/>
          </a:stretch>
        </p:blipFill>
        <p:spPr>
          <a:xfrm>
            <a:off x="359050" y="2200425"/>
            <a:ext cx="2129450" cy="2323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fade">
                                      <p:cBhvr>
                                        <p:cTn id="7" dur="1000"/>
                                        <p:tgtEl>
                                          <p:spTgt spid="3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9"/>
                                        </p:tgtEl>
                                        <p:attrNameLst>
                                          <p:attrName>style.visibility</p:attrName>
                                        </p:attrNameLst>
                                      </p:cBhvr>
                                      <p:to>
                                        <p:strVal val="visible"/>
                                      </p:to>
                                    </p:set>
                                    <p:animEffect transition="in" filter="fade">
                                      <p:cBhvr>
                                        <p:cTn id="12" dur="10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Organização e arquitetura de redes</a:t>
            </a:r>
          </a:p>
        </p:txBody>
      </p:sp>
      <p:sp>
        <p:nvSpPr>
          <p:cNvPr id="316" name="Shape 316"/>
          <p:cNvSpPr txBox="1"/>
          <p:nvPr/>
        </p:nvSpPr>
        <p:spPr>
          <a:xfrm>
            <a:off x="664275" y="1382350"/>
            <a:ext cx="2737800" cy="664200"/>
          </a:xfrm>
          <a:prstGeom prst="rect">
            <a:avLst/>
          </a:prstGeom>
          <a:noFill/>
          <a:ln>
            <a:noFill/>
          </a:ln>
        </p:spPr>
        <p:txBody>
          <a:bodyPr wrap="square" lIns="91425" tIns="91425" rIns="91425" bIns="91425" anchor="t" anchorCtr="0">
            <a:noAutofit/>
          </a:bodyPr>
          <a:lstStyle/>
          <a:p>
            <a:pPr lvl="0" rtl="0">
              <a:lnSpc>
                <a:spcPct val="80000"/>
              </a:lnSpc>
              <a:spcBef>
                <a:spcPts val="500"/>
              </a:spcBef>
              <a:buNone/>
            </a:pPr>
            <a:r>
              <a:rPr lang="pt-BR" sz="3000">
                <a:latin typeface="Permanent Marker"/>
                <a:ea typeface="Permanent Marker"/>
                <a:cs typeface="Permanent Marker"/>
                <a:sym typeface="Permanent Marker"/>
              </a:rPr>
              <a:t>Desafio!!</a:t>
            </a:r>
          </a:p>
          <a:p>
            <a:pPr lvl="0" rtl="0">
              <a:lnSpc>
                <a:spcPct val="80000"/>
              </a:lnSpc>
              <a:spcBef>
                <a:spcPts val="500"/>
              </a:spcBef>
              <a:buNone/>
            </a:pPr>
            <a:endParaRPr sz="1800">
              <a:solidFill>
                <a:srgbClr val="666666"/>
              </a:solidFill>
              <a:latin typeface="Source Code Pro"/>
              <a:ea typeface="Source Code Pro"/>
              <a:cs typeface="Source Code Pro"/>
              <a:sym typeface="Source Code Pro"/>
            </a:endParaRPr>
          </a:p>
          <a:p>
            <a:pPr lvl="0" algn="just" rtl="0">
              <a:lnSpc>
                <a:spcPct val="80000"/>
              </a:lnSpc>
              <a:spcBef>
                <a:spcPts val="600"/>
              </a:spcBef>
              <a:buNone/>
            </a:pPr>
            <a:endParaRPr sz="2400">
              <a:solidFill>
                <a:srgbClr val="666666"/>
              </a:solidFill>
              <a:latin typeface="Source Code Pro"/>
              <a:ea typeface="Source Code Pro"/>
              <a:cs typeface="Source Code Pro"/>
              <a:sym typeface="Source Code Pro"/>
            </a:endParaRPr>
          </a:p>
          <a:p>
            <a:pPr lvl="0" algn="just" rtl="0">
              <a:lnSpc>
                <a:spcPct val="80000"/>
              </a:lnSpc>
              <a:spcBef>
                <a:spcPts val="600"/>
              </a:spcBef>
              <a:buNone/>
            </a:pPr>
            <a:endParaRPr>
              <a:solidFill>
                <a:srgbClr val="666666"/>
              </a:solidFill>
              <a:latin typeface="Source Code Pro"/>
              <a:ea typeface="Source Code Pro"/>
              <a:cs typeface="Source Code Pro"/>
              <a:sym typeface="Source Code Pro"/>
            </a:endParaRPr>
          </a:p>
          <a:p>
            <a:pPr lvl="0" algn="just" rtl="0">
              <a:lnSpc>
                <a:spcPct val="80000"/>
              </a:lnSpc>
              <a:spcBef>
                <a:spcPts val="500"/>
              </a:spcBef>
              <a:buNone/>
            </a:pPr>
            <a:endParaRPr>
              <a:solidFill>
                <a:srgbClr val="666666"/>
              </a:solidFill>
              <a:latin typeface="Source Code Pro"/>
              <a:ea typeface="Source Code Pro"/>
              <a:cs typeface="Source Code Pro"/>
              <a:sym typeface="Source Code Pro"/>
            </a:endParaRPr>
          </a:p>
          <a:p>
            <a:pPr lvl="0" algn="just" rtl="0">
              <a:spcBef>
                <a:spcPts val="0"/>
              </a:spcBef>
              <a:buNone/>
            </a:pPr>
            <a:endParaRPr>
              <a:solidFill>
                <a:srgbClr val="666666"/>
              </a:solidFill>
              <a:latin typeface="Source Code Pro"/>
              <a:ea typeface="Source Code Pro"/>
              <a:cs typeface="Source Code Pro"/>
              <a:sym typeface="Source Code Pro"/>
            </a:endParaRPr>
          </a:p>
        </p:txBody>
      </p:sp>
      <p:sp>
        <p:nvSpPr>
          <p:cNvPr id="317" name="Shape 317"/>
          <p:cNvSpPr txBox="1"/>
          <p:nvPr/>
        </p:nvSpPr>
        <p:spPr>
          <a:xfrm>
            <a:off x="2692925" y="1014350"/>
            <a:ext cx="6193800" cy="3849600"/>
          </a:xfrm>
          <a:prstGeom prst="rect">
            <a:avLst/>
          </a:prstGeom>
          <a:noFill/>
          <a:ln>
            <a:noFill/>
          </a:ln>
        </p:spPr>
        <p:txBody>
          <a:bodyPr wrap="square" lIns="91425" tIns="91425" rIns="91425" bIns="91425" anchor="t" anchorCtr="0">
            <a:noAutofit/>
          </a:bodyPr>
          <a:lstStyle/>
          <a:p>
            <a:pPr marL="139700" marR="139700" lvl="0" indent="0" rtl="0">
              <a:lnSpc>
                <a:spcPct val="140000"/>
              </a:lnSpc>
              <a:spcBef>
                <a:spcPts val="0"/>
              </a:spcBef>
              <a:spcAft>
                <a:spcPts val="0"/>
              </a:spcAft>
              <a:buNone/>
            </a:pPr>
            <a:r>
              <a:rPr lang="pt-BR" sz="1050">
                <a:solidFill>
                  <a:srgbClr val="252525"/>
                </a:solidFill>
                <a:highlight>
                  <a:srgbClr val="FFFFFF"/>
                </a:highlight>
              </a:rPr>
              <a:t>Analise as seguintes afirmativas sobre as camadas do modelo de referência OSI e assinale com </a:t>
            </a:r>
            <a:r>
              <a:rPr lang="pt-BR" sz="1050" b="1">
                <a:solidFill>
                  <a:srgbClr val="252525"/>
                </a:solidFill>
                <a:highlight>
                  <a:srgbClr val="FFFFFF"/>
                </a:highlight>
              </a:rPr>
              <a:t>V </a:t>
            </a:r>
            <a:r>
              <a:rPr lang="pt-BR" sz="1050">
                <a:solidFill>
                  <a:srgbClr val="252525"/>
                </a:solidFill>
                <a:highlight>
                  <a:srgbClr val="FFFFFF"/>
                </a:highlight>
              </a:rPr>
              <a:t>as </a:t>
            </a:r>
            <a:r>
              <a:rPr lang="pt-BR" sz="1050" b="1">
                <a:solidFill>
                  <a:srgbClr val="252525"/>
                </a:solidFill>
                <a:highlight>
                  <a:srgbClr val="FFFFFF"/>
                </a:highlight>
              </a:rPr>
              <a:t>verdadeiras </a:t>
            </a:r>
            <a:r>
              <a:rPr lang="pt-BR" sz="1050">
                <a:solidFill>
                  <a:srgbClr val="252525"/>
                </a:solidFill>
                <a:highlight>
                  <a:srgbClr val="FFFFFF"/>
                </a:highlight>
              </a:rPr>
              <a:t>e com </a:t>
            </a:r>
            <a:r>
              <a:rPr lang="pt-BR" sz="1050" b="1">
                <a:solidFill>
                  <a:srgbClr val="252525"/>
                </a:solidFill>
                <a:highlight>
                  <a:srgbClr val="FFFFFF"/>
                </a:highlight>
              </a:rPr>
              <a:t>F </a:t>
            </a:r>
            <a:r>
              <a:rPr lang="pt-BR" sz="1050">
                <a:solidFill>
                  <a:srgbClr val="252525"/>
                </a:solidFill>
                <a:highlight>
                  <a:srgbClr val="FFFFFF"/>
                </a:highlight>
              </a:rPr>
              <a:t>as </a:t>
            </a:r>
            <a:r>
              <a:rPr lang="pt-BR" sz="1050" b="1">
                <a:solidFill>
                  <a:srgbClr val="252525"/>
                </a:solidFill>
                <a:highlight>
                  <a:srgbClr val="FFFFFF"/>
                </a:highlight>
              </a:rPr>
              <a:t>falsas</a:t>
            </a:r>
            <a:r>
              <a:rPr lang="pt-BR" sz="1050">
                <a:solidFill>
                  <a:srgbClr val="252525"/>
                </a:solidFill>
                <a:highlight>
                  <a:srgbClr val="FFFFFF"/>
                </a:highlight>
              </a:rPr>
              <a:t>.</a:t>
            </a:r>
          </a:p>
          <a:p>
            <a:pPr marL="139700" marR="139700" lvl="0" indent="0" rtl="0">
              <a:lnSpc>
                <a:spcPct val="140000"/>
              </a:lnSpc>
              <a:spcBef>
                <a:spcPts val="0"/>
              </a:spcBef>
              <a:spcAft>
                <a:spcPts val="0"/>
              </a:spcAft>
              <a:buNone/>
            </a:pPr>
            <a:endParaRPr sz="1050">
              <a:solidFill>
                <a:srgbClr val="252525"/>
              </a:solidFill>
              <a:highlight>
                <a:srgbClr val="FFFFFF"/>
              </a:highlight>
            </a:endParaRPr>
          </a:p>
          <a:p>
            <a:pPr marL="139700" marR="139700" lvl="0" indent="0" rtl="0">
              <a:lnSpc>
                <a:spcPct val="140000"/>
              </a:lnSpc>
              <a:spcBef>
                <a:spcPts val="0"/>
              </a:spcBef>
              <a:spcAft>
                <a:spcPts val="0"/>
              </a:spcAft>
              <a:buNone/>
            </a:pPr>
            <a:r>
              <a:rPr lang="pt-BR" sz="1050">
                <a:solidFill>
                  <a:srgbClr val="252525"/>
                </a:solidFill>
                <a:highlight>
                  <a:srgbClr val="FFFFFF"/>
                </a:highlight>
              </a:rPr>
              <a:t>(   )	A principal tarefa da camada de rede é transformar um canal de transmissão normal em uma linha que pareça livre de erros de transmissão.</a:t>
            </a:r>
          </a:p>
          <a:p>
            <a:pPr marL="139700" marR="139700" lvl="0" indent="0" rtl="0">
              <a:lnSpc>
                <a:spcPct val="140000"/>
              </a:lnSpc>
              <a:spcBef>
                <a:spcPts val="0"/>
              </a:spcBef>
              <a:spcAft>
                <a:spcPts val="0"/>
              </a:spcAft>
              <a:buNone/>
            </a:pPr>
            <a:r>
              <a:rPr lang="pt-BR" sz="1050">
                <a:solidFill>
                  <a:srgbClr val="252525"/>
                </a:solidFill>
                <a:highlight>
                  <a:srgbClr val="FFFFFF"/>
                </a:highlight>
              </a:rPr>
              <a:t>(   )	 a camada de transporte é responsável pelo endereçamento lógico da transmissão.</a:t>
            </a:r>
          </a:p>
          <a:p>
            <a:pPr marL="139700" marR="139700" lvl="0" indent="0" rtl="0">
              <a:lnSpc>
                <a:spcPct val="140000"/>
              </a:lnSpc>
              <a:spcBef>
                <a:spcPts val="0"/>
              </a:spcBef>
              <a:spcAft>
                <a:spcPts val="0"/>
              </a:spcAft>
              <a:buNone/>
            </a:pPr>
            <a:r>
              <a:rPr lang="pt-BR" sz="1050">
                <a:solidFill>
                  <a:srgbClr val="252525"/>
                </a:solidFill>
                <a:highlight>
                  <a:srgbClr val="FFFFFF"/>
                </a:highlight>
              </a:rPr>
              <a:t>(   )	A principal tarefa da camada de enlace é garantir a entrega de dados fim a fim.</a:t>
            </a:r>
          </a:p>
          <a:p>
            <a:pPr marL="139700" marR="139700" lvl="0" indent="0" rtl="0">
              <a:lnSpc>
                <a:spcPct val="140000"/>
              </a:lnSpc>
              <a:spcBef>
                <a:spcPts val="0"/>
              </a:spcBef>
              <a:spcAft>
                <a:spcPts val="0"/>
              </a:spcAft>
              <a:buNone/>
            </a:pPr>
            <a:endParaRPr sz="1050">
              <a:solidFill>
                <a:srgbClr val="252525"/>
              </a:solidFill>
              <a:highlight>
                <a:srgbClr val="FFFFFF"/>
              </a:highlight>
            </a:endParaRPr>
          </a:p>
          <a:p>
            <a:pPr marL="139700" marR="139700" lvl="0" indent="0" rtl="0">
              <a:lnSpc>
                <a:spcPct val="140000"/>
              </a:lnSpc>
              <a:spcBef>
                <a:spcPts val="0"/>
              </a:spcBef>
              <a:spcAft>
                <a:spcPts val="0"/>
              </a:spcAft>
              <a:buNone/>
            </a:pPr>
            <a:r>
              <a:rPr lang="pt-BR" sz="1050">
                <a:solidFill>
                  <a:srgbClr val="252525"/>
                </a:solidFill>
                <a:highlight>
                  <a:srgbClr val="FFFFFF"/>
                </a:highlight>
              </a:rPr>
              <a:t>Assinale a sequência </a:t>
            </a:r>
            <a:r>
              <a:rPr lang="pt-BR" sz="1050" b="1">
                <a:solidFill>
                  <a:srgbClr val="252525"/>
                </a:solidFill>
                <a:highlight>
                  <a:srgbClr val="FFFFFF"/>
                </a:highlight>
              </a:rPr>
              <a:t>CORRETA</a:t>
            </a:r>
            <a:r>
              <a:rPr lang="pt-BR" sz="1050">
                <a:solidFill>
                  <a:srgbClr val="252525"/>
                </a:solidFill>
                <a:highlight>
                  <a:srgbClr val="FFFFFF"/>
                </a:highlight>
              </a:rPr>
              <a:t>.</a:t>
            </a:r>
          </a:p>
          <a:p>
            <a:pPr marL="139700" marR="139700" lvl="0" indent="0" rtl="0">
              <a:lnSpc>
                <a:spcPct val="140000"/>
              </a:lnSpc>
              <a:spcBef>
                <a:spcPts val="0"/>
              </a:spcBef>
              <a:spcAft>
                <a:spcPts val="0"/>
              </a:spcAft>
              <a:buNone/>
            </a:pPr>
            <a:endParaRPr sz="1050">
              <a:solidFill>
                <a:srgbClr val="252525"/>
              </a:solidFill>
              <a:highlight>
                <a:srgbClr val="FFFFFF"/>
              </a:highlight>
            </a:endParaRPr>
          </a:p>
          <a:p>
            <a:pPr marL="215900" marR="139700" lvl="0" indent="0" rtl="0">
              <a:lnSpc>
                <a:spcPct val="115000"/>
              </a:lnSpc>
              <a:spcBef>
                <a:spcPts val="0"/>
              </a:spcBef>
              <a:spcAft>
                <a:spcPts val="0"/>
              </a:spcAft>
              <a:buNone/>
            </a:pPr>
            <a:r>
              <a:rPr lang="pt-BR" sz="1450">
                <a:solidFill>
                  <a:srgbClr val="252525"/>
                </a:solidFill>
                <a:highlight>
                  <a:srgbClr val="EAEAE3"/>
                </a:highlight>
              </a:rPr>
              <a:t>a  </a:t>
            </a:r>
            <a:r>
              <a:rPr lang="pt-BR" sz="1100">
                <a:solidFill>
                  <a:srgbClr val="525252"/>
                </a:solidFill>
                <a:highlight>
                  <a:srgbClr val="FFFFFF"/>
                </a:highlight>
              </a:rPr>
              <a:t>F F F</a:t>
            </a:r>
          </a:p>
          <a:p>
            <a:pPr marL="215900" marR="139700" lvl="0" indent="0" rtl="0">
              <a:lnSpc>
                <a:spcPct val="115000"/>
              </a:lnSpc>
              <a:spcBef>
                <a:spcPts val="0"/>
              </a:spcBef>
              <a:spcAft>
                <a:spcPts val="0"/>
              </a:spcAft>
              <a:buNone/>
            </a:pPr>
            <a:r>
              <a:rPr lang="pt-BR" sz="1450">
                <a:solidFill>
                  <a:srgbClr val="252525"/>
                </a:solidFill>
                <a:highlight>
                  <a:srgbClr val="EAEAE3"/>
                </a:highlight>
              </a:rPr>
              <a:t>b  </a:t>
            </a:r>
            <a:r>
              <a:rPr lang="pt-BR" sz="1100">
                <a:solidFill>
                  <a:srgbClr val="525252"/>
                </a:solidFill>
                <a:highlight>
                  <a:srgbClr val="FFFFFF"/>
                </a:highlight>
              </a:rPr>
              <a:t>F V F</a:t>
            </a:r>
          </a:p>
          <a:p>
            <a:pPr marL="215900" marR="139700" lvl="0" indent="0" rtl="0">
              <a:lnSpc>
                <a:spcPct val="115000"/>
              </a:lnSpc>
              <a:spcBef>
                <a:spcPts val="0"/>
              </a:spcBef>
              <a:spcAft>
                <a:spcPts val="0"/>
              </a:spcAft>
              <a:buNone/>
            </a:pPr>
            <a:r>
              <a:rPr lang="pt-BR" sz="1450">
                <a:solidFill>
                  <a:srgbClr val="252525"/>
                </a:solidFill>
                <a:highlight>
                  <a:srgbClr val="EAEAE3"/>
                </a:highlight>
              </a:rPr>
              <a:t>c  </a:t>
            </a:r>
            <a:r>
              <a:rPr lang="pt-BR" sz="1100">
                <a:solidFill>
                  <a:srgbClr val="525252"/>
                </a:solidFill>
                <a:highlight>
                  <a:srgbClr val="FFFFFF"/>
                </a:highlight>
              </a:rPr>
              <a:t>V F V</a:t>
            </a:r>
          </a:p>
          <a:p>
            <a:pPr marL="215900" marR="139700" lvl="0" indent="0" rtl="0">
              <a:lnSpc>
                <a:spcPct val="115000"/>
              </a:lnSpc>
              <a:spcBef>
                <a:spcPts val="0"/>
              </a:spcBef>
              <a:spcAft>
                <a:spcPts val="0"/>
              </a:spcAft>
              <a:buNone/>
            </a:pPr>
            <a:r>
              <a:rPr lang="pt-BR" sz="1450">
                <a:solidFill>
                  <a:srgbClr val="252525"/>
                </a:solidFill>
                <a:highlight>
                  <a:srgbClr val="EAEAE3"/>
                </a:highlight>
              </a:rPr>
              <a:t>d  </a:t>
            </a:r>
            <a:r>
              <a:rPr lang="pt-BR" sz="1100">
                <a:solidFill>
                  <a:srgbClr val="525252"/>
                </a:solidFill>
                <a:highlight>
                  <a:srgbClr val="FFFFFF"/>
                </a:highlight>
              </a:rPr>
              <a:t>V V V</a:t>
            </a:r>
          </a:p>
          <a:p>
            <a:pPr lvl="0" algn="just" rtl="0">
              <a:spcBef>
                <a:spcPts val="0"/>
              </a:spcBef>
              <a:buNone/>
            </a:pPr>
            <a:endParaRPr sz="1000">
              <a:solidFill>
                <a:srgbClr val="666666"/>
              </a:solidFill>
              <a:highlight>
                <a:srgbClr val="FFFFFF"/>
              </a:highlight>
              <a:latin typeface="Source Code Pro"/>
              <a:ea typeface="Source Code Pro"/>
              <a:cs typeface="Source Code Pro"/>
              <a:sym typeface="Source Code Pro"/>
            </a:endParaRPr>
          </a:p>
        </p:txBody>
      </p:sp>
      <p:pic>
        <p:nvPicPr>
          <p:cNvPr id="318" name="Shape 318"/>
          <p:cNvPicPr preferRelativeResize="0"/>
          <p:nvPr/>
        </p:nvPicPr>
        <p:blipFill>
          <a:blip r:embed="rId3">
            <a:alphaModFix/>
          </a:blip>
          <a:stretch>
            <a:fillRect/>
          </a:stretch>
        </p:blipFill>
        <p:spPr>
          <a:xfrm>
            <a:off x="359050" y="2200425"/>
            <a:ext cx="2129450" cy="2323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1000"/>
                                        <p:tgtEl>
                                          <p:spTgt spid="3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
                                        </p:tgtEl>
                                        <p:attrNameLst>
                                          <p:attrName>style.visibility</p:attrName>
                                        </p:attrNameLst>
                                      </p:cBhvr>
                                      <p:to>
                                        <p:strVal val="visible"/>
                                      </p:to>
                                    </p:set>
                                    <p:animEffect transition="in" filter="fade">
                                      <p:cBhvr>
                                        <p:cTn id="12" dur="1000"/>
                                        <p:tgtEl>
                                          <p:spTgt spid="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Organização e arquitetura de redes</a:t>
            </a:r>
          </a:p>
        </p:txBody>
      </p:sp>
      <p:sp>
        <p:nvSpPr>
          <p:cNvPr id="80" name="Shape 80"/>
          <p:cNvSpPr txBox="1"/>
          <p:nvPr/>
        </p:nvSpPr>
        <p:spPr>
          <a:xfrm>
            <a:off x="466775" y="1481125"/>
            <a:ext cx="5807700" cy="3069900"/>
          </a:xfrm>
          <a:prstGeom prst="rect">
            <a:avLst/>
          </a:prstGeom>
          <a:noFill/>
          <a:ln>
            <a:noFill/>
          </a:ln>
        </p:spPr>
        <p:txBody>
          <a:bodyPr wrap="square" lIns="91425" tIns="91425" rIns="91425" bIns="91425" anchor="t" anchorCtr="0">
            <a:noAutofit/>
          </a:bodyPr>
          <a:lstStyle/>
          <a:p>
            <a:pPr marL="457200" lvl="0" indent="-342900" algn="just" rtl="0">
              <a:lnSpc>
                <a:spcPct val="115000"/>
              </a:lnSpc>
              <a:spcBef>
                <a:spcPts val="600"/>
              </a:spcBef>
              <a:buClr>
                <a:srgbClr val="666666"/>
              </a:buClr>
              <a:buSzPct val="100000"/>
              <a:buFont typeface="Source Code Pro"/>
              <a:buChar char="●"/>
            </a:pPr>
            <a:r>
              <a:rPr lang="pt-BR" sz="1800">
                <a:solidFill>
                  <a:srgbClr val="666666"/>
                </a:solidFill>
                <a:latin typeface="Source Code Pro"/>
                <a:ea typeface="Source Code Pro"/>
                <a:cs typeface="Source Code Pro"/>
                <a:sym typeface="Source Code Pro"/>
              </a:rPr>
              <a:t>Para viabilizar a comunicação entre dois pontos é necessário um alto grau de cooperação entre os sistemas comunicantes.</a:t>
            </a:r>
          </a:p>
          <a:p>
            <a:pPr lvl="0" algn="just" rtl="0">
              <a:lnSpc>
                <a:spcPct val="115000"/>
              </a:lnSpc>
              <a:spcBef>
                <a:spcPts val="600"/>
              </a:spcBef>
              <a:buNone/>
            </a:pPr>
            <a:endParaRPr sz="1800">
              <a:solidFill>
                <a:srgbClr val="666666"/>
              </a:solidFill>
              <a:latin typeface="Source Code Pro"/>
              <a:ea typeface="Source Code Pro"/>
              <a:cs typeface="Source Code Pro"/>
              <a:sym typeface="Source Code Pro"/>
            </a:endParaRPr>
          </a:p>
          <a:p>
            <a:pPr marL="457200" lvl="0" indent="-342900" algn="just" rtl="0">
              <a:lnSpc>
                <a:spcPct val="115000"/>
              </a:lnSpc>
              <a:spcBef>
                <a:spcPts val="600"/>
              </a:spcBef>
              <a:buClr>
                <a:srgbClr val="666666"/>
              </a:buClr>
              <a:buSzPct val="100000"/>
              <a:buFont typeface="Source Code Pro"/>
              <a:buChar char="●"/>
            </a:pPr>
            <a:r>
              <a:rPr lang="pt-BR" sz="1800">
                <a:solidFill>
                  <a:srgbClr val="666666"/>
                </a:solidFill>
                <a:latin typeface="Source Code Pro"/>
                <a:ea typeface="Source Code Pro"/>
                <a:cs typeface="Source Code Pro"/>
                <a:sym typeface="Source Code Pro"/>
              </a:rPr>
              <a:t>Existe a necessidade de se organizar a tarefa de comunicação, é necessário definir uma </a:t>
            </a:r>
            <a:r>
              <a:rPr lang="pt-BR" sz="1800">
                <a:solidFill>
                  <a:srgbClr val="CC0000"/>
                </a:solidFill>
                <a:latin typeface="Source Code Pro"/>
                <a:ea typeface="Source Code Pro"/>
                <a:cs typeface="Source Code Pro"/>
                <a:sym typeface="Source Code Pro"/>
              </a:rPr>
              <a:t>arquitetura de redes de comunicação.</a:t>
            </a:r>
          </a:p>
          <a:p>
            <a:pPr lvl="0" algn="just" rtl="0">
              <a:spcBef>
                <a:spcPts val="0"/>
              </a:spcBef>
              <a:buNone/>
            </a:pPr>
            <a:endParaRPr sz="1800">
              <a:solidFill>
                <a:srgbClr val="666666"/>
              </a:solidFill>
              <a:latin typeface="Source Code Pro"/>
              <a:ea typeface="Source Code Pro"/>
              <a:cs typeface="Source Code Pro"/>
              <a:sym typeface="Source Code Pro"/>
            </a:endParaRPr>
          </a:p>
        </p:txBody>
      </p:sp>
      <p:pic>
        <p:nvPicPr>
          <p:cNvPr id="81" name="Shape 81"/>
          <p:cNvPicPr preferRelativeResize="0"/>
          <p:nvPr/>
        </p:nvPicPr>
        <p:blipFill>
          <a:blip r:embed="rId3">
            <a:alphaModFix/>
          </a:blip>
          <a:stretch>
            <a:fillRect/>
          </a:stretch>
        </p:blipFill>
        <p:spPr>
          <a:xfrm>
            <a:off x="6274475" y="1481125"/>
            <a:ext cx="2136399" cy="29726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Organização e arquitetura de redes</a:t>
            </a:r>
          </a:p>
        </p:txBody>
      </p:sp>
      <p:sp>
        <p:nvSpPr>
          <p:cNvPr id="87" name="Shape 87"/>
          <p:cNvSpPr txBox="1"/>
          <p:nvPr/>
        </p:nvSpPr>
        <p:spPr>
          <a:xfrm>
            <a:off x="466775" y="1481125"/>
            <a:ext cx="5807700" cy="3069900"/>
          </a:xfrm>
          <a:prstGeom prst="rect">
            <a:avLst/>
          </a:prstGeom>
          <a:noFill/>
          <a:ln>
            <a:noFill/>
          </a:ln>
        </p:spPr>
        <p:txBody>
          <a:bodyPr wrap="square" lIns="91425" tIns="91425" rIns="91425" bIns="91425" anchor="t" anchorCtr="0">
            <a:noAutofit/>
          </a:bodyPr>
          <a:lstStyle/>
          <a:p>
            <a:pPr marL="457200" lvl="0" indent="-342900" algn="just" rtl="0">
              <a:lnSpc>
                <a:spcPct val="80000"/>
              </a:lnSpc>
              <a:spcBef>
                <a:spcPts val="600"/>
              </a:spcBef>
              <a:buClr>
                <a:srgbClr val="666666"/>
              </a:buClr>
              <a:buSzPct val="100000"/>
              <a:buFont typeface="Source Code Pro"/>
              <a:buChar char="●"/>
            </a:pPr>
            <a:r>
              <a:rPr lang="pt-BR" sz="1800">
                <a:solidFill>
                  <a:srgbClr val="666666"/>
                </a:solidFill>
                <a:latin typeface="Source Code Pro"/>
                <a:ea typeface="Source Code Pro"/>
                <a:cs typeface="Source Code Pro"/>
                <a:sym typeface="Source Code Pro"/>
              </a:rPr>
              <a:t>A arquitetura de comunicação define o comportamento funcional do sistema de comunicação.</a:t>
            </a:r>
          </a:p>
          <a:p>
            <a:pPr lvl="0" algn="just" rtl="0">
              <a:lnSpc>
                <a:spcPct val="80000"/>
              </a:lnSpc>
              <a:spcBef>
                <a:spcPts val="600"/>
              </a:spcBef>
              <a:buNone/>
            </a:pPr>
            <a:endParaRPr sz="1800">
              <a:solidFill>
                <a:srgbClr val="666666"/>
              </a:solidFill>
              <a:latin typeface="Source Code Pro"/>
              <a:ea typeface="Source Code Pro"/>
              <a:cs typeface="Source Code Pro"/>
              <a:sym typeface="Source Code Pro"/>
            </a:endParaRPr>
          </a:p>
          <a:p>
            <a:pPr marL="457200" lvl="0" indent="-342900" algn="just" rtl="0">
              <a:lnSpc>
                <a:spcPct val="80000"/>
              </a:lnSpc>
              <a:spcBef>
                <a:spcPts val="600"/>
              </a:spcBef>
              <a:buClr>
                <a:srgbClr val="666666"/>
              </a:buClr>
              <a:buSzPct val="100000"/>
              <a:buFont typeface="Source Code Pro"/>
              <a:buChar char="●"/>
            </a:pPr>
            <a:r>
              <a:rPr lang="pt-BR" sz="1800">
                <a:solidFill>
                  <a:srgbClr val="666666"/>
                </a:solidFill>
                <a:latin typeface="Source Code Pro"/>
                <a:ea typeface="Source Code Pro"/>
                <a:cs typeface="Source Code Pro"/>
                <a:sym typeface="Source Code Pro"/>
              </a:rPr>
              <a:t>Leva em conta apenas aspectos relativos a comunicação entre hospedeiros. </a:t>
            </a:r>
            <a:r>
              <a:rPr lang="pt-BR" sz="1800">
                <a:solidFill>
                  <a:srgbClr val="CC0000"/>
                </a:solidFill>
                <a:latin typeface="Source Code Pro"/>
                <a:ea typeface="Source Code Pro"/>
                <a:cs typeface="Source Code Pro"/>
                <a:sym typeface="Source Code Pro"/>
              </a:rPr>
              <a:t>A arquitetura de hardware e sistema operacional não são levados em consideração.</a:t>
            </a:r>
          </a:p>
          <a:p>
            <a:pPr lvl="0" algn="just" rtl="0">
              <a:lnSpc>
                <a:spcPct val="115000"/>
              </a:lnSpc>
              <a:spcBef>
                <a:spcPts val="600"/>
              </a:spcBef>
              <a:buNone/>
            </a:pPr>
            <a:endParaRPr sz="1800">
              <a:solidFill>
                <a:srgbClr val="666666"/>
              </a:solidFill>
              <a:latin typeface="Source Code Pro"/>
              <a:ea typeface="Source Code Pro"/>
              <a:cs typeface="Source Code Pro"/>
              <a:sym typeface="Source Code Pro"/>
            </a:endParaRPr>
          </a:p>
          <a:p>
            <a:pPr lvl="0" algn="just" rtl="0">
              <a:spcBef>
                <a:spcPts val="0"/>
              </a:spcBef>
              <a:buNone/>
            </a:pPr>
            <a:endParaRPr sz="1800">
              <a:solidFill>
                <a:srgbClr val="666666"/>
              </a:solidFill>
              <a:latin typeface="Source Code Pro"/>
              <a:ea typeface="Source Code Pro"/>
              <a:cs typeface="Source Code Pro"/>
              <a:sym typeface="Source Code Pro"/>
            </a:endParaRPr>
          </a:p>
        </p:txBody>
      </p:sp>
      <p:pic>
        <p:nvPicPr>
          <p:cNvPr id="88" name="Shape 88"/>
          <p:cNvPicPr preferRelativeResize="0"/>
          <p:nvPr/>
        </p:nvPicPr>
        <p:blipFill>
          <a:blip r:embed="rId3">
            <a:alphaModFix/>
          </a:blip>
          <a:stretch>
            <a:fillRect/>
          </a:stretch>
        </p:blipFill>
        <p:spPr>
          <a:xfrm>
            <a:off x="6274475" y="1481125"/>
            <a:ext cx="2136399" cy="29726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Organização e arquitetura de redes</a:t>
            </a:r>
          </a:p>
        </p:txBody>
      </p:sp>
      <p:sp>
        <p:nvSpPr>
          <p:cNvPr id="94" name="Shape 94"/>
          <p:cNvSpPr txBox="1"/>
          <p:nvPr/>
        </p:nvSpPr>
        <p:spPr>
          <a:xfrm>
            <a:off x="466775" y="1481125"/>
            <a:ext cx="5565300" cy="3069900"/>
          </a:xfrm>
          <a:prstGeom prst="rect">
            <a:avLst/>
          </a:prstGeom>
          <a:noFill/>
          <a:ln>
            <a:noFill/>
          </a:ln>
        </p:spPr>
        <p:txBody>
          <a:bodyPr wrap="square" lIns="91425" tIns="91425" rIns="91425" bIns="91425" anchor="t" anchorCtr="0">
            <a:noAutofit/>
          </a:bodyPr>
          <a:lstStyle/>
          <a:p>
            <a:pPr lvl="0" rtl="0">
              <a:lnSpc>
                <a:spcPct val="90000"/>
              </a:lnSpc>
              <a:spcBef>
                <a:spcPts val="700"/>
              </a:spcBef>
              <a:buNone/>
            </a:pPr>
            <a:r>
              <a:rPr lang="pt-BR" sz="1800">
                <a:solidFill>
                  <a:srgbClr val="666666"/>
                </a:solidFill>
                <a:latin typeface="Source Code Pro"/>
                <a:ea typeface="Source Code Pro"/>
                <a:cs typeface="Source Code Pro"/>
                <a:sym typeface="Source Code Pro"/>
              </a:rPr>
              <a:t>Modelo de camadas</a:t>
            </a:r>
          </a:p>
          <a:p>
            <a:pPr lvl="0" rtl="0">
              <a:lnSpc>
                <a:spcPct val="90000"/>
              </a:lnSpc>
              <a:spcBef>
                <a:spcPts val="700"/>
              </a:spcBef>
              <a:buNone/>
            </a:pPr>
            <a:endParaRPr sz="1800">
              <a:solidFill>
                <a:srgbClr val="666666"/>
              </a:solidFill>
              <a:latin typeface="Source Code Pro"/>
              <a:ea typeface="Source Code Pro"/>
              <a:cs typeface="Source Code Pro"/>
              <a:sym typeface="Source Code Pro"/>
            </a:endParaRPr>
          </a:p>
          <a:p>
            <a:pPr marL="457200" lvl="0" indent="-342900" algn="just" rtl="0">
              <a:lnSpc>
                <a:spcPct val="90000"/>
              </a:lnSpc>
              <a:spcBef>
                <a:spcPts val="700"/>
              </a:spcBef>
              <a:buClr>
                <a:srgbClr val="666666"/>
              </a:buClr>
              <a:buSzPct val="100000"/>
              <a:buFont typeface="Source Code Pro"/>
              <a:buChar char="●"/>
            </a:pPr>
            <a:r>
              <a:rPr lang="pt-BR" sz="1800">
                <a:solidFill>
                  <a:srgbClr val="666666"/>
                </a:solidFill>
                <a:latin typeface="Source Code Pro"/>
                <a:ea typeface="Source Code Pro"/>
                <a:cs typeface="Source Code Pro"/>
                <a:sym typeface="Source Code Pro"/>
              </a:rPr>
              <a:t>Em geral a arquitetura de comunicação é descrita como uma estrutura de camada sobrepostas, não monolítica.</a:t>
            </a:r>
          </a:p>
          <a:p>
            <a:pPr lvl="0" rtl="0">
              <a:lnSpc>
                <a:spcPct val="90000"/>
              </a:lnSpc>
              <a:spcBef>
                <a:spcPts val="700"/>
              </a:spcBef>
              <a:buNone/>
            </a:pPr>
            <a:endParaRPr sz="1800">
              <a:solidFill>
                <a:srgbClr val="666666"/>
              </a:solidFill>
              <a:latin typeface="Source Code Pro"/>
              <a:ea typeface="Source Code Pro"/>
              <a:cs typeface="Source Code Pro"/>
              <a:sym typeface="Source Code Pro"/>
            </a:endParaRPr>
          </a:p>
          <a:p>
            <a:pPr marL="457200" lvl="0" indent="-342900" rtl="0">
              <a:lnSpc>
                <a:spcPct val="90000"/>
              </a:lnSpc>
              <a:spcBef>
                <a:spcPts val="700"/>
              </a:spcBef>
              <a:buClr>
                <a:srgbClr val="666666"/>
              </a:buClr>
              <a:buSzPct val="100000"/>
              <a:buFont typeface="Source Code Pro"/>
              <a:buChar char="●"/>
            </a:pPr>
            <a:r>
              <a:rPr lang="pt-BR" sz="1800">
                <a:solidFill>
                  <a:srgbClr val="666666"/>
                </a:solidFill>
                <a:latin typeface="Source Code Pro"/>
                <a:ea typeface="Source Code Pro"/>
                <a:cs typeface="Source Code Pro"/>
                <a:sym typeface="Source Code Pro"/>
              </a:rPr>
              <a:t> Ex: Modelo RM-OSI</a:t>
            </a:r>
          </a:p>
          <a:p>
            <a:pPr lvl="0" algn="just" rtl="0">
              <a:lnSpc>
                <a:spcPct val="80000"/>
              </a:lnSpc>
              <a:spcBef>
                <a:spcPts val="600"/>
              </a:spcBef>
              <a:buNone/>
            </a:pPr>
            <a:endParaRPr sz="1800">
              <a:solidFill>
                <a:srgbClr val="666666"/>
              </a:solidFill>
              <a:latin typeface="Source Code Pro"/>
              <a:ea typeface="Source Code Pro"/>
              <a:cs typeface="Source Code Pro"/>
              <a:sym typeface="Source Code Pro"/>
            </a:endParaRPr>
          </a:p>
          <a:p>
            <a:pPr lvl="0" algn="just" rtl="0">
              <a:lnSpc>
                <a:spcPct val="115000"/>
              </a:lnSpc>
              <a:spcBef>
                <a:spcPts val="600"/>
              </a:spcBef>
              <a:buNone/>
            </a:pPr>
            <a:endParaRPr sz="1800">
              <a:solidFill>
                <a:srgbClr val="666666"/>
              </a:solidFill>
              <a:latin typeface="Source Code Pro"/>
              <a:ea typeface="Source Code Pro"/>
              <a:cs typeface="Source Code Pro"/>
              <a:sym typeface="Source Code Pro"/>
            </a:endParaRPr>
          </a:p>
          <a:p>
            <a:pPr lvl="0" algn="just" rtl="0">
              <a:spcBef>
                <a:spcPts val="0"/>
              </a:spcBef>
              <a:buNone/>
            </a:pPr>
            <a:endParaRPr sz="1800">
              <a:solidFill>
                <a:srgbClr val="666666"/>
              </a:solidFill>
              <a:latin typeface="Source Code Pro"/>
              <a:ea typeface="Source Code Pro"/>
              <a:cs typeface="Source Code Pro"/>
              <a:sym typeface="Source Code Pro"/>
            </a:endParaRPr>
          </a:p>
        </p:txBody>
      </p:sp>
      <p:pic>
        <p:nvPicPr>
          <p:cNvPr id="95" name="Shape 95"/>
          <p:cNvPicPr preferRelativeResize="0"/>
          <p:nvPr/>
        </p:nvPicPr>
        <p:blipFill>
          <a:blip r:embed="rId3">
            <a:alphaModFix/>
          </a:blip>
          <a:stretch>
            <a:fillRect/>
          </a:stretch>
        </p:blipFill>
        <p:spPr>
          <a:xfrm>
            <a:off x="6211699" y="1481124"/>
            <a:ext cx="2746699" cy="28359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Organização e arquitetura de redes</a:t>
            </a:r>
          </a:p>
        </p:txBody>
      </p:sp>
      <p:sp>
        <p:nvSpPr>
          <p:cNvPr id="101" name="Shape 101"/>
          <p:cNvSpPr txBox="1"/>
          <p:nvPr/>
        </p:nvSpPr>
        <p:spPr>
          <a:xfrm>
            <a:off x="466775" y="1481125"/>
            <a:ext cx="5565300" cy="3069900"/>
          </a:xfrm>
          <a:prstGeom prst="rect">
            <a:avLst/>
          </a:prstGeom>
          <a:noFill/>
          <a:ln>
            <a:noFill/>
          </a:ln>
        </p:spPr>
        <p:txBody>
          <a:bodyPr wrap="square" lIns="91425" tIns="91425" rIns="91425" bIns="91425" anchor="t" anchorCtr="0">
            <a:noAutofit/>
          </a:bodyPr>
          <a:lstStyle/>
          <a:p>
            <a:pPr lvl="0" rtl="0">
              <a:lnSpc>
                <a:spcPct val="90000"/>
              </a:lnSpc>
              <a:spcBef>
                <a:spcPts val="700"/>
              </a:spcBef>
              <a:buNone/>
            </a:pPr>
            <a:r>
              <a:rPr lang="pt-BR" sz="1800">
                <a:solidFill>
                  <a:srgbClr val="666666"/>
                </a:solidFill>
                <a:latin typeface="Source Code Pro"/>
                <a:ea typeface="Source Code Pro"/>
                <a:cs typeface="Source Code Pro"/>
                <a:sym typeface="Source Code Pro"/>
              </a:rPr>
              <a:t>Modelo de camadas</a:t>
            </a:r>
          </a:p>
          <a:p>
            <a:pPr lvl="0" rtl="0">
              <a:lnSpc>
                <a:spcPct val="90000"/>
              </a:lnSpc>
              <a:spcBef>
                <a:spcPts val="600"/>
              </a:spcBef>
              <a:buNone/>
            </a:pPr>
            <a:endParaRPr sz="2400"/>
          </a:p>
          <a:p>
            <a:pPr marL="457200" lvl="0" indent="-228600" algn="just" rtl="0">
              <a:lnSpc>
                <a:spcPct val="90000"/>
              </a:lnSpc>
              <a:spcBef>
                <a:spcPts val="600"/>
              </a:spcBef>
              <a:buClr>
                <a:srgbClr val="666666"/>
              </a:buClr>
              <a:buFont typeface="Source Code Pro"/>
              <a:buChar char="●"/>
            </a:pPr>
            <a:r>
              <a:rPr lang="pt-BR">
                <a:solidFill>
                  <a:srgbClr val="666666"/>
                </a:solidFill>
                <a:latin typeface="Source Code Pro"/>
                <a:ea typeface="Source Code Pro"/>
                <a:cs typeface="Source Code Pro"/>
                <a:sym typeface="Source Code Pro"/>
              </a:rPr>
              <a:t>Para se reduzir a complexidade do projeto as funções de comunicação são divididas em camadas. Cada camada exerce uma função específica dentro de um objetivo maior que é a comunicação</a:t>
            </a:r>
          </a:p>
          <a:p>
            <a:pPr lvl="0" algn="just" rtl="0">
              <a:lnSpc>
                <a:spcPct val="90000"/>
              </a:lnSpc>
              <a:spcBef>
                <a:spcPts val="600"/>
              </a:spcBef>
              <a:buNone/>
            </a:pPr>
            <a:endParaRPr>
              <a:solidFill>
                <a:srgbClr val="666666"/>
              </a:solidFill>
              <a:latin typeface="Source Code Pro"/>
              <a:ea typeface="Source Code Pro"/>
              <a:cs typeface="Source Code Pro"/>
              <a:sym typeface="Source Code Pro"/>
            </a:endParaRPr>
          </a:p>
          <a:p>
            <a:pPr marL="457200" lvl="0" indent="-228600" algn="just" rtl="0">
              <a:lnSpc>
                <a:spcPct val="90000"/>
              </a:lnSpc>
              <a:spcBef>
                <a:spcPts val="600"/>
              </a:spcBef>
              <a:buClr>
                <a:srgbClr val="666666"/>
              </a:buClr>
              <a:buFont typeface="Source Code Pro"/>
              <a:buChar char="●"/>
            </a:pPr>
            <a:r>
              <a:rPr lang="pt-BR">
                <a:solidFill>
                  <a:srgbClr val="666666"/>
                </a:solidFill>
                <a:latin typeface="Source Code Pro"/>
                <a:ea typeface="Source Code Pro"/>
                <a:cs typeface="Source Code Pro"/>
                <a:sym typeface="Source Code Pro"/>
              </a:rPr>
              <a:t>As camadas são construídas umas sobre as outras e fornecem serviços para as camadas adjacentes (superior e inferior).</a:t>
            </a:r>
          </a:p>
          <a:p>
            <a:pPr lvl="0" algn="just" rtl="0">
              <a:lnSpc>
                <a:spcPct val="80000"/>
              </a:lnSpc>
              <a:spcBef>
                <a:spcPts val="600"/>
              </a:spcBef>
              <a:buNone/>
            </a:pPr>
            <a:endParaRPr sz="1800">
              <a:solidFill>
                <a:srgbClr val="666666"/>
              </a:solidFill>
              <a:latin typeface="Source Code Pro"/>
              <a:ea typeface="Source Code Pro"/>
              <a:cs typeface="Source Code Pro"/>
              <a:sym typeface="Source Code Pro"/>
            </a:endParaRPr>
          </a:p>
          <a:p>
            <a:pPr lvl="0" algn="just" rtl="0">
              <a:lnSpc>
                <a:spcPct val="115000"/>
              </a:lnSpc>
              <a:spcBef>
                <a:spcPts val="600"/>
              </a:spcBef>
              <a:buNone/>
            </a:pPr>
            <a:endParaRPr sz="1800">
              <a:solidFill>
                <a:srgbClr val="666666"/>
              </a:solidFill>
              <a:latin typeface="Source Code Pro"/>
              <a:ea typeface="Source Code Pro"/>
              <a:cs typeface="Source Code Pro"/>
              <a:sym typeface="Source Code Pro"/>
            </a:endParaRPr>
          </a:p>
          <a:p>
            <a:pPr lvl="0" algn="just" rtl="0">
              <a:spcBef>
                <a:spcPts val="0"/>
              </a:spcBef>
              <a:buNone/>
            </a:pPr>
            <a:endParaRPr sz="1800">
              <a:solidFill>
                <a:srgbClr val="666666"/>
              </a:solidFill>
              <a:latin typeface="Source Code Pro"/>
              <a:ea typeface="Source Code Pro"/>
              <a:cs typeface="Source Code Pro"/>
              <a:sym typeface="Source Code Pro"/>
            </a:endParaRPr>
          </a:p>
        </p:txBody>
      </p:sp>
      <p:sp>
        <p:nvSpPr>
          <p:cNvPr id="2" name="AutoShape 2" descr="Resultado de imagem para dividir camadas fac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995686"/>
            <a:ext cx="2458616" cy="2023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Organização e arquitetura de redes</a:t>
            </a:r>
          </a:p>
        </p:txBody>
      </p:sp>
      <p:sp>
        <p:nvSpPr>
          <p:cNvPr id="107" name="Shape 107"/>
          <p:cNvSpPr txBox="1"/>
          <p:nvPr/>
        </p:nvSpPr>
        <p:spPr>
          <a:xfrm>
            <a:off x="311700" y="1481125"/>
            <a:ext cx="4158600" cy="3420000"/>
          </a:xfrm>
          <a:prstGeom prst="rect">
            <a:avLst/>
          </a:prstGeom>
          <a:noFill/>
          <a:ln>
            <a:noFill/>
          </a:ln>
        </p:spPr>
        <p:txBody>
          <a:bodyPr wrap="square" lIns="91425" tIns="91425" rIns="91425" bIns="91425" anchor="t" anchorCtr="0">
            <a:noAutofit/>
          </a:bodyPr>
          <a:lstStyle/>
          <a:p>
            <a:pPr lvl="0" rtl="0">
              <a:lnSpc>
                <a:spcPct val="90000"/>
              </a:lnSpc>
              <a:spcBef>
                <a:spcPts val="700"/>
              </a:spcBef>
              <a:buNone/>
            </a:pPr>
            <a:r>
              <a:rPr lang="pt-BR" sz="1800">
                <a:solidFill>
                  <a:srgbClr val="666666"/>
                </a:solidFill>
                <a:latin typeface="Source Code Pro"/>
                <a:ea typeface="Source Code Pro"/>
                <a:cs typeface="Source Code Pro"/>
                <a:sym typeface="Source Code Pro"/>
              </a:rPr>
              <a:t>Modelo de camadas</a:t>
            </a:r>
          </a:p>
          <a:p>
            <a:pPr lvl="0" algn="just" rtl="0">
              <a:lnSpc>
                <a:spcPct val="115000"/>
              </a:lnSpc>
              <a:spcBef>
                <a:spcPts val="500"/>
              </a:spcBef>
              <a:buNone/>
            </a:pPr>
            <a:endParaRPr sz="2400"/>
          </a:p>
          <a:p>
            <a:pPr lvl="0" algn="just" rtl="0">
              <a:lnSpc>
                <a:spcPct val="115000"/>
              </a:lnSpc>
              <a:spcBef>
                <a:spcPts val="500"/>
              </a:spcBef>
              <a:buNone/>
            </a:pPr>
            <a:r>
              <a:rPr lang="pt-BR" sz="1800">
                <a:solidFill>
                  <a:srgbClr val="666666"/>
                </a:solidFill>
                <a:latin typeface="Source Code Pro"/>
                <a:ea typeface="Source Code Pro"/>
                <a:cs typeface="Source Code Pro"/>
                <a:sym typeface="Source Code Pro"/>
              </a:rPr>
              <a:t>exemplo:</a:t>
            </a:r>
          </a:p>
          <a:p>
            <a:pPr lvl="0" algn="just" rtl="0">
              <a:lnSpc>
                <a:spcPct val="115000"/>
              </a:lnSpc>
              <a:spcBef>
                <a:spcPts val="500"/>
              </a:spcBef>
              <a:buNone/>
            </a:pPr>
            <a:endParaRPr sz="1800">
              <a:solidFill>
                <a:srgbClr val="666666"/>
              </a:solidFill>
              <a:latin typeface="Source Code Pro"/>
              <a:ea typeface="Source Code Pro"/>
              <a:cs typeface="Source Code Pro"/>
              <a:sym typeface="Source Code Pro"/>
            </a:endParaRPr>
          </a:p>
          <a:p>
            <a:pPr lvl="0" algn="just" rtl="0">
              <a:lnSpc>
                <a:spcPct val="115000"/>
              </a:lnSpc>
              <a:spcBef>
                <a:spcPts val="500"/>
              </a:spcBef>
              <a:buNone/>
            </a:pPr>
            <a:r>
              <a:rPr lang="pt-BR" sz="1800">
                <a:solidFill>
                  <a:srgbClr val="666666"/>
                </a:solidFill>
                <a:latin typeface="Source Code Pro"/>
                <a:ea typeface="Source Code Pro"/>
                <a:cs typeface="Source Code Pro"/>
                <a:sym typeface="Source Code Pro"/>
              </a:rPr>
              <a:t>Um engenheiro alemão e outro brasileiro pretendem trocar informações técnicas sobre um projeto:</a:t>
            </a:r>
          </a:p>
          <a:p>
            <a:pPr lvl="0" algn="just" rtl="0">
              <a:lnSpc>
                <a:spcPct val="80000"/>
              </a:lnSpc>
              <a:spcBef>
                <a:spcPts val="600"/>
              </a:spcBef>
              <a:buNone/>
            </a:pPr>
            <a:endParaRPr>
              <a:solidFill>
                <a:srgbClr val="666666"/>
              </a:solidFill>
              <a:latin typeface="Source Code Pro"/>
              <a:ea typeface="Source Code Pro"/>
              <a:cs typeface="Source Code Pro"/>
              <a:sym typeface="Source Code Pro"/>
            </a:endParaRPr>
          </a:p>
          <a:p>
            <a:pPr lvl="0" algn="just" rtl="0">
              <a:lnSpc>
                <a:spcPct val="115000"/>
              </a:lnSpc>
              <a:spcBef>
                <a:spcPts val="600"/>
              </a:spcBef>
              <a:buNone/>
            </a:pPr>
            <a:endParaRPr sz="1800">
              <a:solidFill>
                <a:srgbClr val="666666"/>
              </a:solidFill>
              <a:latin typeface="Source Code Pro"/>
              <a:ea typeface="Source Code Pro"/>
              <a:cs typeface="Source Code Pro"/>
              <a:sym typeface="Source Code Pro"/>
            </a:endParaRPr>
          </a:p>
          <a:p>
            <a:pPr lvl="0" algn="just" rtl="0">
              <a:spcBef>
                <a:spcPts val="0"/>
              </a:spcBef>
              <a:buNone/>
            </a:pPr>
            <a:endParaRPr sz="1800">
              <a:solidFill>
                <a:srgbClr val="666666"/>
              </a:solidFill>
              <a:latin typeface="Source Code Pro"/>
              <a:ea typeface="Source Code Pro"/>
              <a:cs typeface="Source Code Pro"/>
              <a:sym typeface="Source Code Pro"/>
            </a:endParaRPr>
          </a:p>
        </p:txBody>
      </p:sp>
      <p:pic>
        <p:nvPicPr>
          <p:cNvPr id="108" name="Shape 108"/>
          <p:cNvPicPr preferRelativeResize="0"/>
          <p:nvPr/>
        </p:nvPicPr>
        <p:blipFill>
          <a:blip r:embed="rId3">
            <a:alphaModFix/>
          </a:blip>
          <a:stretch>
            <a:fillRect/>
          </a:stretch>
        </p:blipFill>
        <p:spPr>
          <a:xfrm>
            <a:off x="4631850" y="1246250"/>
            <a:ext cx="4359749" cy="36099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rtl="0">
              <a:spcBef>
                <a:spcPts val="0"/>
              </a:spcBef>
              <a:buNone/>
            </a:pPr>
            <a:r>
              <a:rPr lang="pt-BR"/>
              <a:t>Organização e arquitetura de redes</a:t>
            </a:r>
          </a:p>
        </p:txBody>
      </p:sp>
      <p:sp>
        <p:nvSpPr>
          <p:cNvPr id="114" name="Shape 114"/>
          <p:cNvSpPr txBox="1"/>
          <p:nvPr/>
        </p:nvSpPr>
        <p:spPr>
          <a:xfrm>
            <a:off x="311700" y="1481125"/>
            <a:ext cx="3413400" cy="3420000"/>
          </a:xfrm>
          <a:prstGeom prst="rect">
            <a:avLst/>
          </a:prstGeom>
          <a:noFill/>
          <a:ln>
            <a:noFill/>
          </a:ln>
        </p:spPr>
        <p:txBody>
          <a:bodyPr wrap="square" lIns="91425" tIns="91425" rIns="91425" bIns="91425" anchor="t" anchorCtr="0">
            <a:noAutofit/>
          </a:bodyPr>
          <a:lstStyle/>
          <a:p>
            <a:pPr lvl="0" rtl="0">
              <a:lnSpc>
                <a:spcPct val="90000"/>
              </a:lnSpc>
              <a:spcBef>
                <a:spcPts val="700"/>
              </a:spcBef>
              <a:buNone/>
            </a:pPr>
            <a:r>
              <a:rPr lang="pt-BR" sz="1800">
                <a:solidFill>
                  <a:srgbClr val="666666"/>
                </a:solidFill>
                <a:latin typeface="Source Code Pro"/>
                <a:ea typeface="Source Code Pro"/>
                <a:cs typeface="Source Code Pro"/>
                <a:sym typeface="Source Code Pro"/>
              </a:rPr>
              <a:t>Modelo de camadas</a:t>
            </a:r>
          </a:p>
          <a:p>
            <a:pPr lvl="0" algn="just" rtl="0">
              <a:lnSpc>
                <a:spcPct val="115000"/>
              </a:lnSpc>
              <a:spcBef>
                <a:spcPts val="500"/>
              </a:spcBef>
              <a:buNone/>
            </a:pPr>
            <a:endParaRPr sz="2400"/>
          </a:p>
          <a:p>
            <a:pPr lvl="0" algn="just" rtl="0">
              <a:lnSpc>
                <a:spcPct val="115000"/>
              </a:lnSpc>
              <a:spcBef>
                <a:spcPts val="500"/>
              </a:spcBef>
              <a:buNone/>
            </a:pPr>
            <a:r>
              <a:rPr lang="pt-BR" sz="1800">
                <a:solidFill>
                  <a:srgbClr val="666666"/>
                </a:solidFill>
                <a:latin typeface="Source Code Pro"/>
                <a:ea typeface="Source Code Pro"/>
                <a:cs typeface="Source Code Pro"/>
                <a:sym typeface="Source Code Pro"/>
              </a:rPr>
              <a:t>Podemos estruturar o modelo de camadas da seguinte forma:</a:t>
            </a:r>
          </a:p>
          <a:p>
            <a:pPr lvl="0" algn="just" rtl="0">
              <a:lnSpc>
                <a:spcPct val="80000"/>
              </a:lnSpc>
              <a:spcBef>
                <a:spcPts val="600"/>
              </a:spcBef>
              <a:buNone/>
            </a:pPr>
            <a:endParaRPr sz="1800">
              <a:solidFill>
                <a:srgbClr val="666666"/>
              </a:solidFill>
              <a:latin typeface="Source Code Pro"/>
              <a:ea typeface="Source Code Pro"/>
              <a:cs typeface="Source Code Pro"/>
              <a:sym typeface="Source Code Pro"/>
            </a:endParaRPr>
          </a:p>
          <a:p>
            <a:pPr lvl="0" algn="just" rtl="0">
              <a:lnSpc>
                <a:spcPct val="115000"/>
              </a:lnSpc>
              <a:spcBef>
                <a:spcPts val="600"/>
              </a:spcBef>
              <a:buNone/>
            </a:pPr>
            <a:endParaRPr sz="1800">
              <a:solidFill>
                <a:srgbClr val="666666"/>
              </a:solidFill>
              <a:latin typeface="Source Code Pro"/>
              <a:ea typeface="Source Code Pro"/>
              <a:cs typeface="Source Code Pro"/>
              <a:sym typeface="Source Code Pro"/>
            </a:endParaRPr>
          </a:p>
          <a:p>
            <a:pPr lvl="0" algn="just" rtl="0">
              <a:spcBef>
                <a:spcPts val="0"/>
              </a:spcBef>
              <a:buNone/>
            </a:pPr>
            <a:endParaRPr sz="1800">
              <a:solidFill>
                <a:srgbClr val="666666"/>
              </a:solidFill>
              <a:latin typeface="Source Code Pro"/>
              <a:ea typeface="Source Code Pro"/>
              <a:cs typeface="Source Code Pro"/>
              <a:sym typeface="Source Code Pro"/>
            </a:endParaRPr>
          </a:p>
        </p:txBody>
      </p:sp>
      <p:pic>
        <p:nvPicPr>
          <p:cNvPr id="115" name="Shape 115"/>
          <p:cNvPicPr preferRelativeResize="0"/>
          <p:nvPr/>
        </p:nvPicPr>
        <p:blipFill>
          <a:blip r:embed="rId3">
            <a:alphaModFix/>
          </a:blip>
          <a:stretch>
            <a:fillRect/>
          </a:stretch>
        </p:blipFill>
        <p:spPr>
          <a:xfrm>
            <a:off x="4371524" y="1255225"/>
            <a:ext cx="4595424" cy="3565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1902</Words>
  <Application>Microsoft Office PowerPoint</Application>
  <PresentationFormat>Apresentação na tela (16:9)</PresentationFormat>
  <Paragraphs>269</Paragraphs>
  <Slides>34</Slides>
  <Notes>34</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34</vt:i4>
      </vt:variant>
    </vt:vector>
  </HeadingPairs>
  <TitlesOfParts>
    <vt:vector size="39" baseType="lpstr">
      <vt:lpstr>Arial</vt:lpstr>
      <vt:lpstr>Permanent Marker</vt:lpstr>
      <vt:lpstr>Amatic SC</vt:lpstr>
      <vt:lpstr>Source Code Pro</vt:lpstr>
      <vt:lpstr>Beach Day</vt:lpstr>
      <vt:lpstr>Redes de comunicação Aula 07 - organização e arquitetura de redes</vt:lpstr>
      <vt:lpstr>Organização e arquitetura de redes</vt:lpstr>
      <vt:lpstr>Organização e arquitetura de redes</vt:lpstr>
      <vt:lpstr>Organização e arquitetura de redes</vt:lpstr>
      <vt:lpstr>Organização e arquitetura de redes</vt:lpstr>
      <vt:lpstr>Organização e arquitetura de redes</vt:lpstr>
      <vt:lpstr>Organização e arquitetura de redes</vt:lpstr>
      <vt:lpstr>Organização e arquitetura de redes</vt:lpstr>
      <vt:lpstr>Organização e arquitetura de redes</vt:lpstr>
      <vt:lpstr>Organização e arquitetura de redes</vt:lpstr>
      <vt:lpstr>Organização e arquitetura de redes</vt:lpstr>
      <vt:lpstr>Organização e arquitetura de redes</vt:lpstr>
      <vt:lpstr>Organização e arquitetura de redes</vt:lpstr>
      <vt:lpstr>Organização e arquitetura de redes</vt:lpstr>
      <vt:lpstr>Organização e arquitetura de redes</vt:lpstr>
      <vt:lpstr>Organização e arquitetura de redes</vt:lpstr>
      <vt:lpstr>Organização e arquitetura de redes</vt:lpstr>
      <vt:lpstr>Organização e arquitetura de redes</vt:lpstr>
      <vt:lpstr>Organização e arquitetura de redes</vt:lpstr>
      <vt:lpstr>Organização e arquitetura de redes</vt:lpstr>
      <vt:lpstr>Organização e arquitetura de redes</vt:lpstr>
      <vt:lpstr>Organização e arquitetura de redes</vt:lpstr>
      <vt:lpstr>Organização e arquitetura de redes</vt:lpstr>
      <vt:lpstr>Organização e arquitetura de redes</vt:lpstr>
      <vt:lpstr>Organização e arquitetura de redes</vt:lpstr>
      <vt:lpstr>Organização e arquitetura de redes</vt:lpstr>
      <vt:lpstr>Organização e arquitetura de redes</vt:lpstr>
      <vt:lpstr>Organização e arquitetura de redes</vt:lpstr>
      <vt:lpstr>Organização e arquitetura de redes</vt:lpstr>
      <vt:lpstr>Organização e arquitetura de redes</vt:lpstr>
      <vt:lpstr>Organização e arquitetura de redes</vt:lpstr>
      <vt:lpstr>Organização e arquitetura de redes</vt:lpstr>
      <vt:lpstr>Organização e arquitetura de redes</vt:lpstr>
      <vt:lpstr>Organização e arquitetura de redes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Redes de comunicação Aula 07 - organização e arquitetura de redes</dc:title>
  <dc:creator>DIOVANI DOS SANTOS MILHORIM</dc:creator>
  <cp:lastModifiedBy>DIOVANI DOS SANTOS MILHORIM</cp:lastModifiedBy>
  <cp:revision>3</cp:revision>
  <dcterms:modified xsi:type="dcterms:W3CDTF">2017-09-12T14:15:09Z</dcterms:modified>
</cp:coreProperties>
</file>