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5143500" type="screen16x9"/>
  <p:notesSz cx="6858000" cy="9144000"/>
  <p:embeddedFontLst>
    <p:embeddedFont>
      <p:font typeface="Permanent Marker" panose="020B0604020202020204" charset="0"/>
      <p:regular r:id="rId42"/>
    </p:embeddedFont>
    <p:embeddedFont>
      <p:font typeface="Source Code Pro" panose="020B0509030403020204" pitchFamily="49" charset="0"/>
      <p:regular r:id="rId43"/>
      <p:bold r:id="rId44"/>
    </p:embeddedFont>
    <p:embeddedFont>
      <p:font typeface="Amatic SC" panose="020B0604020202020204" charset="-79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6" d="100"/>
          <a:sy n="126" d="100"/>
        </p:scale>
        <p:origin x="-354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69665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‹nº›</a:t>
            </a:fld>
            <a:endParaRPr lang="pt-BR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Redes de comunicação</a:t>
            </a:r>
          </a:p>
          <a:p>
            <a:pPr lvl="0">
              <a:spcBef>
                <a:spcPts val="0"/>
              </a:spcBef>
              <a:buNone/>
            </a:pPr>
            <a:r>
              <a:rPr lang="pt-BR" sz="6000"/>
              <a:t>Aula 09 - Família tCP/IP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Prof. Msc. Diovani Milhorim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C0000"/>
                </a:solidFill>
              </a:rPr>
              <a:t>Protocolos de camada de rede ou internet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C0000"/>
              </a:solidFill>
            </a:endParaRP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CC0000"/>
                </a:solidFill>
              </a:rPr>
              <a:t>ARP</a:t>
            </a:r>
            <a:r>
              <a:rPr lang="pt-BR" b="1">
                <a:solidFill>
                  <a:srgbClr val="666666"/>
                </a:solidFill>
              </a:rPr>
              <a:t> - </a:t>
            </a:r>
            <a:r>
              <a:rPr lang="pt-BR">
                <a:solidFill>
                  <a:srgbClr val="666666"/>
                </a:solidFill>
              </a:rPr>
              <a:t>Address Resolution Protocol é um protocolo usado para encontrar um endereço Ethernet (MAC) a partir do endereço IP. 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O emissor difunde em broadcast um pacote ARP contendo o endereço IP de outro host e espera uma resposta com um endereço MAC respectivo. O ARP permite que o endereço IP seja independente do endereço Ethernet.</a:t>
            </a:r>
          </a:p>
          <a:p>
            <a:pPr lvl="0" algn="just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354350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C0000"/>
                </a:solidFill>
              </a:rPr>
              <a:t>Protocolos de camada de rede ou internet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C0000"/>
              </a:solidFill>
            </a:endParaRP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CC0000"/>
                </a:solidFill>
              </a:rPr>
              <a:t>ARP</a:t>
            </a:r>
            <a:r>
              <a:rPr lang="pt-BR" b="1">
                <a:solidFill>
                  <a:srgbClr val="666666"/>
                </a:solidFill>
              </a:rPr>
              <a:t> - 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</a:endParaRP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525" y="2100475"/>
            <a:ext cx="3914775" cy="259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C0000"/>
                </a:solidFill>
              </a:rPr>
              <a:t>Protocolos de camada de rede ou internet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C0000"/>
              </a:solidFill>
            </a:endParaRP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CC0000"/>
                </a:solidFill>
              </a:rPr>
              <a:t>RARP</a:t>
            </a:r>
            <a:r>
              <a:rPr lang="pt-BR" b="1">
                <a:solidFill>
                  <a:srgbClr val="666666"/>
                </a:solidFill>
              </a:rPr>
              <a:t> - </a:t>
            </a:r>
            <a:r>
              <a:rPr lang="pt-BR">
                <a:solidFill>
                  <a:srgbClr val="666666"/>
                </a:solidFill>
              </a:rPr>
              <a:t>Reverse Address Resolution Protocol ] ou Protocolo de Resolução Reversa de Endereços associa um endereço MAC conhecido a um endereço IP. 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C0000"/>
                </a:solidFill>
              </a:rPr>
              <a:t>Protocolos de camada de rede ou internet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C0000"/>
              </a:solidFill>
            </a:endParaRP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CC0000"/>
                </a:solidFill>
              </a:rPr>
              <a:t>IP</a:t>
            </a:r>
            <a:r>
              <a:rPr lang="pt-BR" b="1">
                <a:solidFill>
                  <a:srgbClr val="666666"/>
                </a:solidFill>
              </a:rPr>
              <a:t> - </a:t>
            </a:r>
            <a:r>
              <a:rPr lang="pt-BR">
                <a:solidFill>
                  <a:srgbClr val="666666"/>
                </a:solidFill>
              </a:rPr>
              <a:t>Internet protocol é responsável pelo endereçamento de datagramas na rede. Deve conter especificações do emissor e do destinatário da informação.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Toda informação que venha dos níveis superiores da rede com destino a outro host deverá obrigatoriamente ser encapsulada em um datagrama IP. 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C0000"/>
                </a:solidFill>
              </a:rPr>
              <a:t>Protocolos de camada de rede ou internet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C0000"/>
              </a:solidFill>
            </a:endParaRP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CC0000"/>
                </a:solidFill>
              </a:rPr>
              <a:t>IP</a:t>
            </a:r>
            <a:r>
              <a:rPr lang="pt-BR" b="1">
                <a:solidFill>
                  <a:srgbClr val="666666"/>
                </a:solidFill>
              </a:rPr>
              <a:t> - 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</a:endParaRP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5688" y="2379325"/>
            <a:ext cx="2695575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C0000"/>
                </a:solidFill>
              </a:rPr>
              <a:t>Protocolos de camada de rede ou internet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C0000"/>
              </a:solidFill>
            </a:endParaRP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CC0000"/>
                </a:solidFill>
              </a:rPr>
              <a:t>IP</a:t>
            </a:r>
            <a:r>
              <a:rPr lang="pt-BR" b="1">
                <a:solidFill>
                  <a:srgbClr val="666666"/>
                </a:solidFill>
              </a:rPr>
              <a:t> - </a:t>
            </a:r>
            <a:r>
              <a:rPr lang="pt-BR">
                <a:solidFill>
                  <a:srgbClr val="666666"/>
                </a:solidFill>
              </a:rPr>
              <a:t>Formato do datagrama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</a:endParaRP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0400" y="2441600"/>
            <a:ext cx="5628225" cy="251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68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C0000"/>
                </a:solidFill>
              </a:rPr>
              <a:t>Protocolos de camada de rede ou internet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C0000"/>
              </a:solidFill>
            </a:endParaRP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CC0000"/>
                </a:solidFill>
              </a:rPr>
              <a:t>IP</a:t>
            </a:r>
            <a:r>
              <a:rPr lang="pt-BR" b="1">
                <a:solidFill>
                  <a:srgbClr val="666666"/>
                </a:solidFill>
              </a:rPr>
              <a:t> - </a:t>
            </a:r>
            <a:r>
              <a:rPr lang="pt-BR">
                <a:solidFill>
                  <a:srgbClr val="666666"/>
                </a:solidFill>
              </a:rPr>
              <a:t>campos do datagrama</a:t>
            </a: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666666"/>
                </a:solidFill>
              </a:rPr>
              <a:t>VERS</a:t>
            </a:r>
            <a:r>
              <a:rPr lang="pt-BR" sz="1400">
                <a:solidFill>
                  <a:srgbClr val="666666"/>
                </a:solidFill>
              </a:rPr>
              <a:t>: versão do protocolo IP que foi usada para criar o datagrama (4bits)</a:t>
            </a: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666666"/>
                </a:solidFill>
              </a:rPr>
              <a:t>HLEN</a:t>
            </a:r>
            <a:r>
              <a:rPr lang="pt-BR" sz="1400">
                <a:solidFill>
                  <a:srgbClr val="666666"/>
                </a:solidFill>
              </a:rPr>
              <a:t>: comprimento do cabeçalho, medido em palavras de 32 bits (4 bits)</a:t>
            </a: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666666"/>
                </a:solidFill>
              </a:rPr>
              <a:t>TOTAL-LENGTH:</a:t>
            </a:r>
            <a:r>
              <a:rPr lang="pt-BR" sz="1400">
                <a:solidFill>
                  <a:srgbClr val="666666"/>
                </a:solidFill>
              </a:rPr>
              <a:t> este campo guarda o comprimento do datagrama medido em bytes, incluindo cabeçalho e dados.</a:t>
            </a: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666666"/>
                </a:solidFill>
              </a:rPr>
              <a:t>SERVICE-TYPE:</a:t>
            </a:r>
            <a:r>
              <a:rPr lang="pt-BR" sz="1400">
                <a:solidFill>
                  <a:srgbClr val="666666"/>
                </a:solidFill>
              </a:rPr>
              <a:t> este campo especifica como o datagrama poderia ser manejado e dividido em cinco subcomandos</a:t>
            </a: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666666"/>
                </a:solidFill>
              </a:rPr>
              <a:t>IDENTIFICATION, FLAGS e FRAGMENTS</a:t>
            </a:r>
            <a:r>
              <a:rPr lang="pt-BR" sz="1400">
                <a:solidFill>
                  <a:srgbClr val="666666"/>
                </a:solidFill>
              </a:rPr>
              <a:t>: estes três campos controlam a fragmentação e a união dos datagramas. 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68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C0000"/>
                </a:solidFill>
              </a:rPr>
              <a:t>Protocolos de camada de rede ou internet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C0000"/>
              </a:solidFill>
            </a:endParaRP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CC0000"/>
                </a:solidFill>
              </a:rPr>
              <a:t>IP</a:t>
            </a:r>
            <a:r>
              <a:rPr lang="pt-BR" b="1">
                <a:solidFill>
                  <a:srgbClr val="666666"/>
                </a:solidFill>
              </a:rPr>
              <a:t> - </a:t>
            </a:r>
            <a:r>
              <a:rPr lang="pt-BR">
                <a:solidFill>
                  <a:srgbClr val="666666"/>
                </a:solidFill>
              </a:rPr>
              <a:t>campos do datagrama</a:t>
            </a: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666666"/>
                </a:solidFill>
              </a:rPr>
              <a:t>TTL(Time To Live): </a:t>
            </a:r>
            <a:r>
              <a:rPr lang="pt-BR" sz="1400">
                <a:solidFill>
                  <a:srgbClr val="666666"/>
                </a:solidFill>
              </a:rPr>
              <a:t>especifica o tempo em segundos que o datagrama está permitido a permanecer no sistema Internet.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666666"/>
                </a:solidFill>
              </a:rPr>
              <a:t>PROTOCOL:</a:t>
            </a:r>
            <a:r>
              <a:rPr lang="pt-BR" sz="1400">
                <a:solidFill>
                  <a:srgbClr val="666666"/>
                </a:solidFill>
              </a:rPr>
              <a:t> especifica qual protocolo de alto nível foi usado para criar a mensagem que está sendo transportada na área de dados do datagrama.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666666"/>
                </a:solidFill>
              </a:rPr>
              <a:t>HEADER-CHECKSUM:</a:t>
            </a:r>
            <a:r>
              <a:rPr lang="pt-BR" sz="1400">
                <a:solidFill>
                  <a:srgbClr val="666666"/>
                </a:solidFill>
              </a:rPr>
              <a:t> assegura integridade dos valores do cabeçalho.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666666"/>
                </a:solidFill>
              </a:rPr>
              <a:t>SOURCE AND DESTINATION IP ADDRESS:</a:t>
            </a:r>
            <a:r>
              <a:rPr lang="pt-BR" sz="1400">
                <a:solidFill>
                  <a:srgbClr val="666666"/>
                </a:solidFill>
              </a:rPr>
              <a:t> especifica o endereço IP de 32 bits do remetente e receptor.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666666"/>
                </a:solidFill>
              </a:rPr>
              <a:t>OPTIONS:</a:t>
            </a:r>
            <a:r>
              <a:rPr lang="pt-BR" sz="1400">
                <a:solidFill>
                  <a:srgbClr val="666666"/>
                </a:solidFill>
              </a:rPr>
              <a:t> é um campo opcional. 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666666"/>
              </a:solidFill>
            </a:endParaRP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68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000">
              <a:solidFill>
                <a:srgbClr val="CC0000"/>
              </a:solidFill>
            </a:endParaRPr>
          </a:p>
          <a:p>
            <a:pPr lvl="0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000">
              <a:solidFill>
                <a:srgbClr val="CC0000"/>
              </a:solidFill>
            </a:endParaRPr>
          </a:p>
          <a:p>
            <a:pPr lvl="0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CC0000"/>
                </a:solidFill>
              </a:rPr>
              <a:t>Protocolos da camada de Transporte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CC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68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C0000"/>
                </a:solidFill>
              </a:rPr>
              <a:t>Protocolos de camada de Transporte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C0000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Responsáveis pelo gerenciamento da comunicação entre dois pontos remotos. Definindo portas e coordenando volume de transmissão. Existem apenas dois protocolos nesta camada do modelo TCP/IP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C0000"/>
              </a:solidFill>
            </a:endParaRP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CC0000"/>
                </a:solidFill>
              </a:rPr>
              <a:t>TCP </a:t>
            </a:r>
            <a:r>
              <a:rPr lang="pt-BR" b="1">
                <a:solidFill>
                  <a:srgbClr val="666666"/>
                </a:solidFill>
              </a:rPr>
              <a:t>- Transmmission Control Protocol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CC0000"/>
                </a:solidFill>
              </a:rPr>
              <a:t>UDP </a:t>
            </a:r>
            <a:r>
              <a:rPr lang="pt-BR" b="1">
                <a:solidFill>
                  <a:srgbClr val="666666"/>
                </a:solidFill>
              </a:rPr>
              <a:t>- User Datagram Protocol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61512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</a:endParaRPr>
          </a:p>
          <a:p>
            <a:pPr lvl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Os protocolos </a:t>
            </a:r>
            <a:r>
              <a:rPr lang="pt-BR" sz="2400">
                <a:solidFill>
                  <a:srgbClr val="CC0000"/>
                </a:solidFill>
              </a:rPr>
              <a:t>Tcp</a:t>
            </a:r>
            <a:r>
              <a:rPr lang="pt-BR" sz="2400">
                <a:solidFill>
                  <a:srgbClr val="666666"/>
                </a:solidFill>
              </a:rPr>
              <a:t> (transporte control protocol) e </a:t>
            </a:r>
            <a:r>
              <a:rPr lang="pt-BR" sz="2400">
                <a:solidFill>
                  <a:srgbClr val="CC0000"/>
                </a:solidFill>
              </a:rPr>
              <a:t>Ip</a:t>
            </a:r>
            <a:r>
              <a:rPr lang="pt-BR" sz="2400">
                <a:solidFill>
                  <a:srgbClr val="666666"/>
                </a:solidFill>
              </a:rPr>
              <a:t> (internet protocol) são os mais conhecidos de uma família de protocolos que se comumente é chamadada de familia tcp/ip.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6325" y="193745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68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C0000"/>
                </a:solidFill>
              </a:rPr>
              <a:t>Protocolos de camada de Transporte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CC0000"/>
              </a:solidFill>
            </a:endParaRP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CC0000"/>
                </a:solidFill>
              </a:rPr>
              <a:t>TCP </a:t>
            </a:r>
            <a:r>
              <a:rPr lang="pt-BR" b="1">
                <a:solidFill>
                  <a:srgbClr val="666666"/>
                </a:solidFill>
              </a:rPr>
              <a:t>- Transmmission Control Protocol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rgbClr val="666666"/>
              </a:solidFill>
            </a:endParaRPr>
          </a:p>
          <a:p>
            <a:pPr marL="457200" lvl="0" indent="-31750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Protocolo orientado à conexão. </a:t>
            </a:r>
          </a:p>
          <a:p>
            <a:pPr marL="457200" lvl="0" indent="-31750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Estabelece conexão lógica entre os dois sistemas envolvidos na comunicação</a:t>
            </a:r>
          </a:p>
          <a:p>
            <a:pPr marL="457200" lvl="0" indent="-31750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Responsável pelo controle de retransmissões, fluxo e congestionamento.</a:t>
            </a:r>
          </a:p>
          <a:p>
            <a:pPr marL="457200" lvl="0" indent="-31750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Define portas para identificar os aplicativos envolvidos na transmissão.</a:t>
            </a: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</a:endParaRP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8525" y="826413"/>
            <a:ext cx="2114550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68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C0000"/>
                </a:solidFill>
              </a:rPr>
              <a:t>Protocolos de camada de Transporte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CC0000"/>
              </a:solidFill>
            </a:endParaRP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CC0000"/>
                </a:solidFill>
              </a:rPr>
              <a:t>TCP </a:t>
            </a:r>
            <a:r>
              <a:rPr lang="pt-BR" b="1">
                <a:solidFill>
                  <a:srgbClr val="666666"/>
                </a:solidFill>
              </a:rPr>
              <a:t>- Transmmission Control Protocol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TCP foi construído sobre a abstração de CONEXÃO, na qual os objetos a serem identificados são conexões de circuitos virtuais e não portas individuais. As conexões são identificadas por um par de "endpoints".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Um endpoint é um par de inteiros (host,port), onde host é o endereço IP para um computador e Port é uma porta TCP nesse computador.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Exemplo: 128.10.2.3.25 especifica a porta TCP número 25 na máquina como o endereço IP 128.10.2.3.</a:t>
            </a: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 b="1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68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C0000"/>
                </a:solidFill>
              </a:rPr>
              <a:t>Protocolos de camada de Transporte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CC0000"/>
              </a:solidFill>
            </a:endParaRP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CC0000"/>
                </a:solidFill>
              </a:rPr>
              <a:t>TCP </a:t>
            </a:r>
            <a:r>
              <a:rPr lang="pt-BR" b="1">
                <a:solidFill>
                  <a:srgbClr val="666666"/>
                </a:solidFill>
              </a:rPr>
              <a:t>- Campos do segmento TCP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rgbClr val="666666"/>
              </a:solidFill>
            </a:endParaRP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rgbClr val="666666"/>
              </a:solidFill>
            </a:endParaRP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 b="1">
              <a:solidFill>
                <a:srgbClr val="666666"/>
              </a:solidFill>
            </a:endParaRP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9075" y="2594197"/>
            <a:ext cx="5829300" cy="244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68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C0000"/>
                </a:solidFill>
              </a:rPr>
              <a:t>Protocolos de camada de Transporte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CC0000"/>
                </a:solidFill>
              </a:rPr>
              <a:t>TCP </a:t>
            </a:r>
            <a:r>
              <a:rPr lang="pt-BR" b="1">
                <a:solidFill>
                  <a:srgbClr val="666666"/>
                </a:solidFill>
              </a:rPr>
              <a:t>- Campos do segmento TCP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666666"/>
                </a:solidFill>
              </a:rPr>
              <a:t>Porta Fonte e Destino: </a:t>
            </a:r>
            <a:r>
              <a:rPr lang="pt-BR" sz="1400">
                <a:solidFill>
                  <a:srgbClr val="666666"/>
                </a:solidFill>
              </a:rPr>
              <a:t>estes campos no cabeçalho TCP contêm os números de portas TCP que identificam os programas de aplicação dos extremos de uma conexão.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666666"/>
                </a:solidFill>
              </a:rPr>
              <a:t>Número de sequência </a:t>
            </a:r>
            <a:r>
              <a:rPr lang="pt-BR" sz="1400">
                <a:solidFill>
                  <a:srgbClr val="666666"/>
                </a:solidFill>
              </a:rPr>
              <a:t>(32 bits): identifica a posição no fluxo de bytes do segmento enviado pelo transmissor.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666666"/>
                </a:solidFill>
              </a:rPr>
              <a:t>Número de Reconhecimento</a:t>
            </a:r>
            <a:r>
              <a:rPr lang="pt-BR" sz="1400">
                <a:solidFill>
                  <a:srgbClr val="666666"/>
                </a:solidFill>
              </a:rPr>
              <a:t>(32 bits): Os reconhecimentos sempre especificam o número do próximo byte que o receptor espera receber.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666666"/>
                </a:solidFill>
              </a:rPr>
              <a:t>Offset: </a:t>
            </a:r>
            <a:r>
              <a:rPr lang="pt-BR" sz="1400">
                <a:solidFill>
                  <a:srgbClr val="666666"/>
                </a:solidFill>
              </a:rPr>
              <a:t>contém um inteiro que especifica o início da porção de dados do segmento.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666666"/>
                </a:solidFill>
              </a:rPr>
              <a:t>RES:</a:t>
            </a:r>
            <a:r>
              <a:rPr lang="pt-BR" sz="1400">
                <a:solidFill>
                  <a:srgbClr val="666666"/>
                </a:solidFill>
              </a:rPr>
              <a:t> reservado para uso futuro.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rgbClr val="666666"/>
              </a:solidFill>
            </a:endParaRP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rgbClr val="666666"/>
              </a:solidFill>
            </a:endParaRP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rgbClr val="666666"/>
              </a:solidFill>
            </a:endParaRP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 b="1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68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C0000"/>
                </a:solidFill>
              </a:rPr>
              <a:t>Protocolos de camada de Transporte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CC0000"/>
                </a:solidFill>
              </a:rPr>
              <a:t>TCP </a:t>
            </a:r>
            <a:r>
              <a:rPr lang="pt-BR" b="1">
                <a:solidFill>
                  <a:srgbClr val="666666"/>
                </a:solidFill>
              </a:rPr>
              <a:t>- Campos do segmento TCP</a:t>
            </a:r>
          </a:p>
          <a:p>
            <a:pPr lvl="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FLAGS - Definem o estado da conexão lógica</a:t>
            </a:r>
          </a:p>
          <a:p>
            <a:pPr lvl="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Bits de esquerda a Direita: </a:t>
            </a:r>
          </a:p>
          <a:p>
            <a:pPr marL="457200" lvl="0" indent="-3175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URG -	Campo de ponteiro Urgente é válido</a:t>
            </a:r>
          </a:p>
          <a:p>
            <a:pPr marL="457200" lvl="0" indent="-3175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ACK -	Campo de Reconhecimento é válido</a:t>
            </a:r>
          </a:p>
          <a:p>
            <a:pPr marL="457200" lvl="0" indent="-3175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PSH -	Este segmento solicita um PUSH</a:t>
            </a:r>
          </a:p>
          <a:p>
            <a:pPr marL="457200" lvl="0" indent="-3175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RST -	Reset da conexão</a:t>
            </a:r>
          </a:p>
          <a:p>
            <a:pPr marL="457200" lvl="0" indent="-3175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SYN -	Sincroniza números de seqüências</a:t>
            </a:r>
          </a:p>
          <a:p>
            <a:pPr marL="457200" lvl="0" indent="-3175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FIN -	O transmissor chega ao fim do fluxo de bytes.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666666"/>
              </a:solidFill>
            </a:endParaRP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rgbClr val="666666"/>
              </a:solidFill>
            </a:endParaRP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rgbClr val="666666"/>
              </a:solidFill>
            </a:endParaRP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 b="1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68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C0000"/>
                </a:solidFill>
              </a:rPr>
              <a:t>Protocolos de camada de Transporte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CC0000"/>
                </a:solidFill>
              </a:rPr>
              <a:t>TCP </a:t>
            </a:r>
            <a:r>
              <a:rPr lang="pt-BR" b="1">
                <a:solidFill>
                  <a:srgbClr val="666666"/>
                </a:solidFill>
              </a:rPr>
              <a:t>- Campos do segmento TCP</a:t>
            </a:r>
          </a:p>
          <a:p>
            <a:pPr lvl="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666666"/>
                </a:solidFill>
              </a:rPr>
              <a:t>WINDOW:</a:t>
            </a:r>
            <a:r>
              <a:rPr lang="pt-BR" sz="1400">
                <a:solidFill>
                  <a:srgbClr val="666666"/>
                </a:solidFill>
              </a:rPr>
              <a:t> através deste campo o software TCP indica quantos dados ele tem capacidade de receber em seu buffer.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666666"/>
                </a:solidFill>
              </a:rPr>
              <a:t>CHECKSUM:</a:t>
            </a:r>
            <a:r>
              <a:rPr lang="pt-BR" sz="1400">
                <a:solidFill>
                  <a:srgbClr val="666666"/>
                </a:solidFill>
              </a:rPr>
              <a:t> é usado para verificar a integridade tanto do cabeçalho como dos dados do segmento TCP.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666666"/>
                </a:solidFill>
              </a:rPr>
              <a:t>URGENT POINTER:</a:t>
            </a:r>
            <a:r>
              <a:rPr lang="pt-BR" sz="1400">
                <a:solidFill>
                  <a:srgbClr val="666666"/>
                </a:solidFill>
              </a:rPr>
              <a:t> TCP através deste campo permite que o transmissor especifique que alguns dados são urgentes, isto significa que os dados serão expedidos tão rápido quanto seja possível.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666666"/>
                </a:solidFill>
              </a:rPr>
              <a:t>OPTIONS:</a:t>
            </a:r>
            <a:r>
              <a:rPr lang="pt-BR" sz="1400">
                <a:solidFill>
                  <a:srgbClr val="666666"/>
                </a:solidFill>
              </a:rPr>
              <a:t> o software TCP usa este campo para se comunicar com o software do outro extremo da conexão.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666666"/>
                </a:solidFill>
              </a:rPr>
              <a:t>CHECKSUM:</a:t>
            </a:r>
            <a:r>
              <a:rPr lang="pt-BR" sz="1400">
                <a:solidFill>
                  <a:srgbClr val="666666"/>
                </a:solidFill>
              </a:rPr>
              <a:t> é usado para verificar a integridade tanto do cabeçalho como dos dados do segmento TCP.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</a:endParaRP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666666"/>
              </a:solidFill>
            </a:endParaRP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 b="1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68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C0000"/>
                </a:solidFill>
              </a:rPr>
              <a:t>Protocolos de camada de Transporte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C0000"/>
              </a:solidFill>
            </a:endParaRP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CC0000"/>
                </a:solidFill>
              </a:rPr>
              <a:t>UDP </a:t>
            </a:r>
            <a:r>
              <a:rPr lang="pt-BR" b="1">
                <a:solidFill>
                  <a:srgbClr val="666666"/>
                </a:solidFill>
              </a:rPr>
              <a:t>- User Datagram Protocol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666666"/>
                </a:solidFill>
              </a:rPr>
              <a:t>UDP provê um serviço sem conexão não confiável, usando IP para transportar mensagens entre duas máquinas.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666666"/>
                </a:solidFill>
              </a:rPr>
              <a:t>Este protocolo, igualmente o TCP, provê um mecanismo que o transmissor usa para distinguir entre múltiplos receptores numa mesma máquina.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rgbClr val="666666"/>
              </a:solidFill>
            </a:endParaRP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</a:endParaRP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7448" y="902775"/>
            <a:ext cx="2144850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68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C0000"/>
                </a:solidFill>
              </a:rPr>
              <a:t>Protocolos de camada de Transporte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C0000"/>
              </a:solidFill>
            </a:endParaRP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CC0000"/>
                </a:solidFill>
              </a:rPr>
              <a:t>UDP </a:t>
            </a:r>
            <a:r>
              <a:rPr lang="pt-BR" b="1">
                <a:solidFill>
                  <a:srgbClr val="666666"/>
                </a:solidFill>
              </a:rPr>
              <a:t>- Campos do segmento UDP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</a:endParaRPr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5525" y="2594200"/>
            <a:ext cx="5206324" cy="213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68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C0000"/>
                </a:solidFill>
              </a:rPr>
              <a:t>Protocolos de camada de Transporte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C0000"/>
              </a:solidFill>
            </a:endParaRP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CC0000"/>
                </a:solidFill>
              </a:rPr>
              <a:t>UDP </a:t>
            </a:r>
            <a:r>
              <a:rPr lang="pt-BR" b="1">
                <a:solidFill>
                  <a:srgbClr val="666666"/>
                </a:solidFill>
              </a:rPr>
              <a:t>- Campos do segmento UDP</a:t>
            </a: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666666"/>
                </a:solidFill>
              </a:rPr>
              <a:t>Source and Destination Ports:</a:t>
            </a:r>
            <a:r>
              <a:rPr lang="pt-BR" sz="1400">
                <a:solidFill>
                  <a:srgbClr val="666666"/>
                </a:solidFill>
              </a:rPr>
              <a:t> estes campos contêm os números de portas fonte e destino do protocolo UDP. A porta fonte é opcional, quando é usada ela especifica a porta a qual uma resposta poderia ser enviada, se não é usada contém zeros.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666666"/>
                </a:solidFill>
              </a:rPr>
              <a:t>Length:</a:t>
            </a:r>
            <a:r>
              <a:rPr lang="pt-BR" sz="1400">
                <a:solidFill>
                  <a:srgbClr val="666666"/>
                </a:solidFill>
              </a:rPr>
              <a:t> contém um contador de bytes no datagrama UDP. O valor mínimo é oito, sendo este só o comprimento do cabeçalho.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666666"/>
                </a:solidFill>
              </a:rPr>
              <a:t>Checksum:</a:t>
            </a:r>
            <a:r>
              <a:rPr lang="pt-BR" sz="1400">
                <a:solidFill>
                  <a:srgbClr val="666666"/>
                </a:solidFill>
              </a:rPr>
              <a:t> Este campo é opcional. Um valor de zero indica que o checksum não é computado.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68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000">
              <a:solidFill>
                <a:srgbClr val="CC0000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000">
              <a:solidFill>
                <a:srgbClr val="CC0000"/>
              </a:solidFill>
            </a:endParaRPr>
          </a:p>
          <a:p>
            <a:pPr lvl="0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CC0000"/>
                </a:solidFill>
              </a:rPr>
              <a:t>Protocolos da camada de Aplicação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325" y="1418275"/>
            <a:ext cx="7673075" cy="32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311700" y="1237650"/>
            <a:ext cx="8520600" cy="368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C0000"/>
                </a:solidFill>
              </a:rPr>
              <a:t>Protocolos de camada de Aplicação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C0000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São os protocolos utilizados para estabelecer comunicação entre os softwares do usuário (ou sistema) e a camada de transporte do modelo TCP/IP.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Definem o formato do pacote a ser construído pela aplicação para que consiga enviar e receber dados e se comunicarem com os servidores que operam os serviços de redes a serem utilizados.</a:t>
            </a:r>
          </a:p>
          <a:p>
            <a:pPr marL="457200" lvl="0" indent="-31750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HTTP</a:t>
            </a:r>
          </a:p>
          <a:p>
            <a:pPr marL="457200" lvl="0" indent="-31750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FTP</a:t>
            </a:r>
          </a:p>
          <a:p>
            <a:pPr marL="457200" lvl="0" indent="-31750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DNS</a:t>
            </a:r>
          </a:p>
          <a:p>
            <a:pPr marL="457200" lvl="0" indent="-31750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POP/SMTP/IMAP</a:t>
            </a:r>
          </a:p>
          <a:p>
            <a:pPr marL="457200" lvl="0" indent="-31750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outros...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311700" y="1237650"/>
            <a:ext cx="8520600" cy="368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C0000"/>
                </a:solidFill>
              </a:rPr>
              <a:t>Protocolos de camada de Aplicação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C0000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666666"/>
                </a:solidFill>
              </a:rPr>
              <a:t>HTTP: hyper text tranport protocol.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 b="1"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HTTP - HyperText Transfer Protocol (Protocolo de Transferência de Hipertexto)é utilizado para transferência de páginas dinâmicas na rede mundial de computadores, a World Wide Web. Também transfere dados de hiper-mídia (imagens, sons e textos).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Utiliza geralmente a porta 80, podendo esta ser alterada de acordo com a implementação e configuração do servidor de páginas http.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Se Utiliza do protocolo TCP de camada de tranporte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rgbClr val="CC0000"/>
              </a:solidFill>
            </a:endParaRPr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8300" y="786263"/>
            <a:ext cx="209550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311700" y="1237650"/>
            <a:ext cx="8520600" cy="368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C0000"/>
                </a:solidFill>
              </a:rPr>
              <a:t>Protocolos de camada de Aplicação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C0000"/>
              </a:solidFill>
            </a:endParaRP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666666"/>
                </a:solidFill>
              </a:rPr>
              <a:t>FTP: File Transfer Protocol</a:t>
            </a: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 b="1"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O FTP (File Transfer Protocol - Protocolo de transferência de arquivos) oferece um meio de transferência e compartilhamento de arquivos remotos.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Modos de operação: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Ativo : controle usa porta 20 e dados usa porta 21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Passivo : controle usa porta 20 e dados usa porta alta aleatória.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Utiliza protocolo TCP na camada de transporte.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 b="1"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 b="1"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rgbClr val="CC0000"/>
              </a:solidFill>
            </a:endParaRPr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5875" y="1025150"/>
            <a:ext cx="2492225" cy="14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311700" y="1237650"/>
            <a:ext cx="8520600" cy="368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C0000"/>
                </a:solidFill>
              </a:rPr>
              <a:t>Protocolos de camada de Aplicação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C0000"/>
              </a:solidFill>
            </a:endParaRP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666666"/>
                </a:solidFill>
              </a:rPr>
              <a:t>DNS: Domain Name Service</a:t>
            </a: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 b="1"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O protocolo Domain Name Service (DNS) é responsável pela tradução de endereços IPS númericos (IPV4 e IPV6) em nomes de domínio. 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ex: portal.facthus.edu.br → 189.112.118.250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Utiliza porta 53/TCP e UDP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rgbClr val="CC0000"/>
              </a:solidFill>
            </a:endParaRPr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1513" y="698913"/>
            <a:ext cx="2390775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311700" y="1237650"/>
            <a:ext cx="8520600" cy="368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C0000"/>
                </a:solidFill>
              </a:rPr>
              <a:t>Protocolos de camada de Aplicação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C0000"/>
              </a:solidFill>
            </a:endParaRP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666666"/>
                </a:solidFill>
              </a:rPr>
              <a:t>POP : Post Office Protocol</a:t>
            </a: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 b="1">
              <a:solidFill>
                <a:srgbClr val="666666"/>
              </a:solidFill>
            </a:endParaRP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 b="1"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Protocolo de recebimento de e-mail que realiza download de mensagens do servidor e acondiciona estas mensagens na máquina local. 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Utiliza porta 110 e 995 (segura)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Faz uso do protocolo TCP como protocolo de transporte.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rgbClr val="CC0000"/>
              </a:solidFill>
            </a:endParaRPr>
          </a:p>
        </p:txBody>
      </p:sp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0513" y="1053363"/>
            <a:ext cx="2600325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311700" y="1237650"/>
            <a:ext cx="6241200" cy="368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C0000"/>
                </a:solidFill>
              </a:rPr>
              <a:t>Protocolos de camada de Aplicação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C0000"/>
              </a:solidFill>
            </a:endParaRP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666666"/>
                </a:solidFill>
              </a:rPr>
              <a:t>IMAP : Internet Message Access Protocol</a:t>
            </a: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 b="1"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Protocolo de recebimento de e-mail que mapeia as pastas do usuário no servidor e disponibiliza para acesso local. 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Utiliza porta 143 e 993 (segura)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Faz uso do protocolo TCP como protocolo de transporte.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rgbClr val="CC0000"/>
              </a:solidFill>
            </a:endParaRPr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5300" y="1443750"/>
            <a:ext cx="2286300" cy="2650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311700" y="1237650"/>
            <a:ext cx="6312900" cy="368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C0000"/>
                </a:solidFill>
              </a:rPr>
              <a:t>Protocolos de camada de Aplicação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C0000"/>
              </a:solidFill>
            </a:endParaRP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666666"/>
                </a:solidFill>
              </a:rPr>
              <a:t>SMTP : Simple Mail Transfer Protocol</a:t>
            </a: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 b="1">
              <a:solidFill>
                <a:srgbClr val="666666"/>
              </a:solidFill>
            </a:endParaRP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 b="1"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Protocolo de envio de e-mail utilizado pelo agente do serviço para localizar e encaminhar a mensagem ao sistema e usuário destinatários.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Utiliza porta 587 e 465 (segura)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Faz uso do protocolo TCP como protocolo de transporte.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rgbClr val="CC0000"/>
              </a:solidFill>
            </a:endParaRPr>
          </a:p>
        </p:txBody>
      </p:sp>
      <p:pic>
        <p:nvPicPr>
          <p:cNvPr id="285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0750" y="1576750"/>
            <a:ext cx="2432100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latin typeface="Permanent Marker"/>
                <a:ea typeface="Permanent Marker"/>
                <a:cs typeface="Permanent Marker"/>
                <a:sym typeface="Permanent Marker"/>
              </a:rPr>
              <a:t>DESAFIO !!!!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2944275" y="1228675"/>
            <a:ext cx="59874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666666"/>
                </a:solidFill>
              </a:rPr>
              <a:t>Ao escanear uma rede em busca de vulnerabilidades que pudesse explorar, um hacker recebeu respostas das portas 80, 25 e 110. Nestas condições, ele pôde deduzir que:</a:t>
            </a:r>
          </a:p>
          <a:p>
            <a:pPr marL="482600" marR="101600" lvl="0" indent="0" rtl="0">
              <a:spcBef>
                <a:spcPts val="0"/>
              </a:spcBef>
              <a:spcAft>
                <a:spcPts val="800"/>
              </a:spcAft>
              <a:buNone/>
            </a:pPr>
            <a:endParaRPr sz="1200">
              <a:solidFill>
                <a:srgbClr val="666666"/>
              </a:solidFill>
            </a:endParaRPr>
          </a:p>
          <a:p>
            <a:pPr marL="482600" marR="101600" lvl="0" indent="0" rtl="0">
              <a:spcBef>
                <a:spcPts val="0"/>
              </a:spcBef>
              <a:spcAft>
                <a:spcPts val="800"/>
              </a:spcAft>
              <a:buNone/>
            </a:pPr>
            <a:endParaRPr sz="1200">
              <a:solidFill>
                <a:srgbClr val="666666"/>
              </a:solidFill>
            </a:endParaRPr>
          </a:p>
          <a:p>
            <a:pPr marL="457200" marR="101600" lvl="0" indent="-304800" rtl="0">
              <a:spcBef>
                <a:spcPts val="0"/>
              </a:spcBef>
              <a:spcAft>
                <a:spcPts val="800"/>
              </a:spcAft>
              <a:buClr>
                <a:srgbClr val="666666"/>
              </a:buClr>
              <a:buSzPct val="100000"/>
              <a:buAutoNum type="alphaLcParenR"/>
            </a:pPr>
            <a:r>
              <a:rPr lang="pt-BR" sz="1200">
                <a:solidFill>
                  <a:srgbClr val="666666"/>
                </a:solidFill>
              </a:rPr>
              <a:t>Não há serviços vulneráveis na rede.</a:t>
            </a:r>
          </a:p>
          <a:p>
            <a:pPr marL="457200" marR="101600" lvl="0" indent="-304800" rtl="0">
              <a:spcBef>
                <a:spcPts val="0"/>
              </a:spcBef>
              <a:spcAft>
                <a:spcPts val="800"/>
              </a:spcAft>
              <a:buClr>
                <a:srgbClr val="666666"/>
              </a:buClr>
              <a:buSzPct val="100000"/>
              <a:buAutoNum type="alphaLcParenR"/>
            </a:pPr>
            <a:r>
              <a:rPr lang="pt-BR" sz="1200">
                <a:solidFill>
                  <a:srgbClr val="666666"/>
                </a:solidFill>
              </a:rPr>
              <a:t>Há um servidor FTP anônimo na rede.</a:t>
            </a:r>
          </a:p>
          <a:p>
            <a:pPr marL="457200" marR="101600" lvl="0" indent="-304800" rtl="0">
              <a:spcBef>
                <a:spcPts val="0"/>
              </a:spcBef>
              <a:spcAft>
                <a:spcPts val="800"/>
              </a:spcAft>
              <a:buClr>
                <a:srgbClr val="666666"/>
              </a:buClr>
              <a:buSzPct val="100000"/>
              <a:buAutoNum type="alphaLcParenR"/>
            </a:pPr>
            <a:r>
              <a:rPr lang="pt-BR" sz="1200">
                <a:solidFill>
                  <a:srgbClr val="666666"/>
                </a:solidFill>
              </a:rPr>
              <a:t>Há um Hub segmentando a rede.</a:t>
            </a:r>
          </a:p>
          <a:p>
            <a:pPr marL="457200" marR="101600" lvl="0" indent="-304800" rtl="0">
              <a:spcBef>
                <a:spcPts val="0"/>
              </a:spcBef>
              <a:spcAft>
                <a:spcPts val="800"/>
              </a:spcAft>
              <a:buClr>
                <a:srgbClr val="666666"/>
              </a:buClr>
              <a:buSzPct val="100000"/>
              <a:buAutoNum type="alphaLcParenR"/>
            </a:pPr>
            <a:r>
              <a:rPr lang="pt-BR" sz="1200">
                <a:solidFill>
                  <a:srgbClr val="666666"/>
                </a:solidFill>
              </a:rPr>
              <a:t>Há um filtro de pacotes configurado para bloquear qualquer tipo de processo exploratório desta rede.</a:t>
            </a:r>
          </a:p>
          <a:p>
            <a:pPr marL="457200" marR="101600" lvl="0" indent="-304800" rtl="0">
              <a:spcBef>
                <a:spcPts val="0"/>
              </a:spcBef>
              <a:spcAft>
                <a:spcPts val="800"/>
              </a:spcAft>
              <a:buClr>
                <a:srgbClr val="666666"/>
              </a:buClr>
              <a:buSzPct val="100000"/>
              <a:buAutoNum type="alphaLcParenR"/>
            </a:pPr>
            <a:r>
              <a:rPr lang="pt-BR" sz="1200">
                <a:solidFill>
                  <a:srgbClr val="666666"/>
                </a:solidFill>
              </a:rPr>
              <a:t>Estão disponíveis na rede um servidor WEB, um SMTP e um POP3.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92" name="Shape 2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01575"/>
            <a:ext cx="2632575" cy="341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>
                <a:latin typeface="Permanent Marker"/>
                <a:ea typeface="Permanent Marker"/>
                <a:cs typeface="Permanent Marker"/>
                <a:sym typeface="Permanent Marker"/>
              </a:rPr>
              <a:t>DESAFIO !!!!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2944275" y="1228675"/>
            <a:ext cx="58881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m um modelo TCP/IP de quatro camadas, os protocolos ICMP, UDP, SMTP e DNS, se situam, correta e respectivamente, nas camadas</a:t>
            </a:r>
          </a:p>
          <a:p>
            <a:pPr lvl="0">
              <a:spcBef>
                <a:spcPts val="0"/>
              </a:spcBef>
              <a:buNone/>
            </a:pPr>
            <a:endParaRPr sz="14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457200" lvl="0" indent="-317500" rtl="0">
              <a:spcBef>
                <a:spcPts val="0"/>
              </a:spcBef>
              <a:buClr>
                <a:srgbClr val="666666"/>
              </a:buClr>
              <a:buSzPct val="100000"/>
              <a:buAutoNum type="alphaLcParenR"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internet, transporte, aplicação e aplicação</a:t>
            </a:r>
          </a:p>
          <a:p>
            <a:pPr marL="457200" lvl="0" indent="-317500" rtl="0">
              <a:spcBef>
                <a:spcPts val="0"/>
              </a:spcBef>
              <a:buClr>
                <a:srgbClr val="666666"/>
              </a:buClr>
              <a:buSzPct val="100000"/>
              <a:buAutoNum type="alphaLcParenR"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aplicação, transporte, aplicação e internet</a:t>
            </a:r>
          </a:p>
          <a:p>
            <a:pPr marL="457200" lvl="0" indent="-317500" rtl="0">
              <a:spcBef>
                <a:spcPts val="0"/>
              </a:spcBef>
              <a:buClr>
                <a:srgbClr val="666666"/>
              </a:buClr>
              <a:buSzPct val="100000"/>
              <a:buAutoNum type="alphaLcParenR"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internet, transporte, aplicação e internet</a:t>
            </a:r>
          </a:p>
          <a:p>
            <a:pPr marL="457200" lvl="0" indent="-317500" rtl="0">
              <a:spcBef>
                <a:spcPts val="0"/>
              </a:spcBef>
              <a:buClr>
                <a:srgbClr val="666666"/>
              </a:buClr>
              <a:buSzPct val="100000"/>
              <a:buAutoNum type="alphaLcParenR"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transporte, transporte, acesso ao meio  e aplicação</a:t>
            </a:r>
          </a:p>
          <a:p>
            <a:pPr marL="457200" lvl="0" indent="-317500" rtl="0">
              <a:spcBef>
                <a:spcPts val="0"/>
              </a:spcBef>
              <a:buClr>
                <a:srgbClr val="666666"/>
              </a:buClr>
              <a:buSzPct val="100000"/>
              <a:buAutoNum type="alphaLcParenR"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internet, transporte, aplicação e aplicação.</a:t>
            </a:r>
          </a:p>
        </p:txBody>
      </p:sp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500" y="1499075"/>
            <a:ext cx="2755775" cy="273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>
                <a:latin typeface="Permanent Marker"/>
                <a:ea typeface="Permanent Marker"/>
                <a:cs typeface="Permanent Marker"/>
                <a:sym typeface="Permanent Marker"/>
              </a:rPr>
              <a:t>DESAFIO !!!!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2944275" y="1228675"/>
            <a:ext cx="58881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O serviço de Voz sobre IP (VoIP) requer qualidade de serviço suficiente para que os usuários possam realizar a comunicação de forma semelhante ao serviço de telefonia tradicional. Para prover essa qualidade de serviço, o VoIP utiliza, para a transferência do fluxo de áudio, o protocolo da camada de Aplicação do modelo TCP/IP denominado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457200" marR="177800" lvl="0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AutoNum type="alphaLcPeriod"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RTP</a:t>
            </a:r>
          </a:p>
          <a:p>
            <a:pPr marL="457200" marR="177800" lvl="0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AutoNum type="alphaLcPeriod"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DCCP</a:t>
            </a:r>
          </a:p>
          <a:p>
            <a:pPr marL="457200" marR="177800" lvl="0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AutoNum type="alphaLcPeriod"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TCP</a:t>
            </a:r>
          </a:p>
          <a:p>
            <a:pPr marL="457200" marR="177800" lvl="0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AutoNum type="alphaLcPeriod"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IP</a:t>
            </a:r>
          </a:p>
          <a:p>
            <a:pPr marL="457200" marR="177800" lvl="0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AutoNum type="alphaLcPeriod"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UDP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925" y="1336000"/>
            <a:ext cx="2531350" cy="33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61602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CC0000"/>
                </a:solidFill>
              </a:rPr>
              <a:t>Protocolos de camada física.</a:t>
            </a:r>
          </a:p>
          <a:p>
            <a:pPr lvl="0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pt-BR"/>
              <a:t>Responsáveis pelo acesso a ao meio físico de acordo com a tecnologia de rede adotada.</a:t>
            </a:r>
          </a:p>
          <a:p>
            <a:pPr lvl="0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457200" lvl="0" indent="-228600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Ethernet</a:t>
            </a:r>
          </a:p>
          <a:p>
            <a:pPr marL="457200" lvl="0" indent="-228600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Token ring</a:t>
            </a:r>
          </a:p>
          <a:p>
            <a:pPr marL="457200" lvl="0" indent="-228600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Wifi</a:t>
            </a:r>
          </a:p>
          <a:p>
            <a:pPr marL="457200" lvl="0" indent="-228600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Token bus.</a:t>
            </a:r>
          </a:p>
          <a:p>
            <a:pPr marL="457200" lvl="0" indent="-228600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Outros...</a:t>
            </a:r>
          </a:p>
          <a:p>
            <a:pPr lvl="0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800"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3425" y="2646038"/>
            <a:ext cx="280035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000">
              <a:solidFill>
                <a:srgbClr val="CC0000"/>
              </a:solidFill>
            </a:endParaRPr>
          </a:p>
          <a:p>
            <a:pPr lvl="0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000">
              <a:solidFill>
                <a:srgbClr val="CC0000"/>
              </a:solidFill>
            </a:endParaRPr>
          </a:p>
          <a:p>
            <a:pPr lvl="0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CC0000"/>
                </a:solidFill>
              </a:rPr>
              <a:t>Protocolos da camada de Internet (rede)</a:t>
            </a:r>
          </a:p>
          <a:p>
            <a:pPr lvl="0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800">
              <a:solidFill>
                <a:srgbClr val="CC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C0000"/>
                </a:solidFill>
              </a:rPr>
              <a:t>Protocolos de camada de rede ou internet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Responsáveis pelo endereçamento lógico e por descoberta de endereços e rotas.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45720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IP – internet protocol</a:t>
            </a:r>
          </a:p>
          <a:p>
            <a:pPr marL="45720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ARP – Address resolution protocol</a:t>
            </a:r>
          </a:p>
          <a:p>
            <a:pPr marL="45720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RARP – Reverse address resolution protocol</a:t>
            </a:r>
          </a:p>
          <a:p>
            <a:pPr marL="45720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ICMP – Inter control message protocol</a:t>
            </a:r>
          </a:p>
          <a:p>
            <a:pPr marL="45720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Outros.</a:t>
            </a:r>
          </a:p>
          <a:p>
            <a:pPr lvl="0" algn="just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</a:endParaRP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9863" y="2393238"/>
            <a:ext cx="2295525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C0000"/>
                </a:solidFill>
              </a:rPr>
              <a:t>Protocolos de camada de rede ou internet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CC0000"/>
                </a:solidFill>
              </a:rPr>
              <a:t>ICMP:</a:t>
            </a:r>
            <a:r>
              <a:rPr lang="pt-BR">
                <a:solidFill>
                  <a:srgbClr val="666666"/>
                </a:solidFill>
              </a:rPr>
              <a:t> Internet Control Message Protocol, é um protocolo integrante do Protocolo IP, definido pelo RFC 792, e utilizado para fornecer relatórios de erros à fonte original. 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Qualquer computador que utilize IP precisa aceitar as mensagens ICMP e alterar o seu comportamento de acordo com o erro relatado. Os gateways devem estar programados para enviar mensagens ICMP quando receberem datagramas que provoquem algum erro ou quando requisitados.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C0000"/>
                </a:solidFill>
              </a:rPr>
              <a:t>Protocolos de camada de rede ou internet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CC0000"/>
                </a:solidFill>
              </a:rPr>
              <a:t>ICMP:</a:t>
            </a:r>
            <a:r>
              <a:rPr lang="pt-BR">
                <a:solidFill>
                  <a:srgbClr val="666666"/>
                </a:solidFill>
              </a:rPr>
              <a:t> 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</a:endParaRP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325" y="2203025"/>
            <a:ext cx="6894650" cy="231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Família  TCP/IP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C0000"/>
                </a:solidFill>
              </a:rPr>
              <a:t>Protocolos de camada de rede ou internet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C0000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CC0000"/>
                </a:solidFill>
              </a:rPr>
              <a:t>ICMP:</a:t>
            </a:r>
            <a:r>
              <a:rPr lang="pt-BR">
                <a:solidFill>
                  <a:srgbClr val="666666"/>
                </a:solidFill>
              </a:rPr>
              <a:t> As mensagens ICMP geralmente são enviadas automaticamente em uma das seguintes situações:</a:t>
            </a:r>
          </a:p>
          <a:p>
            <a:pPr marL="457200" lvl="0" indent="-31750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Um pacote IP não consegue chegar ao seu destino (i.e. Tempo de vida do pacote expirado)</a:t>
            </a:r>
          </a:p>
          <a:p>
            <a:pPr marL="457200" lvl="0" indent="-31750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O Gateway não consegue retransmitir os pacotes na frequência adequada (i.e. Gateway congestionado)</a:t>
            </a:r>
          </a:p>
          <a:p>
            <a:pPr marL="457200" lvl="0" indent="-31750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O Roteador ou Encaminhador indica uma rota melhor para a máquina a enviar pacotes.</a:t>
            </a:r>
          </a:p>
          <a:p>
            <a:pPr lvl="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Ferramentas comumente usadas em Windows baseadas nesse protocolo são: Ping e Tracert.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1988</Words>
  <Application>Microsoft Office PowerPoint</Application>
  <PresentationFormat>Apresentação na tela (16:9)</PresentationFormat>
  <Paragraphs>294</Paragraphs>
  <Slides>39</Slides>
  <Notes>39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4" baseType="lpstr">
      <vt:lpstr>Arial</vt:lpstr>
      <vt:lpstr>Permanent Marker</vt:lpstr>
      <vt:lpstr>Source Code Pro</vt:lpstr>
      <vt:lpstr>Amatic SC</vt:lpstr>
      <vt:lpstr>Beach Day</vt:lpstr>
      <vt:lpstr>Redes de comunicação Aula 09 - Família tCP/IP</vt:lpstr>
      <vt:lpstr>Família  TCP/IP</vt:lpstr>
      <vt:lpstr>Família  TCP/IP</vt:lpstr>
      <vt:lpstr>Família  TCP/IP</vt:lpstr>
      <vt:lpstr>Família  TCP/IP</vt:lpstr>
      <vt:lpstr>Família  TCP/IP</vt:lpstr>
      <vt:lpstr>Família  TCP/IP</vt:lpstr>
      <vt:lpstr>Família  TCP/IP</vt:lpstr>
      <vt:lpstr>Família  TCP/IP</vt:lpstr>
      <vt:lpstr>Família  TCP/IP</vt:lpstr>
      <vt:lpstr>Família  TCP/IP</vt:lpstr>
      <vt:lpstr>Família  TCP/IP</vt:lpstr>
      <vt:lpstr>Família  TCP/IP</vt:lpstr>
      <vt:lpstr>Família  TCP/IP</vt:lpstr>
      <vt:lpstr>Família  TCP/IP</vt:lpstr>
      <vt:lpstr>Família  TCP/IP</vt:lpstr>
      <vt:lpstr>Família  TCP/IP</vt:lpstr>
      <vt:lpstr>Família  TCP/IP</vt:lpstr>
      <vt:lpstr>Família  TCP/IP</vt:lpstr>
      <vt:lpstr>Família  TCP/IP</vt:lpstr>
      <vt:lpstr>Família  TCP/IP</vt:lpstr>
      <vt:lpstr>Família  TCP/IP</vt:lpstr>
      <vt:lpstr>Família  TCP/IP</vt:lpstr>
      <vt:lpstr>Família  TCP/IP</vt:lpstr>
      <vt:lpstr>Família  TCP/IP</vt:lpstr>
      <vt:lpstr>Família  TCP/IP</vt:lpstr>
      <vt:lpstr>Família  TCP/IP</vt:lpstr>
      <vt:lpstr>Família  TCP/IP</vt:lpstr>
      <vt:lpstr>Família  TCP/IP</vt:lpstr>
      <vt:lpstr>Família  TCP/IP</vt:lpstr>
      <vt:lpstr>Família  TCP/IP</vt:lpstr>
      <vt:lpstr>Família  TCP/IP</vt:lpstr>
      <vt:lpstr>Família  TCP/IP</vt:lpstr>
      <vt:lpstr>Família  TCP/IP</vt:lpstr>
      <vt:lpstr>Família  TCP/IP</vt:lpstr>
      <vt:lpstr>Família  TCP/IP</vt:lpstr>
      <vt:lpstr>DESAFIO !!!!</vt:lpstr>
      <vt:lpstr>DESAFIO !!!!</vt:lpstr>
      <vt:lpstr>DESAFIO 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de comunicação Aula 09 - Família tCP/IP</dc:title>
  <dc:creator>DIOVANI DOS SANTOS MILHORIM</dc:creator>
  <cp:lastModifiedBy>DIOVANI DOS SANTOS MILHORIM</cp:lastModifiedBy>
  <cp:revision>1</cp:revision>
  <dcterms:modified xsi:type="dcterms:W3CDTF">2017-10-09T19:04:39Z</dcterms:modified>
</cp:coreProperties>
</file>