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74" r:id="rId4"/>
    <p:sldId id="375" r:id="rId5"/>
    <p:sldId id="330" r:id="rId6"/>
    <p:sldId id="264" r:id="rId7"/>
    <p:sldId id="358" r:id="rId8"/>
    <p:sldId id="364" r:id="rId9"/>
    <p:sldId id="258" r:id="rId10"/>
    <p:sldId id="366" r:id="rId11"/>
    <p:sldId id="365" r:id="rId12"/>
    <p:sldId id="402" r:id="rId13"/>
    <p:sldId id="404" r:id="rId14"/>
    <p:sldId id="405" r:id="rId15"/>
    <p:sldId id="403" r:id="rId16"/>
    <p:sldId id="406" r:id="rId17"/>
    <p:sldId id="407" r:id="rId18"/>
  </p:sldIdLst>
  <p:sldSz cx="9144000" cy="6858000" type="screen4x3"/>
  <p:notesSz cx="6858000" cy="95551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00"/>
    <a:srgbClr val="FF0066"/>
    <a:srgbClr val="339933"/>
    <a:srgbClr val="FFFF00"/>
    <a:srgbClr val="FF33CC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34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30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80DB420-D8D1-40E4-9662-0C988DDF46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2B2313C-C83F-47B0-AC82-44E5BB9CEC1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BB662-EB25-493B-8A09-AF500457F9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209E-6F51-47F9-A3FE-FC9FCE19FC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717082-0F80-41D0-B1CA-EE31777D2C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B98F-C23C-45EA-9296-0F097156F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1A54-7495-4586-9208-54EA54245C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2AFEA-353B-4F74-A135-3F731C06B0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05481-1B1F-4C12-AC84-2405388DB0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5E-C2C8-4F83-AE41-47F1A64C3F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3F0D5-B0AB-4961-AB00-DF15BCB2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41428-62E9-46E9-84A1-DFB5525388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08009-3988-4A77-936D-11E3196174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533945-D9A9-4B1D-93B1-D3457C201F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7600" y="3429000"/>
            <a:ext cx="660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47664" y="2895600"/>
            <a:ext cx="7406640" cy="1752600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0" dirty="0" smtClean="0">
                <a:effectLst/>
              </a:rPr>
              <a:t>Aula 05</a:t>
            </a:r>
          </a:p>
          <a:p>
            <a:r>
              <a:rPr lang="pt-BR" b="0" dirty="0" smtClean="0">
                <a:effectLst/>
              </a:rPr>
              <a:t>Metodologia</a:t>
            </a:r>
          </a:p>
          <a:p>
            <a:endParaRPr lang="pt-BR" b="0" dirty="0" smtClean="0">
              <a:effectLst/>
            </a:endParaRPr>
          </a:p>
          <a:p>
            <a:r>
              <a:rPr lang="pt-BR" sz="2400" b="0" dirty="0" smtClean="0">
                <a:effectLst/>
              </a:rPr>
              <a:t>Prof. Diovani Milhorim</a:t>
            </a:r>
            <a:endParaRPr lang="pt-BR" sz="2400" b="0" dirty="0">
              <a:effectLst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709822" y="548680"/>
            <a:ext cx="7406640" cy="1472184"/>
          </a:xfrm>
        </p:spPr>
        <p:txBody>
          <a:bodyPr/>
          <a:lstStyle/>
          <a:p>
            <a:r>
              <a:rPr lang="pt-BR" dirty="0"/>
              <a:t>Trabalho de conclusão de curso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28012" cy="4752975"/>
          </a:xfrm>
        </p:spPr>
        <p:txBody>
          <a:bodyPr/>
          <a:lstStyle/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endParaRPr lang="pt-BR" u="sng" dirty="0">
              <a:solidFill>
                <a:schemeClr val="tx2"/>
              </a:solidFill>
            </a:endParaRPr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r>
              <a:rPr lang="pt-BR" sz="3200" u="sng" dirty="0">
                <a:solidFill>
                  <a:schemeClr val="tx2"/>
                </a:solidFill>
              </a:rPr>
              <a:t>Pesquisa Descritiva</a:t>
            </a:r>
            <a:r>
              <a:rPr lang="pt-BR" sz="3200" dirty="0"/>
              <a:t> – </a:t>
            </a:r>
            <a:r>
              <a:rPr lang="pt-BR" dirty="0"/>
              <a:t>Observa, registra e analisa fatos ou variáveis colhidos na própria realidade.</a:t>
            </a:r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pt-BR" dirty="0"/>
              <a:t>	</a:t>
            </a:r>
            <a:r>
              <a:rPr lang="pt-BR" dirty="0" smtClean="0"/>
              <a:t>Procura </a:t>
            </a:r>
            <a:r>
              <a:rPr lang="pt-BR" dirty="0"/>
              <a:t>classificar, explicar e interpretar os fenômenos que ocorrem.</a:t>
            </a:r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endParaRPr lang="pt-BR" sz="800" dirty="0"/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endParaRPr lang="pt-BR" sz="800" dirty="0"/>
          </a:p>
          <a:p>
            <a:pPr marL="990600" lvl="1" indent="-533400" algn="just">
              <a:lnSpc>
                <a:spcPct val="110000"/>
              </a:lnSpc>
              <a:buClr>
                <a:srgbClr val="CC6600"/>
              </a:buClr>
              <a:buFont typeface="Wingdings" pitchFamily="2" charset="2"/>
              <a:buNone/>
            </a:pPr>
            <a:r>
              <a:rPr lang="pt-BR" dirty="0" smtClean="0"/>
              <a:t>	Estudo </a:t>
            </a:r>
            <a:r>
              <a:rPr lang="pt-BR" dirty="0"/>
              <a:t>das características, preferências, atitudes,  estudo de caso.</a:t>
            </a:r>
            <a:endParaRPr lang="pt-BR" u="sng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5D38-7C39-478C-96B9-61F2327FB21E}" type="slidenum">
              <a:rPr lang="pt-BR"/>
              <a:pPr/>
              <a:t>10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Tipos de 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1259631" y="1268413"/>
            <a:ext cx="7488833" cy="4608512"/>
          </a:xfrm>
        </p:spPr>
        <p:txBody>
          <a:bodyPr/>
          <a:lstStyle/>
          <a:p>
            <a:pPr marL="990600" lvl="1" indent="-533400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3"/>
            </a:pPr>
            <a:endParaRPr lang="pt-BR" sz="3200" b="1" u="sng" dirty="0">
              <a:solidFill>
                <a:schemeClr val="tx2"/>
              </a:solidFill>
            </a:endParaRPr>
          </a:p>
          <a:p>
            <a:pPr marL="990600" lvl="1" indent="-5334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3"/>
            </a:pPr>
            <a:r>
              <a:rPr lang="pt-BR" sz="3200" u="sng" dirty="0">
                <a:solidFill>
                  <a:schemeClr val="tx2"/>
                </a:solidFill>
              </a:rPr>
              <a:t>Pesquisa Experimental</a:t>
            </a:r>
            <a:r>
              <a:rPr lang="pt-BR" sz="3200" dirty="0">
                <a:solidFill>
                  <a:schemeClr val="tx2"/>
                </a:solidFill>
              </a:rPr>
              <a:t> – </a:t>
            </a:r>
            <a:r>
              <a:rPr lang="pt-BR" dirty="0"/>
              <a:t>procura dizer de que modo ou por que aquele fenômeno foi produzido.</a:t>
            </a:r>
          </a:p>
          <a:p>
            <a:pPr marL="990600" lvl="1" indent="-5334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pt-BR" sz="1600" b="1" dirty="0"/>
          </a:p>
          <a:p>
            <a:pPr marL="609600" indent="-6096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pt-BR" dirty="0"/>
              <a:t>  </a:t>
            </a:r>
            <a:r>
              <a:rPr lang="pt-BR" dirty="0" smtClean="0"/>
              <a:t>		</a:t>
            </a:r>
            <a:r>
              <a:rPr lang="pt-BR" sz="2400" dirty="0" smtClean="0"/>
              <a:t>Pesquisa </a:t>
            </a:r>
            <a:r>
              <a:rPr lang="pt-BR" sz="2400" dirty="0"/>
              <a:t>experimental pode ser feita</a:t>
            </a:r>
          </a:p>
          <a:p>
            <a:pPr marL="609600" indent="-6096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pt-BR" sz="2400" dirty="0" smtClean="0"/>
              <a:t>		em </a:t>
            </a:r>
            <a:r>
              <a:rPr lang="pt-BR" sz="2400" dirty="0"/>
              <a:t>laboratório ou não.</a:t>
            </a:r>
            <a:endParaRPr lang="pt-BR" sz="2400" b="1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A6ED-BE3D-440F-926A-96B4C954EC5F}" type="slidenum">
              <a:rPr lang="pt-BR"/>
              <a:pPr/>
              <a:t>11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Tipos de 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B58B-C0D0-4945-8DA9-23421EF6D51E}" type="slidenum">
              <a:rPr lang="pt-BR"/>
              <a:pPr/>
              <a:t>12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727280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2204864"/>
            <a:ext cx="7649418" cy="3884786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7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sz="2600" dirty="0" smtClean="0"/>
              <a:t>O </a:t>
            </a:r>
            <a:r>
              <a:rPr lang="pt-BR" sz="2600" dirty="0"/>
              <a:t>método científico consiste </a:t>
            </a:r>
            <a:r>
              <a:rPr lang="pt-BR" sz="2600" dirty="0" smtClean="0"/>
              <a:t>em </a:t>
            </a:r>
            <a:r>
              <a:rPr lang="pt-BR" sz="2600" u="sng" dirty="0" smtClean="0"/>
              <a:t>4 </a:t>
            </a:r>
            <a:r>
              <a:rPr lang="pt-BR" sz="2600" u="sng" dirty="0"/>
              <a:t>práticas operacionais</a:t>
            </a:r>
            <a:r>
              <a:rPr lang="pt-BR" sz="2600" dirty="0"/>
              <a:t>:</a:t>
            </a:r>
          </a:p>
          <a:p>
            <a:pPr marL="883920" lvl="1" indent="-609600" algn="ctr">
              <a:lnSpc>
                <a:spcPct val="70000"/>
              </a:lnSpc>
              <a:spcBef>
                <a:spcPct val="50000"/>
              </a:spcBef>
              <a:buClrTx/>
              <a:buFont typeface="Wingdings" pitchFamily="2" charset="2"/>
              <a:buNone/>
            </a:pPr>
            <a:endParaRPr lang="pt-BR" sz="1400" b="1" dirty="0"/>
          </a:p>
          <a:p>
            <a:pPr marL="883920" lvl="1" indent="-609600" algn="ctr">
              <a:lnSpc>
                <a:spcPct val="70000"/>
              </a:lnSpc>
              <a:spcBef>
                <a:spcPct val="50000"/>
              </a:spcBef>
              <a:buClrTx/>
              <a:buFont typeface="Wingdings" pitchFamily="2" charset="2"/>
              <a:buNone/>
            </a:pPr>
            <a:endParaRPr lang="pt-BR" sz="500" b="1" dirty="0"/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Desenvolvimento do problema. </a:t>
            </a:r>
            <a:r>
              <a:rPr lang="pt-BR" sz="1600" b="1" dirty="0">
                <a:solidFill>
                  <a:schemeClr val="hlink"/>
                </a:solidFill>
              </a:rPr>
              <a:t>(pergunta)</a:t>
            </a:r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Formulação de uma hipótese. </a:t>
            </a:r>
            <a:r>
              <a:rPr lang="pt-BR" sz="1600" b="1" dirty="0">
                <a:solidFill>
                  <a:schemeClr val="hlink"/>
                </a:solidFill>
              </a:rPr>
              <a:t>(resposta)</a:t>
            </a:r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Coleta de dados e informação. </a:t>
            </a:r>
            <a:r>
              <a:rPr lang="pt-BR" sz="1600" b="1" dirty="0">
                <a:solidFill>
                  <a:schemeClr val="hlink"/>
                </a:solidFill>
              </a:rPr>
              <a:t>(pesquisa)</a:t>
            </a:r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Análise e interpretação dos resultados. </a:t>
            </a:r>
            <a:r>
              <a:rPr lang="pt-BR" sz="1600" b="1" dirty="0">
                <a:solidFill>
                  <a:schemeClr val="hlink"/>
                </a:solidFill>
              </a:rPr>
              <a:t>(análise)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B58B-C0D0-4945-8DA9-23421EF6D51E}" type="slidenum">
              <a:rPr lang="pt-BR"/>
              <a:pPr/>
              <a:t>13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5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B58B-C0D0-4945-8DA9-23421EF6D51E}" type="slidenum">
              <a:rPr lang="pt-BR"/>
              <a:pPr/>
              <a:t>14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7200800" cy="439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078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idx="1"/>
          </p:nvPr>
        </p:nvSpPr>
        <p:spPr>
          <a:xfrm>
            <a:off x="971599" y="1052513"/>
            <a:ext cx="7954913" cy="5170487"/>
          </a:xfrm>
        </p:spPr>
        <p:txBody>
          <a:bodyPr/>
          <a:lstStyle/>
          <a:p>
            <a:pPr marL="990600" lvl="1" indent="-533400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1600" b="1" dirty="0">
              <a:solidFill>
                <a:srgbClr val="006600"/>
              </a:solidFill>
            </a:endParaRP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2700" b="1" dirty="0" smtClean="0">
              <a:solidFill>
                <a:srgbClr val="CC3300"/>
              </a:solidFill>
            </a:endParaRP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r>
              <a:rPr lang="pt-BR" sz="2700" b="1" dirty="0" smtClean="0">
                <a:solidFill>
                  <a:srgbClr val="CC3300"/>
                </a:solidFill>
              </a:rPr>
              <a:t>“</a:t>
            </a:r>
            <a:r>
              <a:rPr lang="pt-BR" sz="2700" b="1" dirty="0">
                <a:solidFill>
                  <a:srgbClr val="CC3300"/>
                </a:solidFill>
              </a:rPr>
              <a:t>ONDE” e “COMO” será realizada a pesquisa.</a:t>
            </a: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900" b="1" dirty="0">
              <a:solidFill>
                <a:srgbClr val="CC3300"/>
              </a:solidFill>
            </a:endParaRPr>
          </a:p>
          <a:p>
            <a:pPr marL="990600" lvl="1" indent="-533400">
              <a:lnSpc>
                <a:spcPct val="110000"/>
              </a:lnSpc>
              <a:buSzPct val="90000"/>
            </a:pPr>
            <a:r>
              <a:rPr lang="pt-BR" dirty="0"/>
              <a:t>Indicação dos </a:t>
            </a:r>
            <a:r>
              <a:rPr lang="pt-BR" u="sng" dirty="0"/>
              <a:t>métodos</a:t>
            </a:r>
            <a:r>
              <a:rPr lang="pt-BR" dirty="0"/>
              <a:t> e </a:t>
            </a:r>
            <a:r>
              <a:rPr lang="pt-BR" u="sng" dirty="0"/>
              <a:t>técnicas</a:t>
            </a:r>
            <a:r>
              <a:rPr lang="pt-BR" dirty="0"/>
              <a:t> a serem </a:t>
            </a:r>
            <a:r>
              <a:rPr lang="pt-BR"/>
              <a:t>utilizados </a:t>
            </a:r>
            <a:r>
              <a:rPr lang="pt-BR" smtClean="0"/>
              <a:t>no trabalho.</a:t>
            </a:r>
            <a:endParaRPr lang="pt-BR" dirty="0"/>
          </a:p>
          <a:p>
            <a:pPr marL="990600" lvl="1" indent="-533400">
              <a:lnSpc>
                <a:spcPct val="110000"/>
              </a:lnSpc>
              <a:buSzPct val="90000"/>
            </a:pPr>
            <a:r>
              <a:rPr lang="pt-BR" dirty="0"/>
              <a:t>Identificação das fontes de pesquisa bibliográfica ou eletrônica.</a:t>
            </a:r>
          </a:p>
          <a:p>
            <a:pPr marL="990600" lvl="1" indent="-533400">
              <a:lnSpc>
                <a:spcPct val="110000"/>
              </a:lnSpc>
              <a:buSzPct val="90000"/>
            </a:pPr>
            <a:r>
              <a:rPr lang="pt-BR" dirty="0"/>
              <a:t>Configuração do universo de pesquisa e da técnica de amostragem utilizada.   </a:t>
            </a:r>
          </a:p>
          <a:p>
            <a:pPr marL="990600" lvl="1" indent="-533400">
              <a:lnSpc>
                <a:spcPct val="110000"/>
              </a:lnSpc>
              <a:buSzPct val="90000"/>
            </a:pPr>
            <a:endParaRPr lang="pt-BR" sz="1200" b="1" dirty="0">
              <a:solidFill>
                <a:srgbClr val="CC3300"/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60F-A72D-4A8E-A5D6-71A03605CD67}" type="slidenum">
              <a:rPr lang="pt-BR"/>
              <a:pPr/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1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1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1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idx="1"/>
          </p:nvPr>
        </p:nvSpPr>
        <p:spPr>
          <a:xfrm>
            <a:off x="971599" y="1052513"/>
            <a:ext cx="7954913" cy="5170487"/>
          </a:xfrm>
        </p:spPr>
        <p:txBody>
          <a:bodyPr>
            <a:normAutofit fontScale="85000" lnSpcReduction="20000"/>
          </a:bodyPr>
          <a:lstStyle/>
          <a:p>
            <a:pPr marL="990600" lvl="1" indent="-533400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1600" b="1" dirty="0">
              <a:solidFill>
                <a:srgbClr val="006600"/>
              </a:solidFill>
            </a:endParaRP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2700" b="1" dirty="0" smtClean="0">
              <a:solidFill>
                <a:srgbClr val="CC3300"/>
              </a:solidFill>
            </a:endParaRPr>
          </a:p>
          <a:p>
            <a:r>
              <a:rPr lang="pt-BR" dirty="0"/>
              <a:t>Em uma pesquisa existem </a:t>
            </a:r>
            <a:r>
              <a:rPr lang="pt-BR" b="1" dirty="0"/>
              <a:t>métodos de abordagem </a:t>
            </a:r>
            <a:r>
              <a:rPr lang="pt-BR" dirty="0"/>
              <a:t>e </a:t>
            </a:r>
            <a:r>
              <a:rPr lang="pt-BR" b="1" dirty="0"/>
              <a:t>métodos de procedimento</a:t>
            </a:r>
            <a:r>
              <a:rPr lang="pt-BR" dirty="0" smtClean="0"/>
              <a:t>.</a:t>
            </a:r>
          </a:p>
          <a:p>
            <a:pPr marL="82296" indent="0">
              <a:buNone/>
            </a:pPr>
            <a:endParaRPr lang="pt-BR" dirty="0"/>
          </a:p>
          <a:p>
            <a:r>
              <a:rPr lang="pt-BR" u="sng" dirty="0" smtClean="0"/>
              <a:t>abordagem</a:t>
            </a:r>
            <a:r>
              <a:rPr lang="pt-BR" dirty="0"/>
              <a:t>: concepções teóricas usadas pelo pesquisador. Ex.: psicanálise, antropologia,  fenomenologia, </a:t>
            </a:r>
            <a:r>
              <a:rPr lang="pt-BR"/>
              <a:t>estruturalista</a:t>
            </a:r>
            <a:r>
              <a:rPr lang="pt-BR" smtClean="0"/>
              <a:t>.</a:t>
            </a:r>
          </a:p>
          <a:p>
            <a:endParaRPr lang="pt-BR" dirty="0"/>
          </a:p>
          <a:p>
            <a:r>
              <a:rPr lang="pt-BR" u="sng" dirty="0"/>
              <a:t>Procedimentos:</a:t>
            </a:r>
            <a:r>
              <a:rPr lang="pt-BR" dirty="0"/>
              <a:t> relaciona-se à maneira específica pela qual o objeto será trabalhado durante o processo de pesquisa. São eles: histórico, estatístico, comparativo, observação, monográfico, econométrico e experimental.</a:t>
            </a: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1200" b="1" dirty="0">
              <a:solidFill>
                <a:srgbClr val="CC3300"/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60F-A72D-4A8E-A5D6-71A03605CD67}" type="slidenum">
              <a:rPr lang="pt-BR"/>
              <a:pPr/>
              <a:t>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7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idx="1"/>
          </p:nvPr>
        </p:nvSpPr>
        <p:spPr>
          <a:xfrm>
            <a:off x="971599" y="1052513"/>
            <a:ext cx="7954913" cy="5170487"/>
          </a:xfrm>
        </p:spPr>
        <p:txBody>
          <a:bodyPr>
            <a:normAutofit fontScale="55000" lnSpcReduction="20000"/>
          </a:bodyPr>
          <a:lstStyle/>
          <a:p>
            <a:pPr marL="990600" lvl="1" indent="-533400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1600" b="1" dirty="0">
              <a:solidFill>
                <a:srgbClr val="006600"/>
              </a:solidFill>
            </a:endParaRP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2700" b="1" dirty="0" smtClean="0">
              <a:solidFill>
                <a:srgbClr val="CC3300"/>
              </a:solidFill>
            </a:endParaRPr>
          </a:p>
          <a:p>
            <a:r>
              <a:rPr lang="pt-BR" dirty="0"/>
              <a:t>Em uma pesquisa existem </a:t>
            </a:r>
            <a:r>
              <a:rPr lang="pt-BR" b="1" dirty="0"/>
              <a:t>métodos de abordagem </a:t>
            </a:r>
            <a:r>
              <a:rPr lang="pt-BR" dirty="0"/>
              <a:t>e </a:t>
            </a:r>
            <a:r>
              <a:rPr lang="pt-BR" b="1" dirty="0"/>
              <a:t>métodos de procedimento</a:t>
            </a:r>
            <a:r>
              <a:rPr lang="pt-BR" dirty="0"/>
              <a:t>.</a:t>
            </a:r>
          </a:p>
          <a:p>
            <a:r>
              <a:rPr lang="pt-BR" u="sng" dirty="0"/>
              <a:t>Aabordagem</a:t>
            </a:r>
            <a:r>
              <a:rPr lang="pt-BR" dirty="0"/>
              <a:t>: concepções teóricas usadas pelo pesquisador. Ex.: psicanálise, antropologia,  fenomenologia, estruturalista.</a:t>
            </a:r>
          </a:p>
          <a:p>
            <a:r>
              <a:rPr lang="pt-BR" u="sng" dirty="0"/>
              <a:t>Procedimentos:</a:t>
            </a:r>
            <a:r>
              <a:rPr lang="pt-BR" dirty="0"/>
              <a:t> relaciona-se à maneira específica pela qual o objeto será trabalhado durante o processo de pesquisa. São eles: histórico, estatístico, comparativo, observação, monográfico, econométrico e experimental.</a:t>
            </a:r>
          </a:p>
          <a:p>
            <a:r>
              <a:rPr lang="pt-BR" dirty="0"/>
              <a:t>Os métodos de pesquisa e sua definição dependem do objeto e do tipo da pesquisa. Os tipos mais comuns de pesquisa são:  de campo,  bibliográfica (somente com leituras), descritiva, experimental.</a:t>
            </a:r>
          </a:p>
          <a:p>
            <a:r>
              <a:rPr lang="pt-BR" dirty="0"/>
              <a:t>Os instrumentos  mais comuns usados nas pesquisas são  questionários, formulários, entrevistas, levantamento documental, observacional (participante ou não participante), estatísticas.</a:t>
            </a:r>
          </a:p>
          <a:p>
            <a:r>
              <a:rPr lang="pt-BR"/>
              <a:t>Também devem ser indicados na Metodologia as amostragens (população a ser pesquisada), o local, os elementos relevantes, o planejamento do experimento, os materiais a serem utilizados,a análise dos dados, enfim, tudo aquilo que detalhe o trabalho a ser percorrido para concretizar a pesquisa.</a:t>
            </a: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1200" b="1" dirty="0">
              <a:solidFill>
                <a:srgbClr val="CC3300"/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60F-A72D-4A8E-A5D6-71A03605CD67}" type="slidenum">
              <a:rPr lang="pt-BR"/>
              <a:pPr/>
              <a:t>17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62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593565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	</a:t>
            </a:r>
            <a:r>
              <a:rPr lang="pt-BR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pesquisador é guiado por uma característica humana básica: “</a:t>
            </a:r>
            <a:r>
              <a:rPr lang="pt-BR" sz="26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curiosidade</a:t>
            </a:r>
            <a:r>
              <a:rPr lang="pt-BR" sz="2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pesquisador está constantemente tentando explicar os “</a:t>
            </a:r>
            <a:r>
              <a:rPr lang="pt-BR" sz="25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porquês</a:t>
            </a: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 e os “</a:t>
            </a:r>
            <a:r>
              <a:rPr lang="pt-BR" sz="25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comos</a:t>
            </a: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 das coisas</a:t>
            </a:r>
            <a:r>
              <a:rPr lang="pt-BR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 científico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458200" cy="3976473"/>
          </a:xfrm>
          <a:noFill/>
          <a:ln/>
        </p:spPr>
        <p:txBody>
          <a:bodyPr>
            <a:spAutoFit/>
          </a:bodyPr>
          <a:lstStyle/>
          <a:p>
            <a:pPr marL="990600" lvl="1" indent="-533400">
              <a:lnSpc>
                <a:spcPct val="120000"/>
              </a:lnSpc>
            </a:pPr>
            <a:endParaRPr lang="pt-BR" b="1" u="sng" dirty="0"/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Filosófico</a:t>
            </a:r>
            <a:r>
              <a:rPr lang="pt-BR" dirty="0"/>
              <a:t> – </a:t>
            </a:r>
            <a:r>
              <a:rPr lang="pt-BR" sz="2400" b="1" dirty="0"/>
              <a:t>Reflexão crítica, com o objetivo de compreender a realidade.</a:t>
            </a:r>
            <a:r>
              <a:rPr lang="pt-BR" sz="2400" dirty="0"/>
              <a:t> 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Baseada na experiência e não na experimentação</a:t>
            </a: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None/>
            </a:pPr>
            <a:endParaRPr lang="pt-BR" sz="2000" dirty="0"/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Teológico</a:t>
            </a:r>
            <a:r>
              <a:rPr lang="pt-BR" dirty="0"/>
              <a:t> –</a:t>
            </a:r>
            <a:r>
              <a:rPr lang="pt-BR" b="1" dirty="0"/>
              <a:t> </a:t>
            </a:r>
            <a:r>
              <a:rPr lang="pt-BR" sz="2400" b="1" dirty="0"/>
              <a:t>Está ligado à fé.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Conhecimento sistemático do mundo: origem, significado, destino, finalidade.</a:t>
            </a:r>
            <a:r>
              <a:rPr lang="pt-BR" b="1" dirty="0"/>
              <a:t> 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6091-054D-4B6C-B311-B3C1C403317A}" type="slidenum">
              <a:rPr lang="pt-BR"/>
              <a:pPr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uiExpand="1" build="p" autoUpdateAnimBg="0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8005352" cy="4936736"/>
          </a:xfrm>
          <a:noFill/>
          <a:ln/>
        </p:spPr>
        <p:txBody>
          <a:bodyPr wrap="square">
            <a:spAutoFit/>
          </a:bodyPr>
          <a:lstStyle/>
          <a:p>
            <a:pPr marL="990600" lvl="1" indent="-533400">
              <a:lnSpc>
                <a:spcPct val="120000"/>
              </a:lnSpc>
            </a:pPr>
            <a:endParaRPr lang="pt-BR" sz="500" b="1" u="sng" dirty="0"/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Empírico</a:t>
            </a:r>
            <a:r>
              <a:rPr lang="pt-BR" dirty="0"/>
              <a:t> – </a:t>
            </a:r>
            <a:r>
              <a:rPr lang="pt-BR" sz="2400" b="1" dirty="0"/>
              <a:t>pela vivência coletiva os conhecimentos são transmitidos de uma pessoa à outra, de geração em geração.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Canja de galinha</a:t>
            </a:r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Científico</a:t>
            </a:r>
            <a:r>
              <a:rPr lang="pt-BR" dirty="0"/>
              <a:t> – </a:t>
            </a:r>
            <a:r>
              <a:rPr lang="pt-BR" sz="2400" b="1" dirty="0"/>
              <a:t>exige que o pesquisador seja crítico, objetivo, racional e imparcial. 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Pesquisa científica; Teste de hipóteses</a:t>
            </a:r>
            <a:endParaRPr lang="pt-BR" sz="2000" b="1" dirty="0"/>
          </a:p>
          <a:p>
            <a:pPr marL="990600" lvl="1" indent="-533400" algn="ctr">
              <a:lnSpc>
                <a:spcPct val="120000"/>
              </a:lnSpc>
              <a:buFont typeface="Wingdings" pitchFamily="2" charset="2"/>
              <a:buNone/>
            </a:pPr>
            <a:endParaRPr lang="pt-BR" sz="1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ctr">
              <a:lnSpc>
                <a:spcPct val="120000"/>
              </a:lnSpc>
              <a:buFont typeface="Wingdings" pitchFamily="2" charset="2"/>
              <a:buNone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ciência é um processo de busca da verdade.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0322-CBDC-42FE-9966-0CF3BB37DE4D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6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uiExpand="1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idx="1"/>
          </p:nvPr>
        </p:nvSpPr>
        <p:spPr>
          <a:xfrm>
            <a:off x="1331640" y="2060848"/>
            <a:ext cx="6624736" cy="4082656"/>
          </a:xfrm>
          <a:noFill/>
          <a:ln/>
        </p:spPr>
        <p:txBody>
          <a:bodyPr wrap="square">
            <a:spAutoFit/>
          </a:bodyPr>
          <a:lstStyle/>
          <a:p>
            <a:pPr marL="609600" indent="-609600">
              <a:lnSpc>
                <a:spcPct val="110000"/>
              </a:lnSpc>
            </a:pPr>
            <a:r>
              <a:rPr lang="pt-BR" sz="2800" b="1" dirty="0"/>
              <a:t>Era da Informação</a:t>
            </a:r>
          </a:p>
          <a:p>
            <a:pPr marL="609600" indent="-609600">
              <a:lnSpc>
                <a:spcPct val="110000"/>
              </a:lnSpc>
            </a:pPr>
            <a:r>
              <a:rPr lang="pt-BR" sz="2800" b="1" dirty="0"/>
              <a:t>Importância da leitura</a:t>
            </a:r>
          </a:p>
          <a:p>
            <a:pPr marL="609600" indent="-609600">
              <a:lnSpc>
                <a:spcPct val="110000"/>
              </a:lnSpc>
            </a:pPr>
            <a:r>
              <a:rPr lang="pt-BR" sz="2800" b="1" dirty="0"/>
              <a:t>Leitura:</a:t>
            </a:r>
          </a:p>
          <a:p>
            <a:pPr marL="990600" lvl="1" indent="-533400">
              <a:lnSpc>
                <a:spcPct val="110000"/>
              </a:lnSpc>
            </a:pPr>
            <a:r>
              <a:rPr lang="pt-BR" dirty="0"/>
              <a:t>De entretenimento e cultura geral: </a:t>
            </a:r>
            <a:r>
              <a:rPr lang="pt-BR" sz="2000" dirty="0"/>
              <a:t>Romance, Playboy, Capricho, Veja, Isto é, Info, Exame, ...</a:t>
            </a:r>
          </a:p>
          <a:p>
            <a:pPr marL="990600" lvl="1" indent="-533400">
              <a:lnSpc>
                <a:spcPct val="110000"/>
              </a:lnSpc>
            </a:pPr>
            <a:r>
              <a:rPr lang="pt-BR" dirty="0"/>
              <a:t>De formação: </a:t>
            </a:r>
            <a:r>
              <a:rPr lang="pt-BR" sz="2400" dirty="0"/>
              <a:t>livros, teses, monografias, ...</a:t>
            </a:r>
          </a:p>
          <a:p>
            <a:pPr marL="990600" lvl="1" indent="-533400" algn="ctr">
              <a:lnSpc>
                <a:spcPct val="110000"/>
              </a:lnSpc>
              <a:buFont typeface="Wingdings" pitchFamily="2" charset="2"/>
              <a:buNone/>
            </a:pPr>
            <a:endParaRPr lang="pt-BR" sz="9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8FC0-4E15-4D43-A710-E3F2BCD829C8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idx="1"/>
          </p:nvPr>
        </p:nvSpPr>
        <p:spPr>
          <a:xfrm>
            <a:off x="1403648" y="1412776"/>
            <a:ext cx="7275512" cy="4968553"/>
          </a:xfrm>
        </p:spPr>
        <p:txBody>
          <a:bodyPr/>
          <a:lstStyle/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AutoNum type="arabicPeriod"/>
            </a:pPr>
            <a:r>
              <a:rPr lang="pt-BR" sz="2800" b="1" u="sng" dirty="0"/>
              <a:t>MÉTODO</a:t>
            </a:r>
            <a:r>
              <a:rPr lang="pt-BR" sz="2800" b="1" dirty="0"/>
              <a:t>:</a:t>
            </a:r>
            <a:r>
              <a:rPr lang="pt-BR" sz="2400" b="1" dirty="0"/>
              <a:t>  </a:t>
            </a:r>
            <a:r>
              <a:rPr lang="pt-BR" sz="2400" dirty="0"/>
              <a:t>Caminho trilhado pelos cientistas para atingir um determinado objetivo (busca da verdade). </a:t>
            </a:r>
            <a:r>
              <a:rPr lang="pt-BR" sz="2400" b="1" dirty="0"/>
              <a:t>(Estratégia)</a:t>
            </a:r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sz="1000" dirty="0"/>
              <a:t> </a:t>
            </a:r>
            <a:endParaRPr lang="pt-BR" sz="1000" b="1" dirty="0"/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AutoNum type="arabicPeriod" startAt="2"/>
            </a:pPr>
            <a:r>
              <a:rPr lang="pt-BR" sz="2800" b="1" u="sng" dirty="0"/>
              <a:t>MÉTODO</a:t>
            </a:r>
            <a:r>
              <a:rPr lang="pt-BR" sz="2800" b="1" dirty="0"/>
              <a:t>:</a:t>
            </a:r>
            <a:r>
              <a:rPr lang="pt-BR" sz="2400" b="1" dirty="0"/>
              <a:t> </a:t>
            </a:r>
            <a:r>
              <a:rPr lang="pt-BR" sz="2400" dirty="0"/>
              <a:t>Conjunto de diversas etapas ou passos que devem ser dados para a realização da pesquisa.</a:t>
            </a:r>
            <a:r>
              <a:rPr lang="pt-BR" sz="2800" b="1" dirty="0"/>
              <a:t> </a:t>
            </a:r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sz="1000" b="1" dirty="0"/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AutoNum type="arabicPeriod" startAt="3"/>
            </a:pPr>
            <a:r>
              <a:rPr lang="pt-BR" sz="2800" b="1" u="sng" dirty="0"/>
              <a:t>MÉTODO:</a:t>
            </a:r>
            <a:r>
              <a:rPr lang="pt-BR" sz="2800" b="1" dirty="0"/>
              <a:t> </a:t>
            </a:r>
            <a:r>
              <a:rPr lang="pt-BR" sz="2400" dirty="0"/>
              <a:t>Caminho ordenado e sistemático que se percorre na busca do conhecimento.</a:t>
            </a:r>
          </a:p>
          <a:p>
            <a:pPr marL="914400" lvl="1" indent="-457200" algn="ctr">
              <a:spcBef>
                <a:spcPct val="50000"/>
              </a:spcBef>
              <a:buClrTx/>
              <a:buFontTx/>
              <a:buNone/>
            </a:pPr>
            <a:endParaRPr lang="pt-BR" sz="900" b="1" dirty="0"/>
          </a:p>
          <a:p>
            <a:pPr marL="914400" lvl="1" indent="-457200" algn="ctr">
              <a:spcBef>
                <a:spcPct val="50000"/>
              </a:spcBef>
              <a:buClrTx/>
              <a:buFontTx/>
              <a:buNone/>
            </a:pPr>
            <a:r>
              <a:rPr lang="pt-BR" sz="2400" b="1" dirty="0"/>
              <a:t>“O método estabelece </a:t>
            </a:r>
            <a:r>
              <a:rPr lang="pt-BR" sz="2400" b="1" u="sng" dirty="0"/>
              <a:t>o que</a:t>
            </a:r>
            <a:r>
              <a:rPr lang="pt-BR" sz="2400" b="1" dirty="0"/>
              <a:t> fazer”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56A9-1106-43D3-ABAD-25B58B50410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628800"/>
            <a:ext cx="7632700" cy="4624363"/>
          </a:xfrm>
        </p:spPr>
        <p:txBody>
          <a:bodyPr/>
          <a:lstStyle/>
          <a:p>
            <a:pPr marL="533400" indent="-533400" algn="ctr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b="1" u="sng" dirty="0"/>
          </a:p>
          <a:p>
            <a:pPr marL="533400" indent="-533400" algn="just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b="1" dirty="0" smtClean="0"/>
              <a:t>	</a:t>
            </a:r>
            <a:r>
              <a:rPr lang="pt-BR" b="1" u="sng" dirty="0" smtClean="0"/>
              <a:t>TÉCNICA</a:t>
            </a:r>
            <a:r>
              <a:rPr lang="pt-BR" b="1" dirty="0" smtClean="0"/>
              <a:t> </a:t>
            </a:r>
            <a:r>
              <a:rPr lang="pt-BR" b="1" dirty="0"/>
              <a:t>- </a:t>
            </a:r>
            <a:r>
              <a:rPr lang="pt-BR" sz="2800" b="1" dirty="0"/>
              <a:t>conjunto de procedimentos ou processos de uma ciência, nas diversas etapas do método. </a:t>
            </a:r>
          </a:p>
          <a:p>
            <a:pPr marL="533400" indent="-533400" algn="ctr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sz="2800" b="1" dirty="0"/>
          </a:p>
          <a:p>
            <a:pPr marL="533400" indent="-533400" algn="ctr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sz="2400" b="1" dirty="0"/>
              <a:t>A técnica estabelece o </a:t>
            </a:r>
            <a:r>
              <a:rPr lang="pt-BR" sz="2400" b="1" u="sng" dirty="0"/>
              <a:t>como fazer</a:t>
            </a:r>
            <a:r>
              <a:rPr lang="pt-BR" sz="2400" b="1" dirty="0"/>
              <a:t>.</a:t>
            </a:r>
            <a:endParaRPr lang="pt-BR" sz="1600" b="1" dirty="0"/>
          </a:p>
          <a:p>
            <a:pPr marL="533400" indent="-533400" algn="just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sz="2400" dirty="0">
              <a:solidFill>
                <a:schemeClr val="hlink"/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3E2D-A1F9-4738-8775-AB55D8EB9499}" type="slidenum">
              <a:rPr lang="pt-BR"/>
              <a:pPr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12776"/>
            <a:ext cx="7415212" cy="4343400"/>
          </a:xfrm>
        </p:spPr>
        <p:txBody>
          <a:bodyPr/>
          <a:lstStyle/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endParaRPr lang="pt-BR" sz="2800" b="1" u="sng" dirty="0">
              <a:solidFill>
                <a:schemeClr val="tx2"/>
              </a:solidFill>
            </a:endParaRPr>
          </a:p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r>
              <a:rPr lang="pt-BR" sz="2800" b="1" u="sng" dirty="0">
                <a:solidFill>
                  <a:schemeClr val="tx2"/>
                </a:solidFill>
              </a:rPr>
              <a:t>PESQUISA</a:t>
            </a:r>
            <a:r>
              <a:rPr lang="pt-BR" sz="2800" b="1" dirty="0">
                <a:solidFill>
                  <a:schemeClr val="tx2"/>
                </a:solidFill>
              </a:rPr>
              <a:t>: </a:t>
            </a:r>
            <a:r>
              <a:rPr lang="pt-BR" sz="2400" b="1" dirty="0"/>
              <a:t>Investigação e estudo sistemático, cujo objetivo é adquirir conhecimento a respeito de um determinado assunto.</a:t>
            </a:r>
            <a:r>
              <a:rPr lang="pt-BR" sz="2400" dirty="0"/>
              <a:t> </a:t>
            </a:r>
          </a:p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endParaRPr lang="pt-BR" sz="600" dirty="0"/>
          </a:p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r>
              <a:rPr lang="pt-BR" sz="2400" dirty="0"/>
              <a:t>Utiliza-se a </a:t>
            </a:r>
            <a:r>
              <a:rPr lang="pt-BR" sz="2400" u="sng" dirty="0"/>
              <a:t>pesquisa</a:t>
            </a:r>
            <a:r>
              <a:rPr lang="pt-BR" sz="2400" dirty="0"/>
              <a:t> para buscar uma resposta ou solução de um problema (teórico ou prático), utilizando-se o método científico.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40A9-B5F2-48DA-A1F7-CD9446F7B57C}" type="slidenum">
              <a:rPr lang="pt-BR"/>
              <a:pPr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412776"/>
            <a:ext cx="7577336" cy="4954588"/>
          </a:xfrm>
        </p:spPr>
        <p:txBody>
          <a:bodyPr>
            <a:normAutofit lnSpcReduction="10000"/>
          </a:bodyPr>
          <a:lstStyle/>
          <a:p>
            <a:pPr marL="990600" lvl="1" indent="-533400">
              <a:lnSpc>
                <a:spcPct val="13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/>
            </a:pPr>
            <a:endParaRPr lang="pt-BR" sz="3200" b="1" u="sng" dirty="0">
              <a:solidFill>
                <a:schemeClr val="tx2"/>
              </a:solidFill>
            </a:endParaRPr>
          </a:p>
          <a:p>
            <a:pPr marL="990600" lvl="1" indent="-533400">
              <a:lnSpc>
                <a:spcPct val="13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/>
            </a:pPr>
            <a:r>
              <a:rPr lang="pt-BR" sz="3200" b="1" u="sng" dirty="0">
                <a:solidFill>
                  <a:schemeClr val="tx2"/>
                </a:solidFill>
              </a:rPr>
              <a:t>Pesquisa Bibliográfica</a:t>
            </a:r>
            <a:r>
              <a:rPr lang="pt-BR" sz="3200" b="1" dirty="0"/>
              <a:t> –</a:t>
            </a:r>
            <a:r>
              <a:rPr lang="pt-BR" sz="3600" b="1" dirty="0"/>
              <a:t> </a:t>
            </a:r>
            <a:r>
              <a:rPr lang="pt-BR" b="1" dirty="0"/>
              <a:t>procura explicar um problema a partir de referências teóricas publicadas em documentos.</a:t>
            </a:r>
            <a:r>
              <a:rPr lang="pt-BR" sz="3200" b="1" dirty="0"/>
              <a:t> </a:t>
            </a:r>
            <a:r>
              <a:rPr lang="pt-BR" sz="2600" b="1" dirty="0">
                <a:solidFill>
                  <a:schemeClr val="tx2"/>
                </a:solidFill>
              </a:rPr>
              <a:t>(</a:t>
            </a:r>
            <a:r>
              <a:rPr lang="pt-BR" sz="2400" b="1" dirty="0">
                <a:solidFill>
                  <a:schemeClr val="tx2"/>
                </a:solidFill>
              </a:rPr>
              <a:t>Livros, sites, revistas científicas</a:t>
            </a:r>
            <a:r>
              <a:rPr lang="pt-BR" sz="2600" b="1" dirty="0">
                <a:solidFill>
                  <a:schemeClr val="tx2"/>
                </a:solidFill>
              </a:rPr>
              <a:t>)</a:t>
            </a:r>
          </a:p>
          <a:p>
            <a:pPr marL="1752600" lvl="3" indent="-381000">
              <a:lnSpc>
                <a:spcPct val="130000"/>
              </a:lnSpc>
              <a:buClr>
                <a:srgbClr val="CC6600"/>
              </a:buClr>
              <a:buFont typeface="Wingdings" pitchFamily="2" charset="2"/>
              <a:buChar char="Ø"/>
            </a:pPr>
            <a:r>
              <a:rPr lang="pt-BR" sz="2800" dirty="0"/>
              <a:t>Utilizada na maioria das monografias. </a:t>
            </a:r>
            <a:endParaRPr lang="pt-BR" sz="2400" u="sng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CD7-CCDB-4F0D-AEB6-5E259C7E1ADB}" type="slidenum">
              <a:rPr lang="pt-BR"/>
              <a:pPr/>
              <a:t>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7574</TotalTime>
  <Words>686</Words>
  <Application>Microsoft Office PowerPoint</Application>
  <PresentationFormat>Apresentação no Ecrã (4:3)</PresentationFormat>
  <Paragraphs>149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Solstício</vt:lpstr>
      <vt:lpstr>Trabalho de conclusão de curso</vt:lpstr>
      <vt:lpstr>Conhecimento científico</vt:lpstr>
      <vt:lpstr>Conhecimento</vt:lpstr>
      <vt:lpstr>Conhecimento</vt:lpstr>
      <vt:lpstr>Conhecimento</vt:lpstr>
      <vt:lpstr>Método</vt:lpstr>
      <vt:lpstr>Técnica</vt:lpstr>
      <vt:lpstr>Pesquisa</vt:lpstr>
      <vt:lpstr>Tipos de pesquisa</vt:lpstr>
      <vt:lpstr>Tipos de pesquisa</vt:lpstr>
      <vt:lpstr>Tipos de pesquisa</vt:lpstr>
      <vt:lpstr>Método científico</vt:lpstr>
      <vt:lpstr>Método científico</vt:lpstr>
      <vt:lpstr>Método científico</vt:lpstr>
      <vt:lpstr>Metodologia</vt:lpstr>
      <vt:lpstr>Metodologia</vt:lpstr>
      <vt:lpstr>Metodologia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TÉCNICAS DE PESQUISA</dc:title>
  <dc:creator>Dirceu M. Guazzi</dc:creator>
  <cp:lastModifiedBy>diovani</cp:lastModifiedBy>
  <cp:revision>547</cp:revision>
  <dcterms:created xsi:type="dcterms:W3CDTF">2000-11-04T20:36:37Z</dcterms:created>
  <dcterms:modified xsi:type="dcterms:W3CDTF">2014-08-05T14:41:08Z</dcterms:modified>
</cp:coreProperties>
</file>