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58" r:id="rId5"/>
    <p:sldId id="261" r:id="rId6"/>
    <p:sldId id="262" r:id="rId7"/>
  </p:sldIdLst>
  <p:sldSz cx="9144000" cy="6858000" type="screen4x3"/>
  <p:notesSz cx="6858000" cy="9555163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0000CC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CC"/>
    <a:srgbClr val="00CC00"/>
    <a:srgbClr val="FF0066"/>
    <a:srgbClr val="339933"/>
    <a:srgbClr val="FFFF00"/>
    <a:srgbClr val="FF33CC"/>
    <a:srgbClr val="0033CC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 autoAdjust="0"/>
  </p:normalViewPr>
  <p:slideViewPr>
    <p:cSldViewPr>
      <p:cViewPr>
        <p:scale>
          <a:sx n="81" d="100"/>
          <a:sy n="81" d="100"/>
        </p:scale>
        <p:origin x="-1254" y="-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634"/>
    </p:cViewPr>
  </p:sorterViewPr>
  <p:notesViewPr>
    <p:cSldViewPr>
      <p:cViewPr varScale="1">
        <p:scale>
          <a:sx n="41" d="100"/>
          <a:sy n="41" d="100"/>
        </p:scale>
        <p:origin x="-1524" y="-84"/>
      </p:cViewPr>
      <p:guideLst>
        <p:guide orient="horz" pos="3009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480DB420-D8D1-40E4-9662-0C988DDF461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6358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15963"/>
            <a:ext cx="4778375" cy="3584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38663"/>
            <a:ext cx="5029200" cy="430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0773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</a:lstStyle>
          <a:p>
            <a:fld id="{92B2313C-C83F-47B0-AC82-44E5BB9CEC15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89798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400" b="1"/>
              <a:t>Conhecimento Filosófico</a:t>
            </a:r>
          </a:p>
          <a:p>
            <a:r>
              <a:rPr lang="pt-BR"/>
              <a:t>Conduz a uma reflexão crítica sobre os fenômenos das ciências. </a:t>
            </a:r>
          </a:p>
          <a:p>
            <a:r>
              <a:rPr lang="pt-BR" sz="1400" b="1"/>
              <a:t>Conhecimento Teológico</a:t>
            </a:r>
          </a:p>
          <a:p>
            <a:r>
              <a:rPr lang="pt-BR"/>
              <a:t>É um produto do intelecto do ser humano que recai sobre a fé. </a:t>
            </a:r>
          </a:p>
          <a:p>
            <a:r>
              <a:rPr lang="pt-BR" sz="1400" b="1"/>
              <a:t>Conhecimento Empírico</a:t>
            </a:r>
          </a:p>
          <a:p>
            <a:r>
              <a:rPr lang="pt-BR" sz="1400"/>
              <a:t>Se adquire independentemente de estudos, de pesquisas, de reflexões ou de aplicações de métodos.</a:t>
            </a:r>
          </a:p>
          <a:p>
            <a:r>
              <a:rPr lang="pt-BR" sz="1400" b="1"/>
              <a:t>Conhecimento Científico</a:t>
            </a:r>
          </a:p>
          <a:p>
            <a:r>
              <a:rPr lang="pt-BR"/>
              <a:t>Se adquire através de pesquisas que utilizam procedimentos metodológicos.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20" name="Marcador de Posição do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9BB662-EB25-493B-8A09-AF500457F92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65209E-6F51-47F9-A3FE-FC9FCE19FC1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717082-0F80-41D0-B1CA-EE31777D2C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F4B98F-C23C-45EA-9296-0F097156F01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A491A54-7495-4586-9208-54EA54245CB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c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42AFEA-353B-4F74-A135-3F731C06B0B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005481-1B1F-4C12-AC84-2405388DB03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0F5E-C2C8-4F83-AE41-47F1A64C3F5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83F0D5-B0AB-4961-AB00-DF15BCB20B8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c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041428-62E9-46E9-84A1-DFB55253880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208009-3988-4A77-936D-11E31961748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c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cular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Marcador de Posição do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o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24" name="Marcador de Posição d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pt-BR" smtClean="0"/>
              <a:t>04/11/2000</a:t>
            </a:r>
            <a:endParaRPr lang="pt-BR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t-BR" smtClean="0"/>
              <a:t>Prof.Dr.Dirceu M.Guazzi</a:t>
            </a:r>
            <a:endParaRPr lang="pt-BR"/>
          </a:p>
        </p:txBody>
      </p:sp>
      <p:sp>
        <p:nvSpPr>
          <p:cNvPr id="22" name="Marcador de Posição do Número do Diapositivo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533945-D9A9-4B1D-93B1-D3457C201F2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c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117600" y="3429000"/>
            <a:ext cx="6604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pt-BR" sz="2400" b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1547664" y="2895600"/>
            <a:ext cx="7406640" cy="2261592"/>
          </a:xfrm>
          <a:prstGeom prst="rect">
            <a:avLst/>
          </a:prstGeom>
        </p:spPr>
        <p:txBody>
          <a:bodyPr tIns="0">
            <a:normAutofit lnSpcReduction="10000"/>
          </a:bodyPr>
          <a:lstStyle>
            <a:lvl1pPr marL="27432" indent="0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600" kern="1200">
                <a:solidFill>
                  <a:schemeClr val="tx2">
                    <a:shade val="30000"/>
                    <a:satMod val="1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pt-BR" b="0" dirty="0" smtClean="0">
                <a:effectLst/>
              </a:rPr>
              <a:t>Aula 06</a:t>
            </a:r>
          </a:p>
          <a:p>
            <a:r>
              <a:rPr lang="pt-BR" b="0" dirty="0" smtClean="0">
                <a:effectLst/>
              </a:rPr>
              <a:t>Cronograma </a:t>
            </a:r>
          </a:p>
          <a:p>
            <a:r>
              <a:rPr lang="pt-BR" b="0" smtClean="0">
                <a:effectLst/>
              </a:rPr>
              <a:t>Resultados</a:t>
            </a:r>
            <a:endParaRPr lang="pt-BR" b="0" dirty="0" smtClean="0">
              <a:effectLst/>
            </a:endParaRPr>
          </a:p>
          <a:p>
            <a:endParaRPr lang="pt-BR" b="0" dirty="0" smtClean="0">
              <a:effectLst/>
            </a:endParaRPr>
          </a:p>
          <a:p>
            <a:r>
              <a:rPr lang="pt-BR" sz="2400" b="0" dirty="0" smtClean="0">
                <a:effectLst/>
              </a:rPr>
              <a:t>Prof. Diovani Milhorim</a:t>
            </a:r>
            <a:endParaRPr lang="pt-BR" sz="2400" b="0" dirty="0">
              <a:effectLst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1709822" y="548680"/>
            <a:ext cx="7406640" cy="1472184"/>
          </a:xfrm>
        </p:spPr>
        <p:txBody>
          <a:bodyPr/>
          <a:lstStyle/>
          <a:p>
            <a:r>
              <a:rPr lang="pt-BR" dirty="0"/>
              <a:t>Trabalho de conclusão de curso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416594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50000"/>
              </a:lnSpc>
              <a:buFont typeface="Wingdings" pitchFamily="2" charset="2"/>
              <a:buNone/>
            </a:pPr>
            <a:endParaRPr lang="pt-BR" sz="16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2600" b="1" dirty="0" smtClean="0">
                <a:solidFill>
                  <a:schemeClr val="tx2"/>
                </a:solidFill>
              </a:rPr>
              <a:t>	</a:t>
            </a:r>
            <a:r>
              <a:rPr lang="pt-BR" sz="2800" dirty="0"/>
              <a:t>E</a:t>
            </a:r>
            <a:r>
              <a:rPr lang="pt-BR" sz="2800" dirty="0" smtClean="0"/>
              <a:t>stabelecimento </a:t>
            </a:r>
            <a:r>
              <a:rPr lang="pt-BR" sz="2800" dirty="0"/>
              <a:t>de datas (dias, meses, anos) para cada uma das etapas do desenvolvimento da pesquisa, no tempo disponível para sua execução. Geralmente os cronogramas são divididos em meses.</a:t>
            </a:r>
            <a:endParaRPr lang="pt-BR" sz="25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2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 autoUpdateAnimBg="0" rev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4362733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50000"/>
              </a:lnSpc>
              <a:buFont typeface="Wingdings" pitchFamily="2" charset="2"/>
              <a:buNone/>
            </a:pPr>
            <a:endParaRPr lang="pt-BR" sz="16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r>
              <a:rPr lang="pt-BR" sz="2800" dirty="0" smtClean="0"/>
              <a:t>O </a:t>
            </a:r>
            <a:r>
              <a:rPr lang="pt-BR" sz="2800" dirty="0"/>
              <a:t>cronograma fica mais fácil de ser visualizado se estiver em uma tabela</a:t>
            </a:r>
            <a:r>
              <a:rPr lang="pt-BR" sz="2800" dirty="0" smtClean="0"/>
              <a:t>.</a:t>
            </a:r>
          </a:p>
          <a:p>
            <a:pPr marL="82296" indent="0">
              <a:buNone/>
            </a:pPr>
            <a:endParaRPr lang="pt-BR" sz="2800" dirty="0"/>
          </a:p>
          <a:p>
            <a:r>
              <a:rPr lang="pt-BR" sz="2800" dirty="0"/>
              <a:t>O número de etapas do cronograma deve estar de acordo com o que foi proposto no projeto, especialmente na parte da metodologia.</a:t>
            </a: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endParaRPr lang="pt-BR" sz="25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3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374788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rev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1138773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50000"/>
              </a:lnSpc>
              <a:buFont typeface="Wingdings" pitchFamily="2" charset="2"/>
              <a:buNone/>
            </a:pPr>
            <a:endParaRPr lang="pt-BR" sz="16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609600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2600" b="1" dirty="0" smtClean="0">
                <a:solidFill>
                  <a:schemeClr val="tx2"/>
                </a:solidFill>
              </a:rPr>
              <a:t>	</a:t>
            </a:r>
            <a:endParaRPr lang="pt-BR" sz="25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4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916832"/>
            <a:ext cx="7004248" cy="4241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1403648" y="1399145"/>
            <a:ext cx="2179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0" dirty="0" smtClean="0">
                <a:solidFill>
                  <a:schemeClr val="bg2">
                    <a:lumMod val="50000"/>
                  </a:schemeClr>
                </a:solidFill>
              </a:rPr>
              <a:t>Exemplo</a:t>
            </a:r>
            <a:endParaRPr lang="pt-BR" sz="2800" b="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350710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rev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3554819"/>
          </a:xfrm>
          <a:noFill/>
          <a:ln/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150000"/>
              </a:lnSpc>
              <a:buFont typeface="Wingdings" pitchFamily="2" charset="2"/>
              <a:buNone/>
            </a:pPr>
            <a:endParaRPr lang="pt-BR" sz="16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82296" indent="0" algn="just">
              <a:buNone/>
            </a:pPr>
            <a:r>
              <a:rPr lang="pt-BR" sz="2600" b="1" dirty="0" smtClean="0">
                <a:solidFill>
                  <a:schemeClr val="tx2"/>
                </a:solidFill>
              </a:rPr>
              <a:t>I</a:t>
            </a:r>
            <a:r>
              <a:rPr lang="pt-BR" sz="2800" dirty="0" smtClean="0"/>
              <a:t>ndicação </a:t>
            </a:r>
            <a:r>
              <a:rPr lang="pt-BR" sz="2800" dirty="0"/>
              <a:t>de materiais ou equipamentos necessários para o desenvolvimento da pesquisa, tais como: despesas de custeio (remuneração de serviços pessoais, materiais de consumo, outros serviços de terceiros e encargos), despesa de capital (equipamentos e material permanente).</a:t>
            </a:r>
            <a:endParaRPr lang="pt-BR" sz="25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5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Orçamento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51696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 rev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00808"/>
            <a:ext cx="7503368" cy="3901837"/>
          </a:xfrm>
          <a:noFill/>
          <a:ln/>
        </p:spPr>
        <p:txBody>
          <a:bodyPr wrap="square">
            <a:spAutoFit/>
          </a:bodyPr>
          <a:lstStyle/>
          <a:p>
            <a:pPr marL="883920" lvl="1" indent="-609600" algn="just">
              <a:lnSpc>
                <a:spcPct val="150000"/>
              </a:lnSpc>
              <a:buFont typeface="Wingdings" pitchFamily="2" charset="2"/>
              <a:buNone/>
            </a:pPr>
            <a:r>
              <a:rPr lang="pt-BR" sz="2000" dirty="0" smtClean="0"/>
              <a:t>	</a:t>
            </a:r>
            <a:r>
              <a:rPr lang="pt-BR" sz="2400" dirty="0" smtClean="0"/>
              <a:t>Resultados </a:t>
            </a:r>
            <a:r>
              <a:rPr lang="pt-BR" sz="2400" dirty="0"/>
              <a:t>práticos esperados com a pesquisa (mais solicitado para projetos com financiamento. Nesse caso podem ser exigidos: números e características de publicações (artigos, livros etc.), comunicações em eventos, registro de patentes, exposição, criação ou industrialização de produtos).</a:t>
            </a:r>
            <a:endParaRPr lang="pt-BR" sz="2400" b="1" u="sng" dirty="0">
              <a:solidFill>
                <a:srgbClr val="CC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485BC-5CF4-42D7-A601-F59E74261F76}" type="slidenum">
              <a:rPr lang="pt-BR"/>
              <a:pPr/>
              <a:t>6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Resultados esperados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2038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7587</TotalTime>
  <Words>407</Words>
  <Application>Microsoft Office PowerPoint</Application>
  <PresentationFormat>Apresentação no Ecrã (4:3)</PresentationFormat>
  <Paragraphs>68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6</vt:i4>
      </vt:variant>
    </vt:vector>
  </HeadingPairs>
  <TitlesOfParts>
    <vt:vector size="7" baseType="lpstr">
      <vt:lpstr>Solstício</vt:lpstr>
      <vt:lpstr>Trabalho de conclusão de curso</vt:lpstr>
      <vt:lpstr>Cronograma</vt:lpstr>
      <vt:lpstr>Cronograma</vt:lpstr>
      <vt:lpstr>Cronograma</vt:lpstr>
      <vt:lpstr>Orçamento</vt:lpstr>
      <vt:lpstr>Resultados esperados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MÉTODOS E TÉCNICAS DE PESQUISA</dc:title>
  <dc:creator>Dirceu M. Guazzi</dc:creator>
  <cp:lastModifiedBy>diovani</cp:lastModifiedBy>
  <cp:revision>548</cp:revision>
  <dcterms:created xsi:type="dcterms:W3CDTF">2000-11-04T20:36:37Z</dcterms:created>
  <dcterms:modified xsi:type="dcterms:W3CDTF">2014-08-05T14:41:36Z</dcterms:modified>
</cp:coreProperties>
</file>